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1" r:id="rId3"/>
    <p:sldId id="257" r:id="rId4"/>
    <p:sldId id="258" r:id="rId5"/>
    <p:sldId id="259" r:id="rId6"/>
    <p:sldId id="265" r:id="rId7"/>
    <p:sldId id="264" r:id="rId8"/>
    <p:sldId id="262" r:id="rId9"/>
    <p:sldId id="263" r:id="rId10"/>
    <p:sldId id="260" r:id="rId11"/>
    <p:sldId id="261" r:id="rId12"/>
    <p:sldId id="267" r:id="rId13"/>
    <p:sldId id="266" r:id="rId14"/>
    <p:sldId id="268" r:id="rId15"/>
    <p:sldId id="269" r:id="rId16"/>
    <p:sldId id="284" r:id="rId17"/>
    <p:sldId id="285" r:id="rId18"/>
    <p:sldId id="270" r:id="rId19"/>
    <p:sldId id="271" r:id="rId20"/>
    <p:sldId id="272" r:id="rId21"/>
    <p:sldId id="273" r:id="rId22"/>
    <p:sldId id="274" r:id="rId23"/>
    <p:sldId id="283" r:id="rId24"/>
    <p:sldId id="282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127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CF2A2CC-05FE-48C1-8BC8-59D09FFDF3AD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D9F343-DC2F-4697-AE6B-D94357E31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428736"/>
            <a:ext cx="5786478" cy="207170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Все о прямоугольном треугольнике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105400"/>
            <a:ext cx="4745836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Урок повторения и обобщения ранее изученного материала, подготовка к ОГЭ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-214346" y="1857364"/>
            <a:ext cx="5138742" cy="5143536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2. В прямоугольном треугольнике </a:t>
            </a:r>
            <a:r>
              <a:rPr lang="ru-RU" sz="3200" b="1" dirty="0" smtClean="0"/>
              <a:t>гипотенуза</a:t>
            </a:r>
            <a:r>
              <a:rPr lang="ru-RU" sz="3200" dirty="0" smtClean="0"/>
              <a:t> больше любого из </a:t>
            </a:r>
            <a:r>
              <a:rPr lang="ru-RU" sz="3200" b="1" dirty="0" smtClean="0"/>
              <a:t>катетов</a:t>
            </a:r>
            <a:r>
              <a:rPr lang="ru-RU" sz="3200" dirty="0" smtClean="0"/>
              <a:t> (является самой большой стороной).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000107"/>
            <a:ext cx="4038600" cy="5248293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Доказательство</a:t>
            </a:r>
            <a:r>
              <a:rPr lang="ru-RU" dirty="0" smtClean="0"/>
              <a:t>. Вспомним, что в треугольнике против большего угла лежит большая сторона (и наоборот). Из доказанного выше свойства 1 следует, что сумма острых углов прямоугольного </a:t>
            </a:r>
            <a:r>
              <a:rPr lang="ru-RU" dirty="0" err="1" smtClean="0"/>
              <a:t>треугольнака</a:t>
            </a:r>
            <a:r>
              <a:rPr lang="ru-RU" dirty="0" smtClean="0"/>
              <a:t> равна 90°  Так как угол треугольника не может равняться 0, то каждый из них меньше  90°. Значит прямой угол  является самым большим, а, значит, напротив него лежит наибольшая сторона треугольника. Значит, гипотенуза является наибольшей стороной прямоугольного треугольника.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3. В прямоугольном треугольнике гипотенуза меньше суммы катетов.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642918"/>
            <a:ext cx="403860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Доказательство</a:t>
            </a:r>
            <a:r>
              <a:rPr lang="ru-RU" b="1" dirty="0" smtClean="0"/>
              <a:t>. </a:t>
            </a:r>
            <a:r>
              <a:rPr lang="ru-RU" dirty="0" smtClean="0"/>
              <a:t>Это свойство становится очевидным, если вспомнить </a:t>
            </a:r>
            <a:r>
              <a:rPr lang="ru-RU" b="1" dirty="0" smtClean="0"/>
              <a:t>неравенство треугольника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Неравенство треугольника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В любом треугольнике сумма любых двух сторон больше третьей стороны.</a:t>
            </a:r>
          </a:p>
          <a:p>
            <a:pPr>
              <a:buNone/>
            </a:pPr>
            <a:r>
              <a:rPr lang="ru-RU" dirty="0" smtClean="0"/>
              <a:t>     Из данного неравенства сразу же следует свойство 3.</a:t>
            </a:r>
          </a:p>
          <a:p>
            <a:pPr>
              <a:buNone/>
            </a:pPr>
            <a:r>
              <a:rPr lang="ru-RU" i="1" dirty="0" smtClean="0"/>
              <a:t>      Примечание:</a:t>
            </a:r>
            <a:r>
              <a:rPr lang="ru-RU" dirty="0" smtClean="0"/>
              <a:t> несмотря на то, что каждый из катетов по отдельности меньше гипотенузы, их сумма оказывается больше. В числовом примере это выглядит так: 3</a:t>
            </a:r>
            <a:r>
              <a:rPr lang="en-US" dirty="0" smtClean="0"/>
              <a:t>&lt;5,4&lt;5 </a:t>
            </a:r>
            <a:r>
              <a:rPr lang="ru-RU" dirty="0" smtClean="0"/>
              <a:t>,но 3+4=7</a:t>
            </a:r>
            <a:r>
              <a:rPr lang="en-US" dirty="0" smtClean="0"/>
              <a:t>&gt;5.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214282" y="1643050"/>
            <a:ext cx="2438400" cy="5943600"/>
          </a:xfrm>
        </p:spPr>
        <p:txBody>
          <a:bodyPr/>
          <a:lstStyle/>
          <a:p>
            <a:r>
              <a:rPr lang="ru-RU" sz="2400" dirty="0" smtClean="0"/>
              <a:t>4. Катет, лежащий против угла в 30°, равен половине гипотенузы.  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456" y="0"/>
            <a:ext cx="6286544" cy="692948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      CAB=30°</a:t>
            </a:r>
            <a:endParaRPr lang="ru-RU" dirty="0" smtClean="0"/>
          </a:p>
          <a:p>
            <a:r>
              <a:rPr lang="ru-RU" dirty="0" smtClean="0"/>
              <a:t>Доказать:</a:t>
            </a:r>
          </a:p>
          <a:p>
            <a:pPr>
              <a:buNone/>
            </a:pPr>
            <a:r>
              <a:rPr lang="ru-RU" sz="3200" dirty="0" smtClean="0"/>
              <a:t>       </a:t>
            </a:r>
            <a:r>
              <a:rPr lang="en-US" sz="2400" dirty="0" smtClean="0"/>
              <a:t>AB=2BC</a:t>
            </a:r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Доказательство:</a:t>
            </a:r>
          </a:p>
          <a:p>
            <a:pPr>
              <a:buNone/>
            </a:pPr>
            <a:r>
              <a:rPr lang="ru-RU" dirty="0" smtClean="0"/>
              <a:t>      Выполним дополнительное построение: продлим прямую </a:t>
            </a:r>
            <a:r>
              <a:rPr lang="en-US" dirty="0" smtClean="0"/>
              <a:t>BC </a:t>
            </a:r>
            <a:r>
              <a:rPr lang="ru-RU" dirty="0" smtClean="0"/>
              <a:t> за точку </a:t>
            </a:r>
            <a:r>
              <a:rPr lang="en-US" dirty="0" smtClean="0"/>
              <a:t>C </a:t>
            </a:r>
            <a:r>
              <a:rPr lang="ru-RU" dirty="0" smtClean="0"/>
              <a:t>на отрезок, равный </a:t>
            </a:r>
            <a:r>
              <a:rPr lang="en-US" dirty="0" smtClean="0"/>
              <a:t>BC</a:t>
            </a:r>
            <a:r>
              <a:rPr lang="ru-RU" dirty="0" smtClean="0"/>
              <a:t>. Получим точку </a:t>
            </a:r>
            <a:r>
              <a:rPr lang="en-US" dirty="0" smtClean="0"/>
              <a:t>D</a:t>
            </a:r>
            <a:r>
              <a:rPr lang="ru-RU" dirty="0" smtClean="0"/>
              <a:t>. Так как ∠</a:t>
            </a:r>
            <a:r>
              <a:rPr lang="en-US" dirty="0" smtClean="0"/>
              <a:t>ACB</a:t>
            </a:r>
            <a:r>
              <a:rPr lang="ru-RU" dirty="0" smtClean="0"/>
              <a:t> и ∠</a:t>
            </a:r>
            <a:r>
              <a:rPr lang="en-US" dirty="0" smtClean="0"/>
              <a:t>ACD</a:t>
            </a:r>
            <a:r>
              <a:rPr lang="ru-RU" dirty="0" smtClean="0"/>
              <a:t> – смежные, то их сумма равна 180°. Поскольку </a:t>
            </a:r>
            <a:r>
              <a:rPr lang="en-US" dirty="0" smtClean="0"/>
              <a:t>∠ACB</a:t>
            </a:r>
            <a:r>
              <a:rPr lang="ru-RU" dirty="0" smtClean="0"/>
              <a:t>=90°, то и </a:t>
            </a:r>
            <a:r>
              <a:rPr lang="en-US" dirty="0" smtClean="0"/>
              <a:t>∠ACD </a:t>
            </a:r>
            <a:r>
              <a:rPr lang="ru-RU" dirty="0" smtClean="0"/>
              <a:t>=90° .</a:t>
            </a:r>
          </a:p>
          <a:p>
            <a:pPr>
              <a:buNone/>
            </a:pPr>
            <a:r>
              <a:rPr lang="ru-RU" dirty="0" smtClean="0"/>
              <a:t>      Значит, прямоугольные треугольники </a:t>
            </a:r>
            <a:r>
              <a:rPr lang="en-US" dirty="0" smtClean="0"/>
              <a:t>ACB</a:t>
            </a:r>
            <a:r>
              <a:rPr lang="ru-RU" dirty="0" smtClean="0"/>
              <a:t>=</a:t>
            </a:r>
            <a:r>
              <a:rPr lang="en-US" dirty="0" smtClean="0"/>
              <a:t>ACD</a:t>
            </a:r>
            <a:r>
              <a:rPr lang="ru-RU" dirty="0" smtClean="0"/>
              <a:t>  (по двум катетам:</a:t>
            </a:r>
            <a:r>
              <a:rPr lang="en-US" dirty="0" smtClean="0"/>
              <a:t>AC</a:t>
            </a:r>
            <a:r>
              <a:rPr lang="ru-RU" dirty="0" smtClean="0"/>
              <a:t>  – общий,</a:t>
            </a:r>
            <a:r>
              <a:rPr lang="en-US" dirty="0" smtClean="0"/>
              <a:t>BC</a:t>
            </a:r>
            <a:r>
              <a:rPr lang="ru-RU" dirty="0" smtClean="0"/>
              <a:t>=</a:t>
            </a:r>
            <a:r>
              <a:rPr lang="en-US" dirty="0" smtClean="0"/>
              <a:t>CD</a:t>
            </a:r>
            <a:r>
              <a:rPr lang="ru-RU" dirty="0" smtClean="0"/>
              <a:t> – по построению) – первый признак равенства прямоугольных треугольников.</a:t>
            </a:r>
          </a:p>
          <a:p>
            <a:pPr>
              <a:buNone/>
            </a:pPr>
            <a:r>
              <a:rPr lang="ru-RU" dirty="0" smtClean="0"/>
              <a:t>      Из равенства треугольников следует равенство всех соответствующих элементов. Значит, ∠</a:t>
            </a:r>
            <a:r>
              <a:rPr lang="en-US" dirty="0" smtClean="0"/>
              <a:t>BAC</a:t>
            </a:r>
            <a:r>
              <a:rPr lang="ru-RU" dirty="0" smtClean="0"/>
              <a:t>=∠</a:t>
            </a:r>
            <a:r>
              <a:rPr lang="en-US" dirty="0" smtClean="0"/>
              <a:t>DAC</a:t>
            </a:r>
            <a:r>
              <a:rPr lang="ru-RU" dirty="0" smtClean="0"/>
              <a:t>=30° .Откуда: ∠ </a:t>
            </a:r>
            <a:r>
              <a:rPr lang="en-US" dirty="0" smtClean="0"/>
              <a:t>DAB</a:t>
            </a:r>
            <a:r>
              <a:rPr lang="ru-RU" dirty="0" smtClean="0"/>
              <a:t>=60° . Кроме того, ∠</a:t>
            </a:r>
            <a:r>
              <a:rPr lang="en-US" dirty="0" smtClean="0"/>
              <a:t>B</a:t>
            </a:r>
            <a:r>
              <a:rPr lang="ru-RU" dirty="0" smtClean="0"/>
              <a:t>=∠</a:t>
            </a:r>
            <a:r>
              <a:rPr lang="en-US" dirty="0" smtClean="0"/>
              <a:t>D</a:t>
            </a:r>
            <a:r>
              <a:rPr lang="ru-RU" dirty="0" smtClean="0"/>
              <a:t>  (из равенства всё тех же треугольников). Значит, треугольник </a:t>
            </a:r>
            <a:r>
              <a:rPr lang="en-US" dirty="0" smtClean="0"/>
              <a:t>DAB</a:t>
            </a:r>
            <a:r>
              <a:rPr lang="ru-RU" dirty="0" smtClean="0"/>
              <a:t> – равнобедренный (так как у него равны углы при основании), но равнобедренный треугольник, один из углов которого равен 60°, – равносторонний. Из этого следует, в частности, что</a:t>
            </a:r>
            <a:r>
              <a:rPr lang="en-US" dirty="0" smtClean="0"/>
              <a:t> AB=DB=2BC</a:t>
            </a:r>
            <a:r>
              <a:rPr lang="ru-RU" dirty="0" smtClean="0"/>
              <a:t> .      </a:t>
            </a:r>
            <a:endParaRPr lang="ru-RU" sz="2000" dirty="0" smtClean="0"/>
          </a:p>
        </p:txBody>
      </p:sp>
      <p:pic>
        <p:nvPicPr>
          <p:cNvPr id="5" name="Содержимое 4" descr="http://d3mlntcv38ck9k.cloudfront.net/content/konspekt_image/133877/165d3200_c1ae_0131_677a_3d765dfd91bb.png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4643438" y="0"/>
            <a:ext cx="2857520" cy="1714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14488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5</a:t>
            </a:r>
            <a:r>
              <a:rPr lang="ru-RU" b="1" dirty="0" smtClean="0"/>
              <a:t>.</a:t>
            </a:r>
            <a:r>
              <a:rPr lang="ru-RU" dirty="0" smtClean="0"/>
              <a:t>Медиана, </a:t>
            </a:r>
            <a:r>
              <a:rPr lang="ru-RU" dirty="0" err="1" smtClean="0"/>
              <a:t>проведеная</a:t>
            </a:r>
            <a:r>
              <a:rPr lang="ru-RU" dirty="0" smtClean="0"/>
              <a:t> из прямого угла к гипотенузе , равна ее половине.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214290"/>
            <a:ext cx="4324352" cy="62865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Доказательство:</a:t>
            </a:r>
          </a:p>
          <a:p>
            <a:pPr>
              <a:buNone/>
            </a:pPr>
            <a:r>
              <a:rPr lang="ru-RU" dirty="0" smtClean="0"/>
              <a:t>     Проведем отрезок  </a:t>
            </a:r>
            <a:r>
              <a:rPr lang="en-US" dirty="0" smtClean="0"/>
              <a:t>CM </a:t>
            </a:r>
            <a:r>
              <a:rPr lang="ru-RU" dirty="0" smtClean="0"/>
              <a:t>такой , что  ∠</a:t>
            </a:r>
            <a:r>
              <a:rPr lang="en-US" dirty="0" smtClean="0"/>
              <a:t>MCB</a:t>
            </a:r>
            <a:r>
              <a:rPr lang="ru-RU" dirty="0" smtClean="0"/>
              <a:t>=∠</a:t>
            </a:r>
            <a:r>
              <a:rPr lang="en-US" dirty="0" smtClean="0"/>
              <a:t>CBM </a:t>
            </a:r>
            <a:r>
              <a:rPr lang="ru-RU" dirty="0" smtClean="0"/>
              <a:t>.Тогда треугольник  </a:t>
            </a:r>
            <a:r>
              <a:rPr lang="en-US" dirty="0" smtClean="0"/>
              <a:t>CMB</a:t>
            </a:r>
            <a:r>
              <a:rPr lang="ru-RU" dirty="0" smtClean="0"/>
              <a:t>— равнобедренный, а значит </a:t>
            </a:r>
            <a:r>
              <a:rPr lang="en-US" dirty="0" smtClean="0"/>
              <a:t>MC</a:t>
            </a:r>
            <a:r>
              <a:rPr lang="ru-RU" dirty="0" smtClean="0"/>
              <a:t>=</a:t>
            </a:r>
            <a:r>
              <a:rPr lang="en-US" dirty="0" smtClean="0"/>
              <a:t>MB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Кроме того ∠</a:t>
            </a:r>
            <a:r>
              <a:rPr lang="en-US" dirty="0" smtClean="0"/>
              <a:t>MAC</a:t>
            </a:r>
            <a:r>
              <a:rPr lang="ru-RU" dirty="0" smtClean="0"/>
              <a:t>=∠</a:t>
            </a:r>
            <a:r>
              <a:rPr lang="en-US" dirty="0" smtClean="0"/>
              <a:t>MCA</a:t>
            </a:r>
            <a:r>
              <a:rPr lang="ru-RU" dirty="0" smtClean="0"/>
              <a:t>=90°-∠</a:t>
            </a:r>
            <a:r>
              <a:rPr lang="en-US" dirty="0" smtClean="0"/>
              <a:t>CBM</a:t>
            </a:r>
            <a:r>
              <a:rPr lang="ru-RU" dirty="0" smtClean="0"/>
              <a:t>. </a:t>
            </a:r>
            <a:r>
              <a:rPr lang="en-US" dirty="0" smtClean="0"/>
              <a:t>C</a:t>
            </a:r>
            <a:r>
              <a:rPr lang="ru-RU" dirty="0" err="1" smtClean="0"/>
              <a:t>ледовательно</a:t>
            </a:r>
            <a:r>
              <a:rPr lang="ru-RU" dirty="0" smtClean="0"/>
              <a:t> , треугольник </a:t>
            </a:r>
            <a:r>
              <a:rPr lang="en-US" dirty="0" smtClean="0"/>
              <a:t>AMC</a:t>
            </a:r>
            <a:r>
              <a:rPr lang="ru-RU" dirty="0" smtClean="0"/>
              <a:t>— равнобедренный, а значит </a:t>
            </a:r>
            <a:r>
              <a:rPr lang="en-US" dirty="0" smtClean="0"/>
              <a:t>AM</a:t>
            </a:r>
            <a:r>
              <a:rPr lang="ru-RU" dirty="0" smtClean="0"/>
              <a:t>=</a:t>
            </a:r>
            <a:r>
              <a:rPr lang="en-US" dirty="0" smtClean="0"/>
              <a:t>MC</a:t>
            </a:r>
            <a:r>
              <a:rPr lang="ru-RU" dirty="0" smtClean="0"/>
              <a:t>.Следовательно,.</a:t>
            </a:r>
            <a:r>
              <a:rPr lang="en-US" dirty="0" smtClean="0"/>
              <a:t>AM</a:t>
            </a:r>
            <a:r>
              <a:rPr lang="ru-RU" dirty="0" smtClean="0"/>
              <a:t>=</a:t>
            </a:r>
            <a:r>
              <a:rPr lang="en-US" dirty="0" smtClean="0"/>
              <a:t>MB</a:t>
            </a:r>
            <a:r>
              <a:rPr lang="ru-RU" dirty="0" smtClean="0"/>
              <a:t>=</a:t>
            </a:r>
            <a:r>
              <a:rPr lang="en-US" dirty="0" smtClean="0"/>
              <a:t>MC </a:t>
            </a:r>
            <a:r>
              <a:rPr lang="ru-RU" dirty="0" smtClean="0"/>
              <a:t> Что и требовалось доказать</a:t>
            </a:r>
          </a:p>
          <a:p>
            <a:endParaRPr lang="ru-RU" dirty="0"/>
          </a:p>
        </p:txBody>
      </p:sp>
      <p:pic>
        <p:nvPicPr>
          <p:cNvPr id="1026" name="Picture 2" descr="C:\Documents and Settings\User\Рабочий стол\quicklatex.com-7bc94fa76989d34a7c7308f998642642_l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65400"/>
            <a:ext cx="2571768" cy="3292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5"/>
            <a:ext cx="4038600" cy="5105416"/>
          </a:xfrm>
        </p:spPr>
        <p:txBody>
          <a:bodyPr>
            <a:normAutofit/>
          </a:bodyPr>
          <a:lstStyle/>
          <a:p>
            <a:r>
              <a:rPr lang="ru-RU" dirty="0" smtClean="0"/>
              <a:t>6. Центр описанной окружности прямоугольного треугольника лежит в середине гипотенузы.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357166"/>
            <a:ext cx="4038600" cy="6000792"/>
          </a:xfrm>
        </p:spPr>
        <p:txBody>
          <a:bodyPr>
            <a:normAutofit/>
          </a:bodyPr>
          <a:lstStyle/>
          <a:p>
            <a:r>
              <a:rPr lang="ru-RU" b="1" dirty="0" smtClean="0"/>
              <a:t>Доказательство</a:t>
            </a:r>
            <a:r>
              <a:rPr lang="ru-RU" dirty="0" smtClean="0"/>
              <a:t>: ∠B = 90° опирается на диаметр окружности; значит, гипотенуза треугольника AC — диаметр окружности и точка О — центр окружности находится в ее середине. Что и требовалось доказать.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000504"/>
            <a:ext cx="288349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357166"/>
            <a:ext cx="4038600" cy="685009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7. Медиана прямоугольного треугольника, проведенная из вершины прямого угла на гипотенузу, является радиусом описанной около этого треугольника окружности.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Доказательство</a:t>
            </a:r>
            <a:r>
              <a:rPr lang="ru-RU" dirty="0" smtClean="0"/>
              <a:t>: Медиана равна половине гипотенузы. </a:t>
            </a:r>
            <a:br>
              <a:rPr lang="ru-RU" dirty="0" smtClean="0"/>
            </a:br>
            <a:r>
              <a:rPr lang="ru-RU" dirty="0" smtClean="0"/>
              <a:t>Точка пересечения медианы с гипотенузой является центром окружности, описанной около данного треугольника и соответственно медиана прямоугольного треугольника, проведенная из вершины прямого угла на гипотенузу, является радиусом описанной около этого треугольника окружности</a:t>
            </a:r>
            <a:endParaRPr lang="ru-RU" dirty="0"/>
          </a:p>
        </p:txBody>
      </p:sp>
      <p:pic>
        <p:nvPicPr>
          <p:cNvPr id="2050" name="Picture 2" descr="C:\Documents and Settings\User\Рабочий стол\median_rectangular_triangl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143248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53"/>
            <a:ext cx="8572528" cy="307183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8. Все медианы треугольника, в том числе и прямоугольного, пересекаются в одной точке и делятся этой точкой в отношении 2:1, считая от вершины</a:t>
            </a:r>
            <a:endParaRPr lang="ru-RU" sz="2000" dirty="0"/>
          </a:p>
        </p:txBody>
      </p:sp>
      <p:pic>
        <p:nvPicPr>
          <p:cNvPr id="1026" name="Picture 2" descr="C:\Documents and Settings\User\Рабочий стол\фильмы\slide_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7184620" cy="3143272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slide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643050"/>
            <a:ext cx="3429025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://net-dvoek.ru/uploads/posts/2016-08/1471043579_1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30" b="130"/>
          <a:stretch>
            <a:fillRect/>
          </a:stretch>
        </p:blipFill>
        <p:spPr bwMode="auto">
          <a:xfrm>
            <a:off x="1138237" y="1071546"/>
            <a:ext cx="7333488" cy="4788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9. Высота в прямоугольном треугольнике, проведенная из вершины прямого угла, делит его на два подобных и подобных исходному треугольнику. Для любых сходственных элементов (медиана, биссектриса, радиусы вписанной и описанной окружностей и т. п.)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Высота, проведенная из вершины прямого угла, равна среднему геометрическому проекций катетов на гипотенузу.</a:t>
            </a:r>
          </a:p>
          <a:p>
            <a:r>
              <a:rPr lang="ru-RU" dirty="0" smtClean="0"/>
              <a:t>Принцип в том, что рассматриваются подобные прямоугольные треугольники. Из подобия треугольников вытекает, что их соответственные стороны пропорциональны.</a:t>
            </a:r>
            <a:endParaRPr lang="ru-RU" dirty="0"/>
          </a:p>
        </p:txBody>
      </p:sp>
      <p:pic>
        <p:nvPicPr>
          <p:cNvPr id="5" name="Рисунок 4" descr="h = \sqrt {c_a &#10;\cdot c_b }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143248"/>
            <a:ext cx="150019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Из подобия треугольников определяются соотношения: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 err="1" smtClean="0"/>
              <a:t>h=√</a:t>
            </a:r>
            <a:r>
              <a:rPr lang="ru-RU" sz="3600" i="1" dirty="0" err="1" smtClean="0"/>
              <a:t>a</a:t>
            </a:r>
            <a:r>
              <a:rPr lang="ru-RU" sz="3600" i="1" baseline="-25000" dirty="0" err="1" smtClean="0"/>
              <a:t>c</a:t>
            </a:r>
            <a:r>
              <a:rPr lang="ru-RU" sz="3600" i="1" dirty="0" smtClean="0"/>
              <a:t>* </a:t>
            </a:r>
            <a:r>
              <a:rPr lang="ru-RU" sz="3600" i="1" dirty="0" err="1" smtClean="0"/>
              <a:t>b</a:t>
            </a:r>
            <a:r>
              <a:rPr lang="ru-RU" sz="3600" i="1" baseline="-25000" dirty="0" err="1" smtClean="0"/>
              <a:t>c</a:t>
            </a:r>
            <a:r>
              <a:rPr lang="ru-RU" sz="3600" i="1" baseline="-25000" dirty="0" smtClean="0"/>
              <a:t> </a:t>
            </a:r>
          </a:p>
          <a:p>
            <a:pPr lvl="0"/>
            <a:r>
              <a:rPr lang="ru-RU" sz="3600" i="1" dirty="0" err="1" smtClean="0"/>
              <a:t>c</a:t>
            </a:r>
            <a:r>
              <a:rPr lang="ru-RU" sz="3600" i="1" dirty="0" smtClean="0"/>
              <a:t> = </a:t>
            </a:r>
            <a:r>
              <a:rPr lang="ru-RU" sz="3600" i="1" dirty="0" err="1" smtClean="0"/>
              <a:t>a</a:t>
            </a:r>
            <a:r>
              <a:rPr lang="ru-RU" sz="3600" i="1" baseline="-25000" dirty="0" err="1" smtClean="0"/>
              <a:t>c</a:t>
            </a:r>
            <a:r>
              <a:rPr lang="ru-RU" sz="3600" i="1" dirty="0" smtClean="0"/>
              <a:t> + </a:t>
            </a:r>
            <a:r>
              <a:rPr lang="ru-RU" sz="3600" i="1" dirty="0" err="1" smtClean="0"/>
              <a:t>b</a:t>
            </a:r>
            <a:r>
              <a:rPr lang="ru-RU" sz="3600" i="1" baseline="-25000" dirty="0" err="1" smtClean="0"/>
              <a:t>c</a:t>
            </a:r>
            <a:r>
              <a:rPr lang="ru-RU" sz="3600" dirty="0" smtClean="0"/>
              <a:t>; </a:t>
            </a:r>
          </a:p>
          <a:p>
            <a:pPr lvl="0"/>
            <a:r>
              <a:rPr lang="en-US" sz="3600" dirty="0" smtClean="0"/>
              <a:t>b</a:t>
            </a:r>
            <a:r>
              <a:rPr lang="ru-RU" sz="3600" dirty="0" err="1" smtClean="0"/>
              <a:t>=√</a:t>
            </a:r>
            <a:r>
              <a:rPr lang="ru-RU" sz="3600" i="1" dirty="0" err="1" smtClean="0"/>
              <a:t>с</a:t>
            </a:r>
            <a:r>
              <a:rPr lang="ru-RU" sz="3600" i="1" dirty="0" smtClean="0"/>
              <a:t>*</a:t>
            </a:r>
            <a:r>
              <a:rPr lang="ru-RU" sz="3600" i="1" dirty="0" err="1" smtClean="0"/>
              <a:t>b</a:t>
            </a:r>
            <a:r>
              <a:rPr lang="ru-RU" sz="3600" i="1" baseline="-25000" dirty="0" err="1" smtClean="0"/>
              <a:t>c</a:t>
            </a:r>
            <a:endParaRPr lang="en-US" sz="3600" i="1" dirty="0" smtClean="0"/>
          </a:p>
          <a:p>
            <a:pPr lvl="0"/>
            <a:r>
              <a:rPr lang="en-US" sz="3600" i="1" dirty="0" smtClean="0"/>
              <a:t>a=</a:t>
            </a:r>
            <a:r>
              <a:rPr lang="ru-RU" sz="3600" dirty="0" err="1" smtClean="0"/>
              <a:t>√</a:t>
            </a:r>
            <a:r>
              <a:rPr lang="en-US" sz="3600" dirty="0" smtClean="0"/>
              <a:t>c*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a</a:t>
            </a:r>
            <a:r>
              <a:rPr lang="ru-RU" sz="3600" i="1" baseline="-25000" dirty="0" err="1" smtClean="0"/>
              <a:t>c</a:t>
            </a:r>
            <a:endParaRPr lang="en-US" sz="3600" i="1" baseline="-25000" dirty="0" smtClean="0"/>
          </a:p>
          <a:p>
            <a:pPr lvl="0"/>
            <a:r>
              <a:rPr lang="ru-RU" sz="3600" dirty="0" smtClean="0"/>
              <a:t>(</a:t>
            </a:r>
            <a:r>
              <a:rPr lang="ru-RU" sz="3600" dirty="0" err="1" smtClean="0"/>
              <a:t>ab</a:t>
            </a:r>
            <a:r>
              <a:rPr lang="ru-RU" sz="3600" dirty="0" smtClean="0"/>
              <a:t>)2=</a:t>
            </a:r>
            <a:r>
              <a:rPr lang="en-US" sz="3600" i="1" dirty="0" smtClean="0"/>
              <a:t>a</a:t>
            </a:r>
            <a:r>
              <a:rPr lang="en-US" sz="3600" i="1" baseline="-25000" dirty="0" smtClean="0"/>
              <a:t>c</a:t>
            </a:r>
            <a:r>
              <a:rPr lang="en-US" sz="3600" i="1" dirty="0" smtClean="0"/>
              <a:t>*</a:t>
            </a:r>
            <a:r>
              <a:rPr lang="en-US" sz="3600" i="1" dirty="0" err="1" smtClean="0"/>
              <a:t>b</a:t>
            </a:r>
            <a:r>
              <a:rPr lang="en-US" sz="3600" i="1" baseline="-25000" dirty="0" err="1" smtClean="0"/>
              <a:t>c</a:t>
            </a:r>
            <a:endParaRPr lang="ru-RU" sz="3600" dirty="0"/>
          </a:p>
        </p:txBody>
      </p:sp>
      <p:pic>
        <p:nvPicPr>
          <p:cNvPr id="5" name="Содержимое 4" descr="prm_trey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571744"/>
            <a:ext cx="4471990" cy="267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Цель: повторить все о прямоугольных треугольниках по плану:</a:t>
            </a:r>
          </a:p>
          <a:p>
            <a:pPr lvl="0"/>
            <a:r>
              <a:rPr lang="ru-RU" dirty="0" smtClean="0"/>
              <a:t>Определение прямоугольного треугольника и название сторон</a:t>
            </a:r>
          </a:p>
          <a:p>
            <a:pPr lvl="0"/>
            <a:r>
              <a:rPr lang="ru-RU" dirty="0" smtClean="0"/>
              <a:t>Признаки равенства прямоугольных треугольников</a:t>
            </a:r>
          </a:p>
          <a:p>
            <a:pPr lvl="0"/>
            <a:r>
              <a:rPr lang="ru-RU" dirty="0" smtClean="0"/>
              <a:t>Свойства прямоугольных треугольников</a:t>
            </a:r>
          </a:p>
          <a:p>
            <a:pPr lvl="0"/>
            <a:r>
              <a:rPr lang="ru-RU" dirty="0" smtClean="0"/>
              <a:t>Теорема Пифагора и теорема, обратная теореме Пифагора.</a:t>
            </a:r>
          </a:p>
          <a:p>
            <a:pPr lvl="0"/>
            <a:r>
              <a:rPr lang="ru-RU" dirty="0" smtClean="0"/>
              <a:t>Пифагоровы треугольники, египетский треугольник</a:t>
            </a:r>
          </a:p>
          <a:p>
            <a:pPr lvl="0"/>
            <a:r>
              <a:rPr lang="ru-RU" dirty="0" smtClean="0"/>
              <a:t>Тригонометрия в прямоугольном треугольнике</a:t>
            </a:r>
          </a:p>
          <a:p>
            <a:pPr lvl="0"/>
            <a:r>
              <a:rPr lang="ru-RU" dirty="0" smtClean="0"/>
              <a:t>Нахождение площади прямоугольного треугольника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6" name="Содержимое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571876"/>
            <a:ext cx="2673344" cy="316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642966"/>
            <a:ext cx="8229600" cy="394732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Теорема Пифагора</a:t>
            </a:r>
            <a:r>
              <a:rPr lang="ru-RU" sz="2400" dirty="0" smtClean="0"/>
              <a:t> </a:t>
            </a:r>
            <a:r>
              <a:rPr lang="ru-RU" sz="2400" b="1" dirty="0" smtClean="0"/>
              <a:t>— одна из основополагающих теорем евклидовой геометрии, устанавливающая соотношение между сторонами прямоугольного треугольника.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357430"/>
            <a:ext cx="4038600" cy="389097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Геометрическая формулировка.</a:t>
            </a:r>
            <a:r>
              <a:rPr lang="ru-RU" dirty="0" smtClean="0"/>
              <a:t> В прямоугольном треугольнике площадь квадрата, построенного на гипотенузе, равна сумме площадей квадратов, построенных на катетах.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000240"/>
            <a:ext cx="4038600" cy="507209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Алгебраическая формулировка. </a:t>
            </a:r>
            <a:r>
              <a:rPr lang="ru-RU" dirty="0" smtClean="0"/>
              <a:t>В прямоугольном треугольнике квадрат гипотенузы равен сумме квадратов катетов.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То есть, обозначив длину гипотенузы треугольника через </a:t>
            </a:r>
            <a:r>
              <a:rPr lang="ru-RU" i="1" dirty="0" err="1" smtClean="0"/>
              <a:t>c</a:t>
            </a:r>
            <a:r>
              <a:rPr lang="ru-RU" dirty="0" smtClean="0"/>
              <a:t>, а длины катетов через </a:t>
            </a:r>
            <a:r>
              <a:rPr lang="ru-RU" i="1" dirty="0" err="1" smtClean="0"/>
              <a:t>a</a:t>
            </a:r>
            <a:r>
              <a:rPr lang="ru-RU" dirty="0" smtClean="0"/>
              <a:t> и </a:t>
            </a:r>
            <a:r>
              <a:rPr lang="ru-RU" i="1" dirty="0" smtClean="0"/>
              <a:t>b</a:t>
            </a:r>
            <a:r>
              <a:rPr lang="ru-RU" dirty="0" smtClean="0"/>
              <a:t>: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a</a:t>
            </a:r>
            <a:r>
              <a:rPr lang="ru-RU" baseline="30000" dirty="0" smtClean="0"/>
              <a:t>2</a:t>
            </a:r>
            <a:r>
              <a:rPr lang="ru-RU" dirty="0" smtClean="0"/>
              <a:t> + </a:t>
            </a:r>
            <a:r>
              <a:rPr lang="ru-RU" i="1" dirty="0" smtClean="0"/>
              <a:t>b</a:t>
            </a:r>
            <a:r>
              <a:rPr lang="ru-RU" baseline="30000" dirty="0" smtClean="0"/>
              <a:t>2</a:t>
            </a:r>
            <a:r>
              <a:rPr lang="ru-RU" dirty="0" smtClean="0"/>
              <a:t> = </a:t>
            </a:r>
            <a:r>
              <a:rPr lang="ru-RU" i="1" dirty="0" smtClean="0"/>
              <a:t>c</a:t>
            </a:r>
            <a:r>
              <a:rPr lang="ru-RU" baseline="30000" dirty="0" smtClean="0"/>
              <a:t>2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Обратная теорема Пифагора. Для всякой тройки положительных чисел </a:t>
            </a:r>
            <a:r>
              <a:rPr lang="ru-RU" sz="20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0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такой, что </a:t>
            </a:r>
            <a:r>
              <a:rPr lang="ru-RU" sz="2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2000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ru-RU" sz="2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2000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ru-RU" sz="2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2000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существует прямоугольный треугольник с катетами </a:t>
            </a:r>
            <a:r>
              <a:rPr lang="ru-RU" sz="20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0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гипотенузой </a:t>
            </a:r>
            <a:r>
              <a:rPr lang="ru-RU" sz="20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По преданию, Пифагор отпраздновал открытие своей теоремы гигантским пиром, заклав на радостях сотню быков.</a:t>
            </a:r>
          </a:p>
          <a:p>
            <a:r>
              <a:rPr lang="ru-RU" dirty="0" smtClean="0"/>
              <a:t>На данный момент в научной литературе зафиксировано 367 доказательств данной теоремы .Вероятно, теорема Пифагора является единственной теоремой со столь внушительным числом доказательств. Такое многообразие можно объяснить лишь фундаментальным значением теоремы для геометрии.</a:t>
            </a:r>
          </a:p>
          <a:p>
            <a:r>
              <a:rPr lang="ru-RU" dirty="0" smtClean="0"/>
              <a:t>Данный факт даже нашёл отражение в художественной литературе: в повести «Приключения Электроника» Евгения Велтистова главный герой на школьном уроке математики приводит у доски 25 различных доказательств теоремы Пифагора, повергнув в изумление учителя и всех одноклассников.</a:t>
            </a:r>
          </a:p>
          <a:p>
            <a:r>
              <a:rPr lang="ru-RU" dirty="0" smtClean="0"/>
              <a:t>Разумеется, концептуально все их можно разбить на малое число классов. Самые известные из них: доказательства методом площадей, аксиоматические и экзотические доказательства (например, с помощью дифференциальных уравнений).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sz="1200" dirty="0" smtClean="0"/>
              <a:t>вот еще одно доказательство теоремы Пифагора</a:t>
            </a:r>
            <a:endParaRPr lang="ru-RU" sz="1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2571728"/>
            <a:ext cx="8229600" cy="42862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Пусть </a:t>
            </a:r>
            <a:r>
              <a:rPr lang="ru-RU" i="1" dirty="0" smtClean="0"/>
              <a:t>ABC</a:t>
            </a:r>
            <a:r>
              <a:rPr lang="ru-RU" dirty="0" smtClean="0"/>
              <a:t> есть прямоугольный треугольник с прямым углом </a:t>
            </a:r>
            <a:r>
              <a:rPr lang="ru-RU" i="1" dirty="0" smtClean="0"/>
              <a:t>C</a:t>
            </a:r>
            <a:r>
              <a:rPr lang="ru-RU" dirty="0" smtClean="0"/>
              <a:t>. Проведём высоту из </a:t>
            </a:r>
            <a:r>
              <a:rPr lang="ru-RU" i="1" dirty="0" smtClean="0"/>
              <a:t>C</a:t>
            </a:r>
            <a:r>
              <a:rPr lang="ru-RU" dirty="0" smtClean="0"/>
              <a:t> и обозначим её основание через </a:t>
            </a:r>
            <a:r>
              <a:rPr lang="ru-RU" i="1" dirty="0" smtClean="0"/>
              <a:t>H</a:t>
            </a:r>
            <a:r>
              <a:rPr lang="ru-RU" dirty="0" smtClean="0"/>
              <a:t>. Треугольник </a:t>
            </a:r>
            <a:r>
              <a:rPr lang="ru-RU" i="1" dirty="0" smtClean="0"/>
              <a:t>ACH</a:t>
            </a:r>
            <a:r>
              <a:rPr lang="ru-RU" dirty="0" smtClean="0"/>
              <a:t> подобен треугольнику </a:t>
            </a:r>
            <a:r>
              <a:rPr lang="ru-RU" i="1" dirty="0" smtClean="0"/>
              <a:t>ABC</a:t>
            </a:r>
            <a:r>
              <a:rPr lang="ru-RU" dirty="0" smtClean="0"/>
              <a:t> по двум углам. Аналогично, треугольник </a:t>
            </a:r>
            <a:r>
              <a:rPr lang="ru-RU" i="1" dirty="0" smtClean="0"/>
              <a:t>CBH</a:t>
            </a:r>
            <a:r>
              <a:rPr lang="ru-RU" dirty="0" smtClean="0"/>
              <a:t> подобен </a:t>
            </a:r>
            <a:r>
              <a:rPr lang="ru-RU" i="1" dirty="0" smtClean="0"/>
              <a:t>ABC</a:t>
            </a:r>
            <a:r>
              <a:rPr lang="ru-RU" dirty="0" smtClean="0"/>
              <a:t>. Введя обозначения </a:t>
            </a:r>
            <a:r>
              <a:rPr lang="en-US" dirty="0" smtClean="0"/>
              <a:t>BC=a, AC=b, AB=c</a:t>
            </a:r>
            <a:endParaRPr lang="ru-RU" dirty="0" smtClean="0"/>
          </a:p>
          <a:p>
            <a:r>
              <a:rPr lang="ru-RU" dirty="0" smtClean="0"/>
              <a:t>Получаем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Что эквивалентно</a:t>
            </a:r>
          </a:p>
          <a:p>
            <a:r>
              <a:rPr lang="ru-RU" dirty="0" smtClean="0"/>
              <a:t>Сложив, получаем</a:t>
            </a:r>
          </a:p>
          <a:p>
            <a:r>
              <a:rPr lang="ru-RU" dirty="0" smtClean="0"/>
              <a:t>или</a:t>
            </a:r>
            <a:r>
              <a:rPr lang="ru-RU" i="1" dirty="0" smtClean="0"/>
              <a:t> a</a:t>
            </a:r>
            <a:r>
              <a:rPr lang="ru-RU" baseline="30000" dirty="0" smtClean="0"/>
              <a:t>2</a:t>
            </a:r>
            <a:r>
              <a:rPr lang="ru-RU" dirty="0" smtClean="0"/>
              <a:t> + </a:t>
            </a:r>
            <a:r>
              <a:rPr lang="ru-RU" i="1" dirty="0" smtClean="0"/>
              <a:t>b</a:t>
            </a:r>
            <a:r>
              <a:rPr lang="ru-RU" baseline="30000" dirty="0" smtClean="0"/>
              <a:t>2</a:t>
            </a:r>
            <a:r>
              <a:rPr lang="ru-RU" dirty="0" smtClean="0"/>
              <a:t> = </a:t>
            </a:r>
            <a:r>
              <a:rPr lang="ru-RU" i="1" dirty="0" smtClean="0"/>
              <a:t>c</a:t>
            </a:r>
            <a:r>
              <a:rPr lang="ru-RU" baseline="30000" dirty="0" smtClean="0"/>
              <a:t>2</a:t>
            </a:r>
            <a:r>
              <a:rPr lang="ru-RU" dirty="0" smtClean="0"/>
              <a:t>,, что и требовалось доказать </a:t>
            </a:r>
            <a:endParaRPr lang="ru-RU" dirty="0"/>
          </a:p>
        </p:txBody>
      </p:sp>
      <p:pic>
        <p:nvPicPr>
          <p:cNvPr id="2051" name="Picture 3" descr="C:\Documents and Settings\User\Рабочий стол\3_985175195-1016.wpi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857760"/>
            <a:ext cx="1771650" cy="400050"/>
          </a:xfrm>
          <a:prstGeom prst="rect">
            <a:avLst/>
          </a:prstGeom>
          <a:noFill/>
        </p:spPr>
      </p:pic>
      <p:pic>
        <p:nvPicPr>
          <p:cNvPr id="9" name="Рисунок 8" descr="a^2=c\cdot |HB|; b^2=c\cdot |AH|.\,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286388"/>
            <a:ext cx="250033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a^2+b^2=c\cdot\left(|HB|+|AH|\right)=c^2.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5715016"/>
            <a:ext cx="292895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Documents and Settings\User\Рабочий стол\3_985161216-13150.wpic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392637" cy="2500306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Пифагоровы треугольники.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Среди бесконечного количества возможных прямоугольных треугольников особый интерес всегда вызывали так называемые «пифагоровы треугольники», стороны которых являются целыми числами. Несомненно, «пифагоровы треугольники» относятся к разряду «сокровищ геометрии».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Египетский треугольник или мост </a:t>
            </a:r>
            <a:r>
              <a:rPr lang="ru-RU" dirty="0" err="1" smtClean="0"/>
              <a:t>ослов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священные числа 3, 4, 5, 12 </a:t>
            </a:r>
            <a:br>
              <a:rPr lang="ru-RU" dirty="0" smtClean="0"/>
            </a:br>
            <a:r>
              <a:rPr lang="ru-RU" dirty="0" smtClean="0"/>
              <a:t>Священный египетский прямоугольный треугольник, в котором отношение сторон равно 3 : 4 : 5, а сумма всех чисел равнялась числу 12 - самому популярному числу всех времен и народов. </a:t>
            </a:r>
            <a:br>
              <a:rPr lang="ru-RU" dirty="0" smtClean="0"/>
            </a:br>
            <a:r>
              <a:rPr lang="ru-RU" dirty="0" smtClean="0"/>
              <a:t>Все параметры египетского треугольника: число 3 - </a:t>
            </a:r>
            <a:r>
              <a:rPr lang="ru-RU" dirty="0" err="1" smtClean="0"/>
              <a:t>секед</a:t>
            </a:r>
            <a:r>
              <a:rPr lang="ru-RU" dirty="0" smtClean="0"/>
              <a:t>, числа 4 и 5. угол 53° 08' являлись стандартом Древнего Египта при проектировании различных сооружений, в том числе пирамид, а также при разметке полей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древних времен использовалась как единица кратности при построении прямых углов с помощью веревки, размеченной узлами на 3/12 и 7/12 ее длины. Применялся в архитектуре средних веков для построения схем пропорциональности. </a:t>
            </a:r>
            <a:br>
              <a:rPr lang="ru-RU" dirty="0" smtClean="0"/>
            </a:br>
            <a:r>
              <a:rPr lang="ru-RU" dirty="0" smtClean="0"/>
              <a:t>Землемеры и архитекторы с глубокой древности пользовались соотношением этих чисел для построения прямых углов с помощью верёвки, размеченной узлами на 3/12 и 7/12 ее длины. Египетский треугольник наряду с системой равносторонних и других треугольников широко применялся в европейской средневековой архитектуре для построения и регулирования схем пропорциональности.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Тригонометрия в прямоугольном треугольнике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Определения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Синус</a:t>
            </a:r>
            <a:r>
              <a:rPr lang="ru-RU" dirty="0" smtClean="0"/>
              <a:t> острого угла прямоугольного треугольника равен отношению противолежащего к данному острому углу катета и гипотенузы.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Косинус</a:t>
            </a:r>
            <a:r>
              <a:rPr lang="ru-RU" dirty="0" smtClean="0"/>
              <a:t> острого угла прямоугольного треугольника равен отношению прилежащего к данному острому углу катета и гипотенузы.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Тангенс</a:t>
            </a:r>
            <a:r>
              <a:rPr lang="ru-RU" dirty="0" smtClean="0"/>
              <a:t> острого угла прямоугольного треугольника равен отношению противолежащего к данному острому углу катета к прилежащему.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857365"/>
            <a:ext cx="4038600" cy="5000636"/>
          </a:xfrm>
        </p:spPr>
        <p:txBody>
          <a:bodyPr/>
          <a:lstStyle/>
          <a:p>
            <a:r>
              <a:rPr lang="ru-RU" dirty="0" smtClean="0"/>
              <a:t>Отсюда можно получить следующие формулы:</a:t>
            </a:r>
            <a:endParaRPr lang="ru-RU" dirty="0"/>
          </a:p>
        </p:txBody>
      </p:sp>
      <p:pic>
        <p:nvPicPr>
          <p:cNvPr id="4099" name="Picture 3" descr="C:\Documents and Settings\User\Рабочий стол\prtr1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714620"/>
            <a:ext cx="4787933" cy="2786082"/>
          </a:xfrm>
          <a:prstGeom prst="rect">
            <a:avLst/>
          </a:prstGeom>
          <a:noFill/>
        </p:spPr>
      </p:pic>
      <p:pic>
        <p:nvPicPr>
          <p:cNvPr id="4100" name="Picture 4" descr="C:\Documents and Settings\User\Рабочий стол\prt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214818"/>
            <a:ext cx="3723083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Площадь прямоугольного треугольника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Площадь прямоугольного треугольника равна половине произведения катетов треугольника: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S</a:t>
            </a:r>
            <a:r>
              <a:rPr lang="ru-RU" i="1" dirty="0" smtClean="0"/>
              <a:t>=1</a:t>
            </a:r>
            <a:r>
              <a:rPr lang="en-US" i="1" dirty="0" smtClean="0"/>
              <a:t>/</a:t>
            </a:r>
            <a:r>
              <a:rPr lang="ru-RU" i="1" dirty="0" smtClean="0"/>
              <a:t>2*</a:t>
            </a:r>
            <a:r>
              <a:rPr lang="ru-RU" dirty="0" err="1" smtClean="0"/>
              <a:t>a</a:t>
            </a:r>
            <a:r>
              <a:rPr lang="ru-RU" dirty="0" smtClean="0"/>
              <a:t>*</a:t>
            </a:r>
            <a:r>
              <a:rPr lang="ru-RU" dirty="0" err="1" smtClean="0"/>
              <a:t>b</a:t>
            </a:r>
            <a:endParaRPr lang="ru-RU" dirty="0"/>
          </a:p>
        </p:txBody>
      </p:sp>
      <p:pic>
        <p:nvPicPr>
          <p:cNvPr id="5122" name="Picture 2" descr="C:\Documents and Settings\User\Рабочий стол\triangle_direct_area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857364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Площадь прямоугольного треугольника равна половине произведения гипотенузы на высоту, проведенную к гипотенузе.</a:t>
            </a:r>
            <a:endParaRPr lang="ru-RU" dirty="0"/>
          </a:p>
        </p:txBody>
      </p:sp>
      <p:pic>
        <p:nvPicPr>
          <p:cNvPr id="5" name="Рисунок 4" descr="\[S = \frac{1}{2}c{h_c}\]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214950"/>
            <a:ext cx="142876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Documents and Settings\User\Рабочий стол\0_e9427_9cbcb82e_ori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785926"/>
            <a:ext cx="2390802" cy="424489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77280" cy="5224464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ru-RU" sz="3600" dirty="0" smtClean="0"/>
              <a:t>Как символ вечного союза, </a:t>
            </a:r>
            <a:br>
              <a:rPr lang="ru-RU" sz="3600" dirty="0" smtClean="0"/>
            </a:br>
            <a:r>
              <a:rPr lang="ru-RU" sz="3600" dirty="0" smtClean="0"/>
              <a:t>Как вечный символ знак простой, </a:t>
            </a:r>
            <a:br>
              <a:rPr lang="ru-RU" sz="3600" dirty="0" smtClean="0"/>
            </a:br>
            <a:r>
              <a:rPr lang="ru-RU" sz="3600" dirty="0" smtClean="0"/>
              <a:t>Связала гипотенуза </a:t>
            </a:r>
            <a:br>
              <a:rPr lang="ru-RU" sz="3600" dirty="0" smtClean="0"/>
            </a:br>
            <a:r>
              <a:rPr lang="ru-RU" sz="3600" dirty="0" smtClean="0"/>
              <a:t>Навеки катеты собой. </a:t>
            </a:r>
            <a:br>
              <a:rPr lang="ru-RU" sz="3600" dirty="0" smtClean="0"/>
            </a:br>
            <a:r>
              <a:rPr lang="ru-RU" sz="3600" dirty="0" smtClean="0"/>
              <a:t>Путей окольных избегая </a:t>
            </a:r>
            <a:br>
              <a:rPr lang="ru-RU" sz="3600" dirty="0" smtClean="0"/>
            </a:br>
            <a:r>
              <a:rPr lang="ru-RU" sz="3600" dirty="0" smtClean="0"/>
              <a:t>И древней истине верна, </a:t>
            </a:r>
            <a:br>
              <a:rPr lang="ru-RU" sz="3600" dirty="0" smtClean="0"/>
            </a:br>
            <a:r>
              <a:rPr lang="ru-RU" sz="3600" dirty="0" smtClean="0"/>
              <a:t>Ты по характеру — прямая </a:t>
            </a:r>
            <a:br>
              <a:rPr lang="ru-RU" sz="3600" dirty="0" smtClean="0"/>
            </a:br>
            <a:r>
              <a:rPr lang="ru-RU" sz="3600" dirty="0" smtClean="0"/>
              <a:t>И по обычаю — точна.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900"/>
            <a:ext cx="8686800" cy="35719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Треугольник называют прямоугольным, если у него есть прямой угол. </a:t>
            </a:r>
            <a:b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Прямоугольный треугольник имеет две взаимно перпендикулярные стороны, называемые катетами; третья его сторона называется </a:t>
            </a:r>
            <a:r>
              <a:rPr lang="ru-RU" sz="24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гипотенузой.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928934"/>
            <a:ext cx="3571900" cy="392906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Треугольник – самая простая замкнутая прямолинейная фигура, одна из первых, свойства которых человек узнал еще в глубокой древности, т. к. эта фигура всегда имела широкое применение в практической жизни.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5214942" y="2786058"/>
            <a:ext cx="3429024" cy="3643338"/>
          </a:xfrm>
          <a:prstGeom prst="rtTriangl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5786454"/>
            <a:ext cx="500066" cy="642942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2976" y="2000240"/>
            <a:ext cx="8229600" cy="1399032"/>
          </a:xfrm>
          <a:scene3d>
            <a:camera prst="perspectiveHeroicExtremeRightFacing"/>
            <a:lightRig rig="threePt" dir="t"/>
          </a:scene3d>
        </p:spPr>
        <p:txBody>
          <a:bodyPr>
            <a:noAutofit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Прямоугольный треугольник занимал почетное место в Вавилонской геометрии. Стороны прямоугольного треугольника: гипотенуза и катеты.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Термин «гипотенуза» происходит от греческого слова «</a:t>
            </a:r>
            <a:r>
              <a:rPr lang="ru-RU" dirty="0" err="1" smtClean="0"/>
              <a:t>ипонейноуза</a:t>
            </a:r>
            <a:r>
              <a:rPr lang="ru-RU" dirty="0" smtClean="0"/>
              <a:t>», обозначающее «тянущаяся над чем-либо», «стягивающая». Слово берет начало от образа древнегреческих арф, на которых струны натягиваются на концах двух взаимно-перпендикулярных подставок. Термин «катет» происходит от греческого слова «</a:t>
            </a:r>
            <a:r>
              <a:rPr lang="ru-RU" dirty="0" err="1" smtClean="0"/>
              <a:t>катетос</a:t>
            </a:r>
            <a:r>
              <a:rPr lang="ru-RU" dirty="0" smtClean="0"/>
              <a:t>», которое означает начало «отвес», «перпендикуляр».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Евклид говорил: «Катеты – это стороны, заключающие прямой угол».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Древней Греции уже был известен способ построения прямоугольного треугольника на местности. Для этого использовали веревку, на которой были завязаны 13 узелков, на одинаковом расстоянии друг от друга.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Признаки равенства прямоугольных треугольников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9212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(</a:t>
            </a:r>
            <a:r>
              <a:rPr lang="ru-RU" b="1" dirty="0" smtClean="0"/>
              <a:t>по двум катетам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    Если катеты одного прямоугольного треугольника соответственно равны катетам другого прямоугольного треугольника, то такие треугольники равны.</a:t>
            </a:r>
          </a:p>
        </p:txBody>
      </p:sp>
      <p:pic>
        <p:nvPicPr>
          <p:cNvPr id="1026" name="Picture 2" descr="C:\Documents and Settings\User\Рабочий стол\Рисунок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85926"/>
            <a:ext cx="3695700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000108"/>
            <a:ext cx="4038600" cy="49212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(</a:t>
            </a:r>
            <a:r>
              <a:rPr lang="ru-RU" b="1" dirty="0" smtClean="0"/>
              <a:t>по катету и острому углу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Если катет и прилежащий к нему острый угол одного прямоугольного треугольника соответственно равны катету и прилежащему к нему острому углу другого прямоугольного треугольника, то такие треугольники равны</a:t>
            </a:r>
          </a:p>
        </p:txBody>
      </p:sp>
      <p:pic>
        <p:nvPicPr>
          <p:cNvPr id="2050" name="Picture 2" descr="C:\Documents and Settings\User\Рабочий стол\Рисунок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857364"/>
            <a:ext cx="4299376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1071546"/>
            <a:ext cx="4038600" cy="492127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  (по гипотенузе и острому углу)</a:t>
            </a:r>
          </a:p>
          <a:p>
            <a:pPr>
              <a:buNone/>
            </a:pPr>
            <a:r>
              <a:rPr lang="ru-RU" dirty="0" smtClean="0"/>
              <a:t>     Если гипотенуза и острый угол одного прямоугольного треугольника соответственно равны гипотенузе и острому углу другого прямоугольного треугольника, то такие треугольники равны</a:t>
            </a:r>
            <a:endParaRPr lang="ru-RU" dirty="0"/>
          </a:p>
        </p:txBody>
      </p:sp>
      <p:pic>
        <p:nvPicPr>
          <p:cNvPr id="3074" name="Picture 2" descr="C:\Documents and Settings\User\Рабочий стол\Рисунок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14488"/>
            <a:ext cx="4434214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785794"/>
            <a:ext cx="4038600" cy="5715040"/>
          </a:xfrm>
        </p:spPr>
        <p:txBody>
          <a:bodyPr>
            <a:normAutofit/>
          </a:bodyPr>
          <a:lstStyle/>
          <a:p>
            <a:r>
              <a:rPr lang="ru-RU" b="1" dirty="0" smtClean="0"/>
              <a:t>(по гипотенузе и катету)</a:t>
            </a:r>
            <a:r>
              <a:rPr lang="ru-RU" dirty="0" smtClean="0"/>
              <a:t>.Если гипотенуза и катет одного прямоугольного треугольника равны гипотенузе и катету другого прямоугольного треугольника, то такие треугольники равны.</a:t>
            </a:r>
            <a:endParaRPr lang="ru-RU" dirty="0"/>
          </a:p>
        </p:txBody>
      </p:sp>
      <p:pic>
        <p:nvPicPr>
          <p:cNvPr id="4098" name="Picture 2" descr="C:\Documents and Settings\User\Рабочий стол\Рисунок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928802"/>
            <a:ext cx="4107069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прямоугольного треугольника.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2643182"/>
            <a:ext cx="4500594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Сумма острых углов прямоугольного треугольника равна 90°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Доказательство</a:t>
            </a:r>
            <a:r>
              <a:rPr lang="ru-RU" dirty="0" smtClean="0"/>
              <a:t>. Вспомним, что сумма углов любого треугольника равна 180°. Учитывая тот факт, что один из углов равен 90°, получаем, что сумма оставшихся двух углов равна 180°-90°=90°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928</TotalTime>
  <Words>1024</Words>
  <Application>Microsoft Office PowerPoint</Application>
  <PresentationFormat>Экран (4:3)</PresentationFormat>
  <Paragraphs>96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Яркая</vt:lpstr>
      <vt:lpstr>Все о прямоугольном треугольнике</vt:lpstr>
      <vt:lpstr>Слайд 2</vt:lpstr>
      <vt:lpstr>Треугольник называют прямоугольным, если у него есть прямой угол.  Прямоугольный треугольник имеет две взаимно перпендикулярные стороны, называемые катетами; третья его сторона называется гипотенузой. </vt:lpstr>
      <vt:lpstr>Слайд 4</vt:lpstr>
      <vt:lpstr>Признаки равенства прямоугольных треугольников</vt:lpstr>
      <vt:lpstr>Слайд 6</vt:lpstr>
      <vt:lpstr>Слайд 7</vt:lpstr>
      <vt:lpstr>Слайд 8</vt:lpstr>
      <vt:lpstr>Свойства прямоугольного треугольника.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Из подобия треугольников определяются соотношения:</vt:lpstr>
      <vt:lpstr>Теорема Пифагора — одна из основополагающих теорем евклидовой геометрии, устанавливающая соотношение между сторонами прямоугольного треугольника.</vt:lpstr>
      <vt:lpstr>Обратная теорема Пифагора. Для всякой тройки положительных чисел a, b и c, такой, что  a2 + b2 = c2,  существует прямоугольный треугольник с катетами a и b и гипотенузой c. </vt:lpstr>
      <vt:lpstr>                        вот еще одно доказательство теоремы Пифагора</vt:lpstr>
      <vt:lpstr>Пифагоровы треугольники.</vt:lpstr>
      <vt:lpstr>Египетский треугольник или мост ослов </vt:lpstr>
      <vt:lpstr>Тригонометрия в прямоугольном треугольнике </vt:lpstr>
      <vt:lpstr>Слайд 26</vt:lpstr>
      <vt:lpstr>Площадь прямоугольного треугольника</vt:lpstr>
      <vt:lpstr>Слайд 28</vt:lpstr>
      <vt:lpstr>Слайд 29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Прямоугольные треугольники</dc:title>
  <dc:creator>User</dc:creator>
  <cp:lastModifiedBy>Людмила Крюкова</cp:lastModifiedBy>
  <cp:revision>59</cp:revision>
  <dcterms:created xsi:type="dcterms:W3CDTF">2016-11-19T09:52:41Z</dcterms:created>
  <dcterms:modified xsi:type="dcterms:W3CDTF">2023-10-22T04:53:05Z</dcterms:modified>
</cp:coreProperties>
</file>