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5" r:id="rId6"/>
    <p:sldId id="266" r:id="rId7"/>
    <p:sldId id="268" r:id="rId8"/>
    <p:sldId id="289" r:id="rId9"/>
    <p:sldId id="286" r:id="rId10"/>
    <p:sldId id="269" r:id="rId11"/>
    <p:sldId id="271" r:id="rId12"/>
    <p:sldId id="282" r:id="rId13"/>
    <p:sldId id="284" r:id="rId14"/>
    <p:sldId id="273" r:id="rId15"/>
    <p:sldId id="272" r:id="rId16"/>
    <p:sldId id="279" r:id="rId17"/>
    <p:sldId id="281" r:id="rId18"/>
    <p:sldId id="278" r:id="rId19"/>
    <p:sldId id="276" r:id="rId20"/>
    <p:sldId id="280" r:id="rId21"/>
    <p:sldId id="288" r:id="rId22"/>
    <p:sldId id="290" r:id="rId23"/>
    <p:sldId id="285" r:id="rId24"/>
    <p:sldId id="270" r:id="rId25"/>
    <p:sldId id="277" r:id="rId26"/>
    <p:sldId id="287" r:id="rId27"/>
    <p:sldId id="283" r:id="rId28"/>
    <p:sldId id="274" r:id="rId29"/>
    <p:sldId id="27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19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0D6E-2600-4058-847C-85BCA85C6D8C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Презентация </a:t>
            </a:r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проекта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средней  </a:t>
            </a:r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группе на </a:t>
            </a:r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тему:</a:t>
            </a:r>
            <a:endParaRPr lang="ru-RU" sz="32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«Медовый и Яблочный спас »</a:t>
            </a:r>
            <a:endParaRPr lang="ru-RU" sz="32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Выполнили </a:t>
            </a:r>
            <a:r>
              <a:rPr lang="ru-RU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Королькова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Н. А., Савчук Т</a:t>
            </a:r>
            <a:r>
              <a:rPr lang="en-US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</a:t>
            </a:r>
            <a:r>
              <a:rPr lang="en-US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воспитатели</a:t>
            </a:r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Саввино-Каринской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СОШ, Д </a:t>
            </a:r>
            <a:r>
              <a:rPr lang="en-US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en-US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ru-RU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Детский сад28</a:t>
            </a:r>
            <a:endParaRPr lang="ru-RU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14414" y="2060848"/>
            <a:ext cx="3000396" cy="3672408"/>
          </a:xfrm>
          <a:prstGeom prst="rect">
            <a:avLst/>
          </a:prstGeom>
        </p:spPr>
      </p:pic>
      <p:pic>
        <p:nvPicPr>
          <p:cNvPr id="4" name="Google Shape;160;p8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48" y="2143116"/>
            <a:ext cx="4143404" cy="3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ХОРОВОД «МЫ В ЗЕЛЁНЫЕ ЛУГА ПОЙДЁМ»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детскийсад№28\Desktop\Фото Яблочный спас\IMG-20230810-WA0005.jpg"/>
          <p:cNvPicPr/>
          <p:nvPr/>
        </p:nvPicPr>
        <p:blipFill>
          <a:blip r:embed="rId2"/>
          <a:srcRect t="30027" b="15550"/>
          <a:stretch>
            <a:fillRect/>
          </a:stretch>
        </p:blipFill>
        <p:spPr bwMode="auto">
          <a:xfrm>
            <a:off x="642910" y="1214422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IMG-20230810-WA0008.jpg"/>
          <p:cNvPicPr/>
          <p:nvPr/>
        </p:nvPicPr>
        <p:blipFill>
          <a:blip r:embed="rId3"/>
          <a:srcRect t="21751"/>
          <a:stretch>
            <a:fillRect/>
          </a:stretch>
        </p:blipFill>
        <p:spPr bwMode="auto">
          <a:xfrm>
            <a:off x="4286248" y="2428868"/>
            <a:ext cx="34505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610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Дидактическая игра: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«Домик для пчелы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детскийсад№28\Desktop\Фото Яблочный спас\IMG-20230907-WA0010.jpg"/>
          <p:cNvPicPr/>
          <p:nvPr/>
        </p:nvPicPr>
        <p:blipFill>
          <a:blip r:embed="rId2"/>
          <a:srcRect t="16150" b="20075"/>
          <a:stretch>
            <a:fillRect/>
          </a:stretch>
        </p:blipFill>
        <p:spPr bwMode="auto">
          <a:xfrm>
            <a:off x="857224" y="1071546"/>
            <a:ext cx="657229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9652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26834" y="357166"/>
            <a:ext cx="449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Художественно-эстетическая деятельность Аппликация: «Домик для пчелы».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E:\IMG_20230713_164011.jpg"/>
          <p:cNvPicPr/>
          <p:nvPr/>
        </p:nvPicPr>
        <p:blipFill>
          <a:blip r:embed="rId2" cstate="print"/>
          <a:srcRect t="9434" b="26685"/>
          <a:stretch>
            <a:fillRect/>
          </a:stretch>
        </p:blipFill>
        <p:spPr bwMode="auto">
          <a:xfrm>
            <a:off x="642910" y="1000108"/>
            <a:ext cx="35719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IMG_20230713_163758.jpg"/>
          <p:cNvPicPr/>
          <p:nvPr/>
        </p:nvPicPr>
        <p:blipFill>
          <a:blip r:embed="rId3" cstate="print"/>
          <a:srcRect b="28760"/>
          <a:stretch>
            <a:fillRect/>
          </a:stretch>
        </p:blipFill>
        <p:spPr bwMode="auto">
          <a:xfrm>
            <a:off x="4643438" y="928670"/>
            <a:ext cx="331374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IMG_20230728_095020.jpg"/>
          <p:cNvPicPr/>
          <p:nvPr/>
        </p:nvPicPr>
        <p:blipFill>
          <a:blip r:embed="rId4" cstate="print"/>
          <a:srcRect l="20709" t="37379" r="13105"/>
          <a:stretch>
            <a:fillRect/>
          </a:stretch>
        </p:blipFill>
        <p:spPr bwMode="auto">
          <a:xfrm>
            <a:off x="714348" y="3357562"/>
            <a:ext cx="3500462" cy="30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IMG_20230728_105847.jpg"/>
          <p:cNvPicPr/>
          <p:nvPr/>
        </p:nvPicPr>
        <p:blipFill>
          <a:blip r:embed="rId5" cstate="print"/>
          <a:srcRect t="15385"/>
          <a:stretch>
            <a:fillRect/>
          </a:stretch>
        </p:blipFill>
        <p:spPr bwMode="auto">
          <a:xfrm>
            <a:off x="4643438" y="3500438"/>
            <a:ext cx="3286148" cy="306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IMG_20230728_103451.jpg"/>
          <p:cNvPicPr/>
          <p:nvPr/>
        </p:nvPicPr>
        <p:blipFill>
          <a:blip r:embed="rId2" cstate="print"/>
          <a:srcRect l="20000" t="18051" b="29601"/>
          <a:stretch>
            <a:fillRect/>
          </a:stretch>
        </p:blipFill>
        <p:spPr bwMode="auto">
          <a:xfrm>
            <a:off x="285720" y="642918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детскийсад№28\Desktop\Фото Яблочный спас\20230810_124846.jpg"/>
          <p:cNvPicPr/>
          <p:nvPr/>
        </p:nvPicPr>
        <p:blipFill>
          <a:blip r:embed="rId3" cstate="print"/>
          <a:srcRect t="12963"/>
          <a:stretch>
            <a:fillRect/>
          </a:stretch>
        </p:blipFill>
        <p:spPr bwMode="auto">
          <a:xfrm>
            <a:off x="3500430" y="1571612"/>
            <a:ext cx="471490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IMG_20230728_113120.jpg"/>
          <p:cNvPicPr/>
          <p:nvPr/>
        </p:nvPicPr>
        <p:blipFill>
          <a:blip r:embed="rId4" cstate="print"/>
          <a:srcRect l="12445" t="16432" r="5666"/>
          <a:stretch>
            <a:fillRect/>
          </a:stretch>
        </p:blipFill>
        <p:spPr bwMode="auto">
          <a:xfrm>
            <a:off x="357158" y="3500438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9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Художественно-эстетическая  деятельность: Лепка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Пчела»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86248" y="1428736"/>
            <a:ext cx="3707904" cy="2780928"/>
          </a:xfrm>
          <a:prstGeom prst="rect">
            <a:avLst/>
          </a:prstGeom>
        </p:spPr>
      </p:pic>
      <p:pic>
        <p:nvPicPr>
          <p:cNvPr id="8" name="Рисунок 7" descr="C:\Users\детскийсад№28\Downloads\20230623_1314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857628"/>
            <a:ext cx="3492246" cy="261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етскийсад№28\Downloads\20230623_0939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16865" y="1446105"/>
            <a:ext cx="3563047" cy="299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3284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Пальчиковая игра: «Пчелка", "Вот она какая, пчелка озорная".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4448" y="3581944"/>
            <a:ext cx="3142488" cy="3008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29190" y="1643050"/>
            <a:ext cx="3590446" cy="2692835"/>
          </a:xfrm>
          <a:prstGeom prst="rect">
            <a:avLst/>
          </a:prstGeom>
        </p:spPr>
      </p:pic>
      <p:pic>
        <p:nvPicPr>
          <p:cNvPr id="5" name="Рисунок 4" descr="C:\Users\детскийсад№28\Desktop\Фото Яблочный спас\IMG-20230907-WA0014.jpg"/>
          <p:cNvPicPr/>
          <p:nvPr/>
        </p:nvPicPr>
        <p:blipFill>
          <a:blip r:embed="rId4"/>
          <a:srcRect t="26374" r="7018"/>
          <a:stretch>
            <a:fillRect/>
          </a:stretch>
        </p:blipFill>
        <p:spPr bwMode="auto">
          <a:xfrm>
            <a:off x="428596" y="1285860"/>
            <a:ext cx="450059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660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Продуктивная деятельность: Конструирование  «Пчела»</a:t>
            </a:r>
            <a:endParaRPr lang="ru-RU" dirty="0"/>
          </a:p>
        </p:txBody>
      </p:sp>
      <p:pic>
        <p:nvPicPr>
          <p:cNvPr id="3" name="Рисунок 2" descr="C:\Users\детскийсад№28\Downloads\20230621_100442.jpg"/>
          <p:cNvPicPr/>
          <p:nvPr/>
        </p:nvPicPr>
        <p:blipFill>
          <a:blip r:embed="rId2" cstate="print"/>
          <a:srcRect l="22151"/>
          <a:stretch>
            <a:fillRect/>
          </a:stretch>
        </p:blipFill>
        <p:spPr bwMode="auto">
          <a:xfrm>
            <a:off x="714348" y="1643050"/>
            <a:ext cx="2503932" cy="24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ownloads\20230621_093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714488"/>
            <a:ext cx="363319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кийсад№28\Downloads\20230621_0939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857628"/>
            <a:ext cx="38366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Художественно-эстетическая  деятельность: рисование отпечатком «Яблоня»</a:t>
            </a:r>
            <a:endParaRPr lang="ru-RU" sz="2800" dirty="0"/>
          </a:p>
        </p:txBody>
      </p:sp>
      <p:pic>
        <p:nvPicPr>
          <p:cNvPr id="3" name="Рисунок 2" descr="C:\Users\детскийсад№28\Desktop\Фото Яблочный спас\20230629_092731.jpg"/>
          <p:cNvPicPr/>
          <p:nvPr/>
        </p:nvPicPr>
        <p:blipFill>
          <a:blip r:embed="rId2" cstate="print"/>
          <a:srcRect l="9832" r="11271"/>
          <a:stretch>
            <a:fillRect/>
          </a:stretch>
        </p:blipFill>
        <p:spPr bwMode="auto">
          <a:xfrm>
            <a:off x="4286248" y="3429000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IMG-20230629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4084864" cy="193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кийсад№28\Desktop\Фото Яблочный спас\IMG-20230629-WA0003.jpg"/>
          <p:cNvPicPr/>
          <p:nvPr/>
        </p:nvPicPr>
        <p:blipFill>
          <a:blip r:embed="rId4" cstate="print"/>
          <a:srcRect t="11124" b="20960"/>
          <a:stretch>
            <a:fillRect/>
          </a:stretch>
        </p:blipFill>
        <p:spPr bwMode="auto">
          <a:xfrm>
            <a:off x="4857752" y="1357298"/>
            <a:ext cx="2198052" cy="222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етскийсад№28\Desktop\Фото Яблочный спас\IMG-20230629-WA0006.jpg"/>
          <p:cNvPicPr/>
          <p:nvPr/>
        </p:nvPicPr>
        <p:blipFill>
          <a:blip r:embed="rId5"/>
          <a:srcRect b="17254"/>
          <a:stretch>
            <a:fillRect/>
          </a:stretch>
        </p:blipFill>
        <p:spPr bwMode="auto">
          <a:xfrm>
            <a:off x="1142976" y="3286124"/>
            <a:ext cx="3071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71480"/>
            <a:ext cx="9548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Художественно-эстетическая  деятельность: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Лепка 					«Яблонька»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детскийсад№28\Downloads\20230630_0919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6043" y="2395668"/>
            <a:ext cx="4286280" cy="335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ownloads\20230630_092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93338" y="2536029"/>
            <a:ext cx="42148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9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Проведение подвижных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</a:rPr>
              <a:t>игр «Перекати яблочко", 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"Пчелы мед собирают". </a:t>
            </a:r>
          </a:p>
        </p:txBody>
      </p:sp>
      <p:pic>
        <p:nvPicPr>
          <p:cNvPr id="3" name="Рисунок 2" descr="C:\Users\детскийсад№28\Desktop\Фото Яблочный спас\IMG-20230907-WA0012.jpg"/>
          <p:cNvPicPr/>
          <p:nvPr/>
        </p:nvPicPr>
        <p:blipFill>
          <a:blip r:embed="rId2"/>
          <a:srcRect t="24043" r="15601" b="13992"/>
          <a:stretch>
            <a:fillRect/>
          </a:stretch>
        </p:blipFill>
        <p:spPr bwMode="auto">
          <a:xfrm>
            <a:off x="714348" y="1714488"/>
            <a:ext cx="364333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IMG-20230907-WA0013.jpg"/>
          <p:cNvPicPr/>
          <p:nvPr/>
        </p:nvPicPr>
        <p:blipFill>
          <a:blip r:embed="rId3"/>
          <a:srcRect t="10383" r="8574"/>
          <a:stretch>
            <a:fillRect/>
          </a:stretch>
        </p:blipFill>
        <p:spPr bwMode="auto">
          <a:xfrm>
            <a:off x="4500562" y="1857364"/>
            <a:ext cx="350046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175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5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 </a:t>
            </a:r>
            <a:r>
              <a:rPr lang="ru-RU" sz="36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проекта </a:t>
            </a: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Все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больше детей интересуется культурой и жизнью разных народов. Нужно с ранних лет объяснять детям традиции и культуру разных стран.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Например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августе русский народ отмечает сразу три православных праздника, три Спаса: Медовый Спас, Яблочный Спас и Ореховый Спас.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Спас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- Медовый, отмечается 14 августа. Издревле считали люди, что после этого дня пчёлы начинали приносить "неправильный" мёд, а потому спешили собрать последние подарки маленьких тружениц.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Этот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мёд считался особенно целебным, в этот день принято дарить друг другу баночки с мёдом, печь медовые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пряники. 19 августа Яблочный Спас это торжество нового урожая на земле!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Подвижная игра: «Догони пчелу»</a:t>
            </a:r>
            <a:endParaRPr lang="ru-RU" dirty="0"/>
          </a:p>
        </p:txBody>
      </p:sp>
      <p:pic>
        <p:nvPicPr>
          <p:cNvPr id="3" name="Рисунок 2" descr="C:\Users\детскийсад№28\Downloads\20230621_165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3929090" cy="330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ownloads\20230621_1653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76155">
            <a:off x="3912758" y="2035300"/>
            <a:ext cx="4289902" cy="33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Вкусный обед для пчелы!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E:\IMG_20230713_111644.jpg"/>
          <p:cNvPicPr/>
          <p:nvPr/>
        </p:nvPicPr>
        <p:blipFill>
          <a:blip r:embed="rId2" cstate="print"/>
          <a:srcRect l="15457" t="8772" r="11102"/>
          <a:stretch>
            <a:fillRect/>
          </a:stretch>
        </p:blipFill>
        <p:spPr bwMode="auto">
          <a:xfrm>
            <a:off x="571472" y="1500174"/>
            <a:ext cx="2786082" cy="479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IMG_20230713_111905.jpg"/>
          <p:cNvPicPr/>
          <p:nvPr/>
        </p:nvPicPr>
        <p:blipFill>
          <a:blip r:embed="rId3" cstate="print"/>
          <a:srcRect t="17544" r="26471" b="22807"/>
          <a:stretch>
            <a:fillRect/>
          </a:stretch>
        </p:blipFill>
        <p:spPr bwMode="auto">
          <a:xfrm>
            <a:off x="3428992" y="1428736"/>
            <a:ext cx="200026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IMG_20230713_111922.jpg"/>
          <p:cNvPicPr/>
          <p:nvPr/>
        </p:nvPicPr>
        <p:blipFill>
          <a:blip r:embed="rId4" cstate="print"/>
          <a:srcRect l="11489" t="23041" r="11369"/>
          <a:stretch>
            <a:fillRect/>
          </a:stretch>
        </p:blipFill>
        <p:spPr bwMode="auto">
          <a:xfrm>
            <a:off x="5429256" y="1500174"/>
            <a:ext cx="2786082" cy="428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IMG_20230713_112139.jpg"/>
          <p:cNvPicPr/>
          <p:nvPr/>
        </p:nvPicPr>
        <p:blipFill>
          <a:blip r:embed="rId5" cstate="print"/>
          <a:srcRect l="10936" r="11474" b="14291"/>
          <a:stretch>
            <a:fillRect/>
          </a:stretch>
        </p:blipFill>
        <p:spPr bwMode="auto">
          <a:xfrm>
            <a:off x="3357554" y="3500438"/>
            <a:ext cx="2113788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Народные приметы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1357298"/>
            <a:ext cx="26432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Считается, что если погода на Яблочный Спас хорошая, то зима будет холодная, если в день Яблочного Спаса идет дождь, то и осень будет дождливой, а если на Второй Спас сухо, то и осень будет сухой.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b="1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Заклички</a:t>
            </a:r>
            <a:r>
              <a:rPr lang="ru-RU" b="1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«Яблочный Спас,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Фрукты, овощи припас!»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 Яблочный спас –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готовь шубу про запас». </a:t>
            </a:r>
            <a:endParaRPr lang="ru-RU" dirty="0"/>
          </a:p>
        </p:txBody>
      </p:sp>
      <p:pic>
        <p:nvPicPr>
          <p:cNvPr id="4" name="Рисунок 3" descr="C:\Users\детскийсад№28\Downloads\20230921_1233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3247999" cy="243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5786" y="1214422"/>
            <a:ext cx="286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ЯБЛОЧКИ ДЛЯ КОМПОТА!!!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детскийсад№28\Downloads\20230921_1233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333343" cy="24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Фрукты к ПРАЗДНИКУ!!!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детскийсад№28\Desktop\Фото Яблочный спас\IMG-20230810-WA000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35719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IMG-20230810-WA00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142984"/>
            <a:ext cx="3493861" cy="487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500043"/>
            <a:ext cx="53578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Конкурс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творческих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работ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детей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родителями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тему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«</a:t>
            </a: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Медовый и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Яблочный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спас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280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dirty="0"/>
          </a:p>
        </p:txBody>
      </p:sp>
      <p:pic>
        <p:nvPicPr>
          <p:cNvPr id="3" name="Рисунок 2" descr="C:\Users\детскийсад№28\Desktop\Фото Яблочный спас\20230623_1721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01156">
            <a:off x="-28434" y="2182320"/>
            <a:ext cx="4057332" cy="319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20230809_161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84457">
            <a:off x="3942256" y="1941843"/>
            <a:ext cx="4166990" cy="325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911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500043"/>
            <a:ext cx="535783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Конкурс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творческих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работ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детей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родителями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тему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«</a:t>
            </a: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Медовый и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Яблочный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спас</a:t>
            </a:r>
            <a:r>
              <a:rPr lang="en-US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  <a:r>
              <a:rPr lang="en-US" sz="280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dirty="0"/>
          </a:p>
        </p:txBody>
      </p:sp>
      <p:pic>
        <p:nvPicPr>
          <p:cNvPr id="3" name="Рисунок 2" descr="C:\Users\детскийсад№28\Desktop\Фото Яблочный спас\IMG-20230907-WA0008.jpg"/>
          <p:cNvPicPr/>
          <p:nvPr/>
        </p:nvPicPr>
        <p:blipFill>
          <a:blip r:embed="rId2"/>
          <a:srcRect l="13698" t="18590" r="8390" b="20299"/>
          <a:stretch>
            <a:fillRect/>
          </a:stretch>
        </p:blipFill>
        <p:spPr bwMode="auto">
          <a:xfrm>
            <a:off x="642910" y="1357298"/>
            <a:ext cx="2991213" cy="311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esktop\Фото Яблочный спас\IMG-20230907-WA0007.jpg"/>
          <p:cNvPicPr/>
          <p:nvPr/>
        </p:nvPicPr>
        <p:blipFill>
          <a:blip r:embed="rId3"/>
          <a:srcRect t="19500" r="13181" b="18500"/>
          <a:stretch>
            <a:fillRect/>
          </a:stretch>
        </p:blipFill>
        <p:spPr bwMode="auto">
          <a:xfrm>
            <a:off x="2928926" y="3500438"/>
            <a:ext cx="313281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етскийсад№28\Desktop\Фото Яблочный спас\IMG-20230907-WA0011.jpg"/>
          <p:cNvPicPr/>
          <p:nvPr/>
        </p:nvPicPr>
        <p:blipFill>
          <a:blip r:embed="rId4"/>
          <a:srcRect t="7371" r="20611" b="22332"/>
          <a:stretch>
            <a:fillRect/>
          </a:stretch>
        </p:blipFill>
        <p:spPr bwMode="auto">
          <a:xfrm>
            <a:off x="5929322" y="928670"/>
            <a:ext cx="2286016" cy="426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9112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етскийсад№28\Downloads\20230831_170748.jpg"/>
          <p:cNvPicPr/>
          <p:nvPr/>
        </p:nvPicPr>
        <p:blipFill>
          <a:blip r:embed="rId2" cstate="print"/>
          <a:srcRect r="23435"/>
          <a:stretch>
            <a:fillRect/>
          </a:stretch>
        </p:blipFill>
        <p:spPr bwMode="auto">
          <a:xfrm rot="5400000">
            <a:off x="341053" y="373271"/>
            <a:ext cx="3509671" cy="347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детскийсад№28\Downloads\20230907_160333.jpg"/>
          <p:cNvPicPr/>
          <p:nvPr/>
        </p:nvPicPr>
        <p:blipFill>
          <a:blip r:embed="rId3" cstate="print"/>
          <a:srcRect t="18478" b="5847"/>
          <a:stretch>
            <a:fillRect/>
          </a:stretch>
        </p:blipFill>
        <p:spPr bwMode="auto">
          <a:xfrm>
            <a:off x="3286116" y="3000372"/>
            <a:ext cx="484537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СТЕНГАЗЕТА!!!</a:t>
            </a:r>
            <a:endParaRPr lang="ru-RU" dirty="0"/>
          </a:p>
        </p:txBody>
      </p:sp>
      <p:pic>
        <p:nvPicPr>
          <p:cNvPr id="4" name="Содержимое 3" descr="C:\Users\детскийсад№28\Downloads\20230921_1311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3.Выводы</a:t>
            </a:r>
            <a:endParaRPr lang="ru-RU" sz="32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1" y="1500174"/>
            <a:ext cx="692948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Aharoni" pitchFamily="2" charset="-79"/>
              </a:rPr>
              <a:t> </a:t>
            </a:r>
            <a:r>
              <a:rPr lang="ru-RU" dirty="0" smtClean="0">
                <a:latin typeface="Georgia" pitchFamily="18" charset="0"/>
                <a:cs typeface="Aharoni" pitchFamily="2" charset="-79"/>
              </a:rPr>
              <a:t>Дети получили представление о праздниках Медовый Спас,</a:t>
            </a:r>
          </a:p>
          <a:p>
            <a:r>
              <a:rPr lang="ru-RU" dirty="0" smtClean="0">
                <a:latin typeface="Georgia" pitchFamily="18" charset="0"/>
                <a:cs typeface="Aharoni" pitchFamily="2" charset="-79"/>
              </a:rPr>
              <a:t> Яблочный Спас, расширили знания о народных традициях;</a:t>
            </a:r>
            <a:br>
              <a:rPr lang="ru-RU" dirty="0" smtClean="0">
                <a:latin typeface="Georgia" pitchFamily="18" charset="0"/>
                <a:cs typeface="Aharoni" pitchFamily="2" charset="-79"/>
              </a:rPr>
            </a:br>
            <a:r>
              <a:rPr lang="ru-RU" dirty="0" smtClean="0">
                <a:latin typeface="Georgia" pitchFamily="18" charset="0"/>
                <a:cs typeface="Aharoni" pitchFamily="2" charset="-79"/>
              </a:rPr>
              <a:t>Развили навыки общения, диалогическую речь,  познавательный интерес;</a:t>
            </a:r>
            <a:br>
              <a:rPr lang="ru-RU" dirty="0" smtClean="0">
                <a:latin typeface="Georgia" pitchFamily="18" charset="0"/>
                <a:cs typeface="Aharoni" pitchFamily="2" charset="-79"/>
              </a:rPr>
            </a:br>
            <a:r>
              <a:rPr lang="ru-RU" dirty="0" smtClean="0">
                <a:latin typeface="Georgia" pitchFamily="18" charset="0"/>
                <a:cs typeface="Aharoni" pitchFamily="2" charset="-79"/>
              </a:rPr>
              <a:t>Вызвали у детей положительные эмоции, используя художественное слово, музыку, фольклор.</a:t>
            </a:r>
            <a:br>
              <a:rPr lang="ru-RU" dirty="0" smtClean="0">
                <a:latin typeface="Georgia" pitchFamily="18" charset="0"/>
                <a:cs typeface="Aharoni" pitchFamily="2" charset="-79"/>
              </a:rPr>
            </a:b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Насыщенность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народн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ых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праздник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ов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творческими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импровизациями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сюрпризными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моментами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стимулир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овало</a:t>
            </a:r>
            <a:r>
              <a:rPr lang="ru-RU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интерес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детей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усили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лись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их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впечатления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и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переживания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обога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тилось</a:t>
            </a:r>
            <a:r>
              <a:rPr lang="ru-RU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художественное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и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эстетическое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восприятие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. А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главное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обеспечи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ло</a:t>
            </a:r>
            <a:r>
              <a:rPr lang="ru-RU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естественное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приобщение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детей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к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национальным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традициям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утвер</a:t>
            </a:r>
            <a:r>
              <a:rPr lang="ru-RU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дило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в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их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сознании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фундаментальные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,</a:t>
            </a:r>
            <a:r>
              <a:rPr lang="ru-RU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духовные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и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эстетические</a:t>
            </a:r>
            <a:r>
              <a:rPr lang="en-US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en-US" dirty="0" err="1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ценности</a:t>
            </a:r>
            <a:r>
              <a:rPr lang="en-US" dirty="0" smtClean="0">
                <a:solidFill>
                  <a:schemeClr val="dk2"/>
                </a:solidFill>
                <a:latin typeface="Georgia" pitchFamily="18" charset="0"/>
                <a:ea typeface="Arial"/>
                <a:cs typeface="Arial"/>
                <a:sym typeface="Arial"/>
              </a:rPr>
              <a:t>.</a:t>
            </a:r>
            <a:r>
              <a:rPr lang="ru-RU" dirty="0" smtClean="0">
                <a:latin typeface="Georgia" pitchFamily="18" charset="0"/>
                <a:cs typeface="Aharoni" pitchFamily="2" charset="-79"/>
              </a:rPr>
              <a:t>.</a:t>
            </a:r>
            <a:r>
              <a:rPr lang="en-US" sz="2400" dirty="0" smtClean="0">
                <a:latin typeface="Georgia" pitchFamily="18" charset="0"/>
                <a:ea typeface="Arial"/>
                <a:cs typeface="Aharoni" pitchFamily="2" charset="-79"/>
                <a:sym typeface="Arial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0884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3"/>
            <a:ext cx="758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 !</a:t>
            </a:r>
            <a:endParaRPr lang="ru-RU" sz="4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74900" y="1772816"/>
            <a:ext cx="5400599" cy="40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7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7048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Участники </a:t>
            </a:r>
            <a:r>
              <a:rPr lang="ru-RU" sz="36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проекта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оспитатели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 воспитанники группы, родители воспитанников.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Тип проекта 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роект  включает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себя исследовательскую, творческую, экспериментальную, информационную и познавательную деятельность. 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 числу участников: групповой (дети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средней группы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 времени проведения: краткосрочный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(август).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 характеру: в рамках ДОУ.</a:t>
            </a:r>
          </a:p>
        </p:txBody>
      </p:sp>
    </p:spTree>
    <p:extLst>
      <p:ext uri="{BB962C8B-B14F-4D97-AF65-F5344CB8AC3E}">
        <p14:creationId xmlns:p14="http://schemas.microsoft.com/office/powerpoint/2010/main" xmlns="" val="92529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77048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</a:t>
            </a:r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проекта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Познакомить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детей с православным праздником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августа-Спасами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его обычаями и традициями.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base"/>
            <a:r>
              <a:rPr lang="ru-RU" sz="32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endParaRPr lang="ru-RU" sz="2000" dirty="0"/>
          </a:p>
          <a:p>
            <a:pPr algn="just" fontAlgn="base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Обучающие: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познакомить детей с русским народным праздником «Медовый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спас» и «Яблочный спас», закрепить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знания дошкольников 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пчелах и яблоках,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народных игр, расширить знания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помощью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новых интересных фактов. </a:t>
            </a:r>
          </a:p>
          <a:p>
            <a:pPr algn="just" fontAlgn="base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Развивающие: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развивать любознательность, наблюдательность, внимание, мышление,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умение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анализировать, связную речь, воображение, крупную и мелкую моторику,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ловкость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быстроту реакции, умение ориентироваться в пространстве. </a:t>
            </a:r>
          </a:p>
          <a:p>
            <a:pPr algn="just" fontAlgn="base"/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Воспитательные: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воспитывать гордость за своих предков, бережное отношение 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насекомым, растениям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коммуникативные отношения со сверстниками, аккуратность.</a:t>
            </a:r>
          </a:p>
          <a:p>
            <a:pPr algn="ctr"/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2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3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Этапы работы над Проектом:</a:t>
            </a:r>
          </a:p>
          <a:p>
            <a:pPr algn="ctr"/>
            <a:r>
              <a:rPr lang="ru-RU" sz="32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Подготовительный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82341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Подбор иллюстрированного материала, пособий, атрибутов по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данной теме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Подбор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музыкального и литературного материала,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народного фольклора (сказок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песен, частушек, пословиц, поговорок и т. п.)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Подбор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материала для продуктивной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деятельности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Подготовка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наглядной информации для родителей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2400" b="1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Ответственные 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</a:rPr>
              <a:t>за выполнение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воспитатели.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410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Основной (познавательный)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8847"/>
            <a:ext cx="763284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</a:rPr>
              <a:t>Б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еседа 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</a:rPr>
              <a:t>о православных праздниках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«Яблочный,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Медовый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Спас», его приметах.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Разучивание стихотворения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Круглое,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румянное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, большое,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вкусное и очень наливное!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пчёлок мохнатых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Так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много работы.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Надо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чтобы мёдом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Наполнились	соты		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Загадаю 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</a:rPr>
              <a:t>вам 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загадку</a:t>
            </a:r>
          </a:p>
          <a:p>
            <a:pPr lvl="0" algn="r"/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lvl="0" algn="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Вкусный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он и очень сладкий </a:t>
            </a:r>
          </a:p>
          <a:p>
            <a:pPr lvl="0"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Быть здоровым помогает </a:t>
            </a:r>
          </a:p>
          <a:p>
            <a:pPr lvl="0"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Его пчелы собирают. </a:t>
            </a:r>
          </a:p>
          <a:p>
            <a:pPr lvl="0"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(мед)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9124" y="1928802"/>
            <a:ext cx="3424743" cy="22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58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Рассматривание </a:t>
            </a:r>
            <a:r>
              <a:rPr lang="ru-RU" sz="2400" b="1" dirty="0" err="1" smtClean="0">
                <a:solidFill>
                  <a:srgbClr val="F79646">
                    <a:lumMod val="50000"/>
                  </a:srgbClr>
                </a:solidFill>
              </a:rPr>
              <a:t>картинок,беседы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" Пчела", "</a:t>
            </a:r>
            <a:r>
              <a:rPr lang="ru-RU" sz="2400" b="1" dirty="0" err="1">
                <a:solidFill>
                  <a:srgbClr val="F79646">
                    <a:lumMod val="50000"/>
                  </a:srgbClr>
                </a:solidFill>
              </a:rPr>
              <a:t>Улий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", "</a:t>
            </a:r>
            <a:r>
              <a:rPr lang="ru-RU" sz="2400" b="1" dirty="0" err="1">
                <a:solidFill>
                  <a:srgbClr val="F79646">
                    <a:lumMod val="50000"/>
                  </a:srgbClr>
                </a:solidFill>
              </a:rPr>
              <a:t>Пчелинные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</a:rPr>
              <a:t> соты".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9124" y="1154624"/>
            <a:ext cx="4066804" cy="2711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1998" y="3714752"/>
            <a:ext cx="3942964" cy="2717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8596" y="1285860"/>
            <a:ext cx="3857652" cy="2444073"/>
          </a:xfrm>
          <a:prstGeom prst="rect">
            <a:avLst/>
          </a:prstGeom>
        </p:spPr>
      </p:pic>
      <p:pic>
        <p:nvPicPr>
          <p:cNvPr id="8" name="Рисунок 7" descr="C:\Users\детскийсад№28\Downloads\20230414_1214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326934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598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Экскурсия в фруктовый сад!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6380" y="1428736"/>
            <a:ext cx="2857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Урожай приносит сад: Яблоки и виноград. Освящают их кропленьем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чудный день Преображенья. Угощаются плодами, Веселясь, и млад, и  стар.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воздухе в саду и храме </a:t>
            </a:r>
            <a:endParaRPr lang="ru-RU" dirty="0" smtClean="0"/>
          </a:p>
          <a:p>
            <a:pPr lvl="0">
              <a:buClr>
                <a:schemeClr val="dk2"/>
              </a:buClr>
              <a:buSzPts val="1800"/>
            </a:pPr>
            <a:r>
              <a:rPr lang="ru-RU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Яблочный разлит нектар</a:t>
            </a:r>
            <a:endParaRPr lang="ru-RU" dirty="0"/>
          </a:p>
        </p:txBody>
      </p:sp>
      <p:pic>
        <p:nvPicPr>
          <p:cNvPr id="4" name="Рисунок 3" descr="C:\Users\детскийсад№28\Downloads\20230921_1148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3918" y="2070113"/>
            <a:ext cx="4875702" cy="409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Маленькая яблонька у нас в саду! Мы украсим всем на диво, чтобы яблок подарила!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детскийсад№28\Desktop\Фото Яблочный спас\20230810_091311.jpg"/>
          <p:cNvPicPr/>
          <p:nvPr/>
        </p:nvPicPr>
        <p:blipFill>
          <a:blip r:embed="rId2" cstate="print"/>
          <a:srcRect b="27652"/>
          <a:stretch>
            <a:fillRect/>
          </a:stretch>
        </p:blipFill>
        <p:spPr bwMode="auto">
          <a:xfrm>
            <a:off x="357158" y="1500174"/>
            <a:ext cx="514353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кийсад№28\Downloads\20230810_0914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143380"/>
            <a:ext cx="3504225" cy="25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кийсад№28\Desktop\Фото Яблочный спас\IMG-20230810-WA0005.jpg"/>
          <p:cNvPicPr/>
          <p:nvPr/>
        </p:nvPicPr>
        <p:blipFill>
          <a:blip r:embed="rId4"/>
          <a:srcRect l="36373" t="41473" r="52852" b="37762"/>
          <a:stretch>
            <a:fillRect/>
          </a:stretch>
        </p:blipFill>
        <p:spPr bwMode="auto">
          <a:xfrm>
            <a:off x="5429256" y="2000240"/>
            <a:ext cx="2650363" cy="39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679</Words>
  <Application>Microsoft Office PowerPoint</Application>
  <PresentationFormat>Экран (4:3)</PresentationFormat>
  <Paragraphs>95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Экскурсия в фруктовый сад!</vt:lpstr>
      <vt:lpstr>Маленькая яблонька у нас в саду! Мы украсим всем на диво, чтобы яблок подарила!</vt:lpstr>
      <vt:lpstr>Слайд 10</vt:lpstr>
      <vt:lpstr>Слайд 11</vt:lpstr>
      <vt:lpstr>Слайд 12</vt:lpstr>
      <vt:lpstr>Слайд 13</vt:lpstr>
      <vt:lpstr>Слайд 14</vt:lpstr>
      <vt:lpstr>Слайд 15</vt:lpstr>
      <vt:lpstr>Продуктивная деятельность: Конструирование  «Пчела»</vt:lpstr>
      <vt:lpstr>Художественно-эстетическая  деятельность: рисование отпечатком «Яблоня»</vt:lpstr>
      <vt:lpstr>Слайд 18</vt:lpstr>
      <vt:lpstr>Слайд 19</vt:lpstr>
      <vt:lpstr>Подвижная игра: «Догони пчелу»</vt:lpstr>
      <vt:lpstr>Вкусный обед для пчелы!</vt:lpstr>
      <vt:lpstr>Народные приметы! </vt:lpstr>
      <vt:lpstr>Фрукты к ПРАЗДНИКУ!!!</vt:lpstr>
      <vt:lpstr>Слайд 24</vt:lpstr>
      <vt:lpstr>Слайд 25</vt:lpstr>
      <vt:lpstr>Слайд 26</vt:lpstr>
      <vt:lpstr>НАША СТЕНГАЗЕТА!!!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mbdou28@outlook.com</cp:lastModifiedBy>
  <cp:revision>34</cp:revision>
  <dcterms:created xsi:type="dcterms:W3CDTF">2014-09-19T16:09:14Z</dcterms:created>
  <dcterms:modified xsi:type="dcterms:W3CDTF">2023-09-21T10:42:15Z</dcterms:modified>
</cp:coreProperties>
</file>