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68" r:id="rId6"/>
    <p:sldId id="269" r:id="rId7"/>
    <p:sldId id="273" r:id="rId8"/>
    <p:sldId id="270" r:id="rId9"/>
    <p:sldId id="271" r:id="rId10"/>
    <p:sldId id="272" r:id="rId11"/>
    <p:sldId id="274" r:id="rId12"/>
    <p:sldId id="265" r:id="rId13"/>
    <p:sldId id="266" r:id="rId14"/>
    <p:sldId id="27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ём Ледовских" initials="АЛ" lastIdx="1" clrIdx="0">
    <p:extLst>
      <p:ext uri="{19B8F6BF-5375-455C-9EA6-DF929625EA0E}">
        <p15:presenceInfo xmlns:p15="http://schemas.microsoft.com/office/powerpoint/2012/main" userId="3c0f21e5cc49bed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D153C-C12E-4DD2-A61E-AD3E481BE2BC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C50C1-EA68-488F-A6BA-42CB21998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2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Завершить!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C50C1-EA68-488F-A6BA-42CB21998E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4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1.Магнит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8C50C1-EA68-488F-A6BA-42CB21998E7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4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43323-CB64-BCE6-3797-7512A455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AEB819-E9B8-494C-935D-D58427935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936E46-4D13-1C4E-A3A9-1A4E13AC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792AE6-E4C2-79E2-19F0-A02DBFD2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6D62BC-7584-63D1-5E54-C2FB4313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22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76433-DC38-F08F-FE55-95821694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244296-A11B-DCCC-A6E2-F1441690A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1B2852-650C-81B3-70F7-9E033370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523388-B347-0C34-E2CB-3C9E407F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346BFB-52F9-54FE-69D7-68290B12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3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0560347-C1CE-9EAE-8ADC-9B457E3AB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26C4D1-7F6D-F58F-D41C-FBFAB99E9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EB0C41-C6C8-2F9E-64C3-E137F475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DB1B47-CF77-CA43-7212-C132423D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244F42-1691-BE7C-B13B-89E5940F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3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1AA0C-88D3-AFAF-0C40-EECB077F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678D3D-1C46-23D4-12E8-94C0D9901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86487C-645D-99E2-8B56-16D736468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D9C42-C187-C3BE-BD50-37D49558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BBDD91-6DE5-83F8-CB91-2A368CB7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6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C08B3-2D36-06DF-7213-9ADE1488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5D7552-FFA2-395F-F0BE-B7CAC9E78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814D81-BBDD-CEFD-7744-437FE4E1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1A790-D0F9-1637-24A9-3A90095E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EED6CE-7F65-8EBE-C873-D7D64BF0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5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E4AAB-8DB8-A612-8491-F6ACBF18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8A00AE-89B6-027E-1D20-813ABA10C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9FD75D-DB6A-9627-CF13-D9A6F3810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04459-E201-E2DE-8DC8-8A3EE1F9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928255-9BF7-AE63-4D75-398AA28E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A5960D-0A98-835B-9051-6262138A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4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2DDAB-54BD-A9AF-9246-7355EBCA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2B1259-5DE5-0E47-E65F-88F3644BE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CAF4A9-5B03-8619-E2B1-2B0598CAD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09BBF2-58E3-87FF-A4A2-C8A0FB44B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2353002-5FED-FB09-0F08-A40638063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9C2A7E-63A2-0310-535C-E99FF7EE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E05DAD-A1FE-4894-D531-2169CEB4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D209CD-45CF-F3CD-6DF8-730BE4A7C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6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055B8-9855-276D-25CF-7C826063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E47DB6-26C0-97D8-91DB-F5B31973E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ECF6CC-7453-3838-54C5-F577CBF5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70271B-27DD-5637-C2E1-DCAF1099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0523CC-3089-AB87-73AC-51DC7C1D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D65244-A030-157B-53C8-55B99C80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B50F37-1B3E-8CEA-BF52-2F199EAF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7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D9BFB-E25E-8342-B644-2BCC45F4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A6106F-0E27-DF36-B9A9-C263956CB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1B12DE-0649-6E12-AA48-C626D2329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BD2FEA-EDBA-EBF6-AC2E-AB1151B2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84B7E1-904C-51C6-BA20-19133F8E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C67A4C-08F6-5D42-FC2F-B455C113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9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C27F3-9512-243C-FDA7-1845C92B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86C490-8371-0BE0-E6F2-AD24EF720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65FE96-9905-CD22-3C93-0308FB3B1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5DFB79-652A-FC46-0AAA-33BA3BDA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F6F0D9-BFDB-B63F-2348-3A492142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F8CC72-C213-EF97-5D1D-A8CC0F76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88E84-3BBF-CE72-E63F-62EE7024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068C60-BA3E-17B1-BB50-25CEF08D9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8B2A7-0E1D-2A6B-822C-166E060F7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DC6D7-896E-4332-8C42-54FE788D26D1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CD1001-FF11-5ED9-FBDF-915114E29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3F96B9-8C56-152D-D14A-5725A0927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2BCB0-35CE-4B4D-A75C-F3AC267E4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3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FFFF00"/>
            </a:gs>
            <a:gs pos="88000">
              <a:schemeClr val="accent2">
                <a:lumMod val="60000"/>
                <a:lumOff val="40000"/>
              </a:schemeClr>
            </a:gs>
            <a:gs pos="52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  <a:alpha val="87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8CA2D-265D-49A2-3874-EF9C7D0CFC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«Драгоценный камень.»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ACE752-1D98-47CA-2310-3075CB1314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Викторина</a:t>
            </a:r>
          </a:p>
        </p:txBody>
      </p:sp>
    </p:spTree>
    <p:extLst>
      <p:ext uri="{BB962C8B-B14F-4D97-AF65-F5344CB8AC3E}">
        <p14:creationId xmlns:p14="http://schemas.microsoft.com/office/powerpoint/2010/main" val="351450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8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Камень очаровывает нас своей восхитительной игрой света. Своим именем он обязан таинственному мерцанию, которое меняется при вращении камня. В литературе это световое явление называется 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адуляризацией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Раньше верили, что это мерцание связано с фазами луны. О нем говорится в произведении Незнайка. </a:t>
            </a:r>
            <a:endParaRPr lang="ru-RU" sz="24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99D782D7-B48E-780F-9C61-08F0B3DC6C5D}"/>
              </a:ext>
            </a:extLst>
          </p:cNvPr>
          <p:cNvSpPr txBox="1"/>
          <p:nvPr/>
        </p:nvSpPr>
        <p:spPr>
          <a:xfrm>
            <a:off x="6581271" y="4001294"/>
            <a:ext cx="28803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1.Лунный камень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328FC0F-6D0C-0185-1499-CD1289E2FB0C}"/>
              </a:ext>
            </a:extLst>
          </p:cNvPr>
          <p:cNvSpPr txBox="1"/>
          <p:nvPr/>
        </p:nvSpPr>
        <p:spPr>
          <a:xfrm>
            <a:off x="6581269" y="4397841"/>
            <a:ext cx="37947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2.Солнечный камень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3E246E33-B5A0-4250-E384-A21EB8174B28}"/>
              </a:ext>
            </a:extLst>
          </p:cNvPr>
          <p:cNvSpPr txBox="1"/>
          <p:nvPr/>
        </p:nvSpPr>
        <p:spPr>
          <a:xfrm>
            <a:off x="6581270" y="4794388"/>
            <a:ext cx="30632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3.Камень ночи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38A83965-2B70-629F-4322-8F9A73CE7B4B}"/>
              </a:ext>
            </a:extLst>
          </p:cNvPr>
          <p:cNvSpPr txBox="1"/>
          <p:nvPr/>
        </p:nvSpPr>
        <p:spPr>
          <a:xfrm>
            <a:off x="6581270" y="519093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4.Алмаз</a:t>
            </a:r>
          </a:p>
        </p:txBody>
      </p:sp>
    </p:spTree>
    <p:extLst>
      <p:ext uri="{BB962C8B-B14F-4D97-AF65-F5344CB8AC3E}">
        <p14:creationId xmlns:p14="http://schemas.microsoft.com/office/powerpoint/2010/main" val="261606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9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этот камень получили в Сибирской Академии наук при давлении 150000 атмосфер и температуре 1550°С, такие синтетические камни используют в СВЧ-усилителях и маузерах (квантовых генераторах в радиодиапазоне). В одном произведении Александра Волкова , крыши башни были из этого камня. </a:t>
            </a:r>
            <a:endParaRPr lang="ru-RU" sz="24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B987B96F-15EC-315C-DF34-2E903F0E6FD1}"/>
              </a:ext>
            </a:extLst>
          </p:cNvPr>
          <p:cNvSpPr txBox="1"/>
          <p:nvPr/>
        </p:nvSpPr>
        <p:spPr>
          <a:xfrm>
            <a:off x="6581271" y="4001294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1.Изумруд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7DA2B711-8040-A9A8-1DA9-612E3AD9F1E4}"/>
              </a:ext>
            </a:extLst>
          </p:cNvPr>
          <p:cNvSpPr txBox="1"/>
          <p:nvPr/>
        </p:nvSpPr>
        <p:spPr>
          <a:xfrm>
            <a:off x="6581271" y="43978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2.Хрусталь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AC03526-4607-0D6D-25BB-DCF35BA4AB3C}"/>
              </a:ext>
            </a:extLst>
          </p:cNvPr>
          <p:cNvSpPr txBox="1"/>
          <p:nvPr/>
        </p:nvSpPr>
        <p:spPr>
          <a:xfrm>
            <a:off x="6581269" y="480674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3.Гранат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B01DE495-4740-03A7-6503-B84D6C893F4A}"/>
              </a:ext>
            </a:extLst>
          </p:cNvPr>
          <p:cNvSpPr txBox="1"/>
          <p:nvPr/>
        </p:nvSpPr>
        <p:spPr>
          <a:xfrm>
            <a:off x="6581270" y="520329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4.Аметист</a:t>
            </a:r>
          </a:p>
        </p:txBody>
      </p:sp>
    </p:spTree>
    <p:extLst>
      <p:ext uri="{BB962C8B-B14F-4D97-AF65-F5344CB8AC3E}">
        <p14:creationId xmlns:p14="http://schemas.microsoft.com/office/powerpoint/2010/main" val="110924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92D050"/>
            </a:gs>
            <a:gs pos="88000">
              <a:schemeClr val="accent1">
                <a:lumMod val="45000"/>
                <a:lumOff val="55000"/>
              </a:schemeClr>
            </a:gs>
            <a:gs pos="52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534D7-0E36-47C3-E258-83AC390D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Абсолютно верно!!!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9BFFDE78-53D0-596A-76D9-8F3082FE2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049" y="1244159"/>
            <a:ext cx="7315868" cy="45136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95F4921E-955E-6CFD-F008-C228F7C0C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6689" y="1244158"/>
            <a:ext cx="8024261" cy="4513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hlinkClick r:id="rId4" action="ppaction://hlinksldjump"/>
            <a:extLst>
              <a:ext uri="{FF2B5EF4-FFF2-40B4-BE49-F238E27FC236}">
                <a16:creationId xmlns:a16="http://schemas.microsoft.com/office/drawing/2014/main" id="{C8739B83-94D2-2E00-F533-D8B04160AF0A}"/>
              </a:ext>
            </a:extLst>
          </p:cNvPr>
          <p:cNvSpPr/>
          <p:nvPr/>
        </p:nvSpPr>
        <p:spPr>
          <a:xfrm>
            <a:off x="2472088" y="5757805"/>
            <a:ext cx="7247823" cy="1006033"/>
          </a:xfrm>
          <a:prstGeom prst="rect">
            <a:avLst/>
          </a:prstGeom>
          <a:solidFill>
            <a:srgbClr val="92D05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Impact" panose="020B0806030902050204" pitchFamily="34" charset="0"/>
              </a:rPr>
              <a:t>Вернуться к вопросам</a:t>
            </a:r>
          </a:p>
        </p:txBody>
      </p:sp>
    </p:spTree>
    <p:extLst>
      <p:ext uri="{BB962C8B-B14F-4D97-AF65-F5344CB8AC3E}">
        <p14:creationId xmlns:p14="http://schemas.microsoft.com/office/powerpoint/2010/main" val="4028598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rgbClr val="C00000"/>
            </a:gs>
            <a:gs pos="88000">
              <a:schemeClr val="accent1">
                <a:lumMod val="45000"/>
                <a:lumOff val="55000"/>
              </a:schemeClr>
            </a:gs>
            <a:gs pos="52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B5653-58B7-4ACD-1F15-C2B6AA22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Impact" panose="020B0806030902050204" pitchFamily="34" charset="0"/>
              </a:rPr>
              <a:t>Неправильно!!! Попробуй ещё раз!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C8015A-D1DB-475C-06B6-A65071F2D3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191" y="2141537"/>
            <a:ext cx="504294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3" action="ppaction://hlinksldjump"/>
            <a:extLst>
              <a:ext uri="{FF2B5EF4-FFF2-40B4-BE49-F238E27FC236}">
                <a16:creationId xmlns:a16="http://schemas.microsoft.com/office/drawing/2014/main" id="{C40E3F3B-D9AE-A5F7-3038-CEB91A23ED38}"/>
              </a:ext>
            </a:extLst>
          </p:cNvPr>
          <p:cNvSpPr/>
          <p:nvPr/>
        </p:nvSpPr>
        <p:spPr>
          <a:xfrm>
            <a:off x="8119444" y="2831464"/>
            <a:ext cx="2847474" cy="2971484"/>
          </a:xfrm>
          <a:prstGeom prst="rect">
            <a:avLst/>
          </a:prstGeom>
          <a:solidFill>
            <a:srgbClr val="92D05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Impact" panose="020B0806030902050204" pitchFamily="34" charset="0"/>
              </a:rPr>
              <a:t>Вернуться к вопросам</a:t>
            </a:r>
          </a:p>
        </p:txBody>
      </p:sp>
    </p:spTree>
    <p:extLst>
      <p:ext uri="{BB962C8B-B14F-4D97-AF65-F5344CB8AC3E}">
        <p14:creationId xmlns:p14="http://schemas.microsoft.com/office/powerpoint/2010/main" val="3575339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7F880-8145-CD24-66D6-D648103C6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872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УРА!!! Викторина пройдена!!!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4640EDB-89AE-A34D-09FF-A65257A02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97" y="1594435"/>
            <a:ext cx="6810605" cy="487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1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42737-A0E3-DFDA-04A3-F6E9EB4E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bg1"/>
                </a:solidFill>
                <a:highlight>
                  <a:srgbClr val="008080"/>
                </a:highlight>
              </a:rPr>
              <a:t>Выберите вопрос</a:t>
            </a:r>
            <a:r>
              <a:rPr lang="en-US" b="1" i="1" dirty="0">
                <a:solidFill>
                  <a:schemeClr val="bg1"/>
                </a:solidFill>
                <a:highlight>
                  <a:srgbClr val="008080"/>
                </a:highlight>
              </a:rPr>
              <a:t>:</a:t>
            </a:r>
            <a:endParaRPr lang="ru-RU" b="1" i="1" dirty="0">
              <a:solidFill>
                <a:schemeClr val="bg1"/>
              </a:solidFill>
              <a:highlight>
                <a:srgbClr val="008080"/>
              </a:highlight>
            </a:endParaRPr>
          </a:p>
        </p:txBody>
      </p:sp>
      <p:sp>
        <p:nvSpPr>
          <p:cNvPr id="4" name="Прямоугольник: скругленные углы 3">
            <a:hlinkClick r:id="rId3" action="ppaction://hlinksldjump"/>
            <a:extLst>
              <a:ext uri="{FF2B5EF4-FFF2-40B4-BE49-F238E27FC236}">
                <a16:creationId xmlns:a16="http://schemas.microsoft.com/office/drawing/2014/main" id="{4F2D5407-20F6-CD08-18CB-D70738A7F32F}"/>
              </a:ext>
            </a:extLst>
          </p:cNvPr>
          <p:cNvSpPr/>
          <p:nvPr/>
        </p:nvSpPr>
        <p:spPr>
          <a:xfrm>
            <a:off x="1511969" y="2103437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№1</a:t>
            </a:r>
          </a:p>
        </p:txBody>
      </p:sp>
      <p:sp>
        <p:nvSpPr>
          <p:cNvPr id="5" name="Прямоугольник: скругленные углы 4">
            <a:hlinkClick r:id="rId4" action="ppaction://hlinksldjump"/>
            <a:extLst>
              <a:ext uri="{FF2B5EF4-FFF2-40B4-BE49-F238E27FC236}">
                <a16:creationId xmlns:a16="http://schemas.microsoft.com/office/drawing/2014/main" id="{E2E964A8-BA23-89FD-2D45-0B45717E2664}"/>
              </a:ext>
            </a:extLst>
          </p:cNvPr>
          <p:cNvSpPr/>
          <p:nvPr/>
        </p:nvSpPr>
        <p:spPr>
          <a:xfrm>
            <a:off x="4715577" y="2103437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№2</a:t>
            </a:r>
          </a:p>
        </p:txBody>
      </p:sp>
      <p:sp>
        <p:nvSpPr>
          <p:cNvPr id="6" name="Прямоугольник: скругленные углы 5">
            <a:hlinkClick r:id="rId5" action="ppaction://hlinksldjump"/>
            <a:extLst>
              <a:ext uri="{FF2B5EF4-FFF2-40B4-BE49-F238E27FC236}">
                <a16:creationId xmlns:a16="http://schemas.microsoft.com/office/drawing/2014/main" id="{E3809685-5235-5308-4B6F-214DF81C76E6}"/>
              </a:ext>
            </a:extLst>
          </p:cNvPr>
          <p:cNvSpPr/>
          <p:nvPr/>
        </p:nvSpPr>
        <p:spPr>
          <a:xfrm>
            <a:off x="8122920" y="2103436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№3</a:t>
            </a:r>
          </a:p>
        </p:txBody>
      </p:sp>
      <p:sp>
        <p:nvSpPr>
          <p:cNvPr id="7" name="Прямоугольник: скругленные углы 6">
            <a:hlinkClick r:id="rId6" action="ppaction://hlinksldjump"/>
            <a:extLst>
              <a:ext uri="{FF2B5EF4-FFF2-40B4-BE49-F238E27FC236}">
                <a16:creationId xmlns:a16="http://schemas.microsoft.com/office/drawing/2014/main" id="{45BC7A11-051C-CDD9-5AA9-5A987D779740}"/>
              </a:ext>
            </a:extLst>
          </p:cNvPr>
          <p:cNvSpPr/>
          <p:nvPr/>
        </p:nvSpPr>
        <p:spPr>
          <a:xfrm>
            <a:off x="1511969" y="3535997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№4</a:t>
            </a:r>
          </a:p>
        </p:txBody>
      </p:sp>
      <p:sp>
        <p:nvSpPr>
          <p:cNvPr id="8" name="Прямоугольник: скругленные углы 7">
            <a:hlinkClick r:id="rId7" action="ppaction://hlinksldjump"/>
            <a:extLst>
              <a:ext uri="{FF2B5EF4-FFF2-40B4-BE49-F238E27FC236}">
                <a16:creationId xmlns:a16="http://schemas.microsoft.com/office/drawing/2014/main" id="{E0C8B406-C96B-CEFC-EA1C-4EE1AD857D1F}"/>
              </a:ext>
            </a:extLst>
          </p:cNvPr>
          <p:cNvSpPr/>
          <p:nvPr/>
        </p:nvSpPr>
        <p:spPr>
          <a:xfrm>
            <a:off x="4715577" y="3535997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№5</a:t>
            </a:r>
          </a:p>
        </p:txBody>
      </p:sp>
      <p:sp>
        <p:nvSpPr>
          <p:cNvPr id="9" name="Прямоугольник: скругленные углы 8">
            <a:hlinkClick r:id="rId8" action="ppaction://hlinksldjump"/>
            <a:extLst>
              <a:ext uri="{FF2B5EF4-FFF2-40B4-BE49-F238E27FC236}">
                <a16:creationId xmlns:a16="http://schemas.microsoft.com/office/drawing/2014/main" id="{1E9E1358-315A-82AC-9AB9-ED036F6FA739}"/>
              </a:ext>
            </a:extLst>
          </p:cNvPr>
          <p:cNvSpPr/>
          <p:nvPr/>
        </p:nvSpPr>
        <p:spPr>
          <a:xfrm>
            <a:off x="8122920" y="3535996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№6</a:t>
            </a:r>
          </a:p>
        </p:txBody>
      </p:sp>
      <p:sp>
        <p:nvSpPr>
          <p:cNvPr id="10" name="Прямоугольник: скругленные углы 9">
            <a:hlinkClick r:id="rId9" action="ppaction://hlinksldjump"/>
            <a:extLst>
              <a:ext uri="{FF2B5EF4-FFF2-40B4-BE49-F238E27FC236}">
                <a16:creationId xmlns:a16="http://schemas.microsoft.com/office/drawing/2014/main" id="{7A565497-AF34-FE75-0A59-613381D230F0}"/>
              </a:ext>
            </a:extLst>
          </p:cNvPr>
          <p:cNvSpPr/>
          <p:nvPr/>
        </p:nvSpPr>
        <p:spPr>
          <a:xfrm>
            <a:off x="1511969" y="4968556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№7</a:t>
            </a:r>
          </a:p>
        </p:txBody>
      </p:sp>
      <p:sp>
        <p:nvSpPr>
          <p:cNvPr id="11" name="Прямоугольник: скругленные углы 10">
            <a:hlinkClick r:id="rId10" action="ppaction://hlinksldjump"/>
            <a:extLst>
              <a:ext uri="{FF2B5EF4-FFF2-40B4-BE49-F238E27FC236}">
                <a16:creationId xmlns:a16="http://schemas.microsoft.com/office/drawing/2014/main" id="{0039CA27-E7B0-5FBB-C79F-167C1EDD0B8C}"/>
              </a:ext>
            </a:extLst>
          </p:cNvPr>
          <p:cNvSpPr/>
          <p:nvPr/>
        </p:nvSpPr>
        <p:spPr>
          <a:xfrm>
            <a:off x="4715577" y="4968557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№8</a:t>
            </a:r>
          </a:p>
        </p:txBody>
      </p:sp>
      <p:sp>
        <p:nvSpPr>
          <p:cNvPr id="12" name="Прямоугольник: скругленные углы 11">
            <a:hlinkClick r:id="rId11" action="ppaction://hlinksldjump"/>
            <a:extLst>
              <a:ext uri="{FF2B5EF4-FFF2-40B4-BE49-F238E27FC236}">
                <a16:creationId xmlns:a16="http://schemas.microsoft.com/office/drawing/2014/main" id="{1207C0AA-6B82-DE5E-CE37-7C4F3F90DF75}"/>
              </a:ext>
            </a:extLst>
          </p:cNvPr>
          <p:cNvSpPr/>
          <p:nvPr/>
        </p:nvSpPr>
        <p:spPr>
          <a:xfrm>
            <a:off x="8122920" y="4968556"/>
            <a:ext cx="2473692" cy="13255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>
                <a:solidFill>
                  <a:schemeClr val="tx1"/>
                </a:solidFill>
                <a:highlight>
                  <a:srgbClr val="FFFF00"/>
                </a:highlight>
                <a:latin typeface="Impact" panose="020B0806030902050204" pitchFamily="34" charset="0"/>
              </a:rPr>
              <a:t>Вопрос №9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F285918E-BB1A-ECC6-9D0D-C367E9341350}"/>
              </a:ext>
            </a:extLst>
          </p:cNvPr>
          <p:cNvSpPr/>
          <p:nvPr/>
        </p:nvSpPr>
        <p:spPr>
          <a:xfrm>
            <a:off x="10503969" y="6342744"/>
            <a:ext cx="1598596" cy="486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4BCD46-6A99-A1AE-688E-DBE4221D485F}"/>
              </a:ext>
            </a:extLst>
          </p:cNvPr>
          <p:cNvSpPr txBox="1"/>
          <p:nvPr/>
        </p:nvSpPr>
        <p:spPr>
          <a:xfrm>
            <a:off x="10596612" y="6401116"/>
            <a:ext cx="14133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Завершить!</a:t>
            </a:r>
          </a:p>
        </p:txBody>
      </p:sp>
    </p:spTree>
    <p:extLst>
      <p:ext uri="{BB962C8B-B14F-4D97-AF65-F5344CB8AC3E}">
        <p14:creationId xmlns:p14="http://schemas.microsoft.com/office/powerpoint/2010/main" val="241352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6 веке до нашей эры древнекитайские ученые обнаружили минерал, который назвали «чу - ши», что означает «любящий камень». Как называется этот минерал?</a:t>
            </a:r>
            <a:endParaRPr lang="ru-RU" sz="3200" dirty="0"/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9666A703-4B4D-FCB2-1C89-A75232BD2F31}"/>
              </a:ext>
            </a:extLst>
          </p:cNvPr>
          <p:cNvSpPr txBox="1"/>
          <p:nvPr/>
        </p:nvSpPr>
        <p:spPr>
          <a:xfrm>
            <a:off x="6581271" y="4001294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1.Магнит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DDFBD08B-89B1-69D9-A644-8A39FC575509}"/>
              </a:ext>
            </a:extLst>
          </p:cNvPr>
          <p:cNvSpPr txBox="1"/>
          <p:nvPr/>
        </p:nvSpPr>
        <p:spPr>
          <a:xfrm>
            <a:off x="6581270" y="43978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2.Сапфир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10B97918-E648-AEE2-06AD-49870E088AAE}"/>
              </a:ext>
            </a:extLst>
          </p:cNvPr>
          <p:cNvSpPr txBox="1"/>
          <p:nvPr/>
        </p:nvSpPr>
        <p:spPr>
          <a:xfrm>
            <a:off x="6581269" y="479438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3.Рубин</a:t>
            </a:r>
          </a:p>
        </p:txBody>
      </p:sp>
      <p:sp>
        <p:nvSpPr>
          <p:cNvPr id="9" name="TextBox 8">
            <a:hlinkClick r:id="rId4" action="ppaction://hlinksldjump"/>
            <a:extLst>
              <a:ext uri="{FF2B5EF4-FFF2-40B4-BE49-F238E27FC236}">
                <a16:creationId xmlns:a16="http://schemas.microsoft.com/office/drawing/2014/main" id="{FEAB3C20-6E78-2494-7C7B-AF637F95C11E}"/>
              </a:ext>
            </a:extLst>
          </p:cNvPr>
          <p:cNvSpPr txBox="1"/>
          <p:nvPr/>
        </p:nvSpPr>
        <p:spPr>
          <a:xfrm>
            <a:off x="6581268" y="519093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4.Эбонит</a:t>
            </a:r>
          </a:p>
        </p:txBody>
      </p:sp>
    </p:spTree>
    <p:extLst>
      <p:ext uri="{BB962C8B-B14F-4D97-AF65-F5344CB8AC3E}">
        <p14:creationId xmlns:p14="http://schemas.microsoft.com/office/powerpoint/2010/main" val="158701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2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Ископаемая смола хвойных деревьев, от которой позаимствовано название «электричество». Его еще называют солнечным камнем. </a:t>
            </a:r>
            <a:endParaRPr lang="ru-RU" sz="32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FEF2C0AA-F19D-23B0-2A71-301D334E6DD4}"/>
              </a:ext>
            </a:extLst>
          </p:cNvPr>
          <p:cNvSpPr txBox="1"/>
          <p:nvPr/>
        </p:nvSpPr>
        <p:spPr>
          <a:xfrm>
            <a:off x="6733667" y="4153694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1.Малахит</a:t>
            </a:r>
          </a:p>
        </p:txBody>
      </p:sp>
      <p:sp>
        <p:nvSpPr>
          <p:cNvPr id="5" name="TextBox 4">
            <a:hlinkClick r:id="rId2" action="ppaction://hlinksldjump"/>
            <a:extLst>
              <a:ext uri="{FF2B5EF4-FFF2-40B4-BE49-F238E27FC236}">
                <a16:creationId xmlns:a16="http://schemas.microsoft.com/office/drawing/2014/main" id="{61CE48F1-61A6-0E68-FD5B-E248EB5D4986}"/>
              </a:ext>
            </a:extLst>
          </p:cNvPr>
          <p:cNvSpPr txBox="1"/>
          <p:nvPr/>
        </p:nvSpPr>
        <p:spPr>
          <a:xfrm>
            <a:off x="6733670" y="45502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2.Титанит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442BC5AA-178C-AB85-D185-E8B5DC0C9A99}"/>
              </a:ext>
            </a:extLst>
          </p:cNvPr>
          <p:cNvSpPr txBox="1"/>
          <p:nvPr/>
        </p:nvSpPr>
        <p:spPr>
          <a:xfrm>
            <a:off x="6733668" y="490371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3.Янтарь</a:t>
            </a:r>
          </a:p>
        </p:txBody>
      </p:sp>
      <p:sp>
        <p:nvSpPr>
          <p:cNvPr id="7" name="TextBox 6">
            <a:hlinkClick r:id="rId2" action="ppaction://hlinksldjump"/>
            <a:extLst>
              <a:ext uri="{FF2B5EF4-FFF2-40B4-BE49-F238E27FC236}">
                <a16:creationId xmlns:a16="http://schemas.microsoft.com/office/drawing/2014/main" id="{EBE89A82-5467-210D-313E-BA9577B6F296}"/>
              </a:ext>
            </a:extLst>
          </p:cNvPr>
          <p:cNvSpPr txBox="1"/>
          <p:nvPr/>
        </p:nvSpPr>
        <p:spPr>
          <a:xfrm>
            <a:off x="6733669" y="525719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4.Цитрин</a:t>
            </a:r>
          </a:p>
        </p:txBody>
      </p:sp>
    </p:spTree>
    <p:extLst>
      <p:ext uri="{BB962C8B-B14F-4D97-AF65-F5344CB8AC3E}">
        <p14:creationId xmlns:p14="http://schemas.microsoft.com/office/powerpoint/2010/main" val="153141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3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Драгоценный камень с большой твердостью и показателем преломления. Древние греки верили, что это частицы звезд, упавших на землю.  В переводе с греческого означает неукротимый. </a:t>
            </a:r>
            <a:endParaRPr lang="ru-RU" sz="32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CB73C726-A37C-4CD7-8251-07A1E2DBEF6D}"/>
              </a:ext>
            </a:extLst>
          </p:cNvPr>
          <p:cNvSpPr txBox="1"/>
          <p:nvPr/>
        </p:nvSpPr>
        <p:spPr>
          <a:xfrm>
            <a:off x="6733671" y="4153694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1.Алмаз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17145260-B38B-CE39-45AC-925D76A0ED52}"/>
              </a:ext>
            </a:extLst>
          </p:cNvPr>
          <p:cNvSpPr txBox="1"/>
          <p:nvPr/>
        </p:nvSpPr>
        <p:spPr>
          <a:xfrm>
            <a:off x="6733669" y="45502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2.Сапфир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A307B2C4-2C6D-C55D-6B7C-76D3FCF46A78}"/>
              </a:ext>
            </a:extLst>
          </p:cNvPr>
          <p:cNvSpPr txBox="1"/>
          <p:nvPr/>
        </p:nvSpPr>
        <p:spPr>
          <a:xfrm>
            <a:off x="6733671" y="49081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3.Рубин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CE9224F5-7A42-B150-5789-30166C4AA129}"/>
              </a:ext>
            </a:extLst>
          </p:cNvPr>
          <p:cNvSpPr txBox="1"/>
          <p:nvPr/>
        </p:nvSpPr>
        <p:spPr>
          <a:xfrm>
            <a:off x="6733670" y="530468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4.Изумруд</a:t>
            </a:r>
          </a:p>
        </p:txBody>
      </p:sp>
    </p:spTree>
    <p:extLst>
      <p:ext uri="{BB962C8B-B14F-4D97-AF65-F5344CB8AC3E}">
        <p14:creationId xmlns:p14="http://schemas.microsoft.com/office/powerpoint/2010/main" val="139336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4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называется алмаз, подвергнутый ювелирной обработке — огранке, шлифовке. </a:t>
            </a:r>
            <a:endParaRPr lang="ru-RU" sz="32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3EB58AB7-6C0B-2E65-7D6C-6497D82E4544}"/>
              </a:ext>
            </a:extLst>
          </p:cNvPr>
          <p:cNvSpPr txBox="1"/>
          <p:nvPr/>
        </p:nvSpPr>
        <p:spPr>
          <a:xfrm>
            <a:off x="6733671" y="4153694"/>
            <a:ext cx="30263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1.Красный алмаз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E862DA42-0106-D194-5F76-9B53B0E73518}"/>
              </a:ext>
            </a:extLst>
          </p:cNvPr>
          <p:cNvSpPr txBox="1"/>
          <p:nvPr/>
        </p:nvSpPr>
        <p:spPr>
          <a:xfrm>
            <a:off x="6733671" y="4550241"/>
            <a:ext cx="2265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2.Бриллиант</a:t>
            </a:r>
          </a:p>
        </p:txBody>
      </p:sp>
      <p:sp>
        <p:nvSpPr>
          <p:cNvPr id="6" name="TextBox 5">
            <a:hlinkClick r:id="rId2" action="ppaction://hlinksldjump"/>
            <a:extLst>
              <a:ext uri="{FF2B5EF4-FFF2-40B4-BE49-F238E27FC236}">
                <a16:creationId xmlns:a16="http://schemas.microsoft.com/office/drawing/2014/main" id="{52360CE8-622B-E3BD-0F90-A0C972C2C2D9}"/>
              </a:ext>
            </a:extLst>
          </p:cNvPr>
          <p:cNvSpPr txBox="1"/>
          <p:nvPr/>
        </p:nvSpPr>
        <p:spPr>
          <a:xfrm>
            <a:off x="6733670" y="496705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3.Фианит</a:t>
            </a:r>
          </a:p>
        </p:txBody>
      </p:sp>
      <p:sp>
        <p:nvSpPr>
          <p:cNvPr id="7" name="TextBox 6">
            <a:hlinkClick r:id="rId2" action="ppaction://hlinksldjump"/>
            <a:extLst>
              <a:ext uri="{FF2B5EF4-FFF2-40B4-BE49-F238E27FC236}">
                <a16:creationId xmlns:a16="http://schemas.microsoft.com/office/drawing/2014/main" id="{B50AE50C-F8C7-3440-DDB4-48804F0F2021}"/>
              </a:ext>
            </a:extLst>
          </p:cNvPr>
          <p:cNvSpPr txBox="1"/>
          <p:nvPr/>
        </p:nvSpPr>
        <p:spPr>
          <a:xfrm>
            <a:off x="6733669" y="5363602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4.Сапфир</a:t>
            </a:r>
          </a:p>
        </p:txBody>
      </p:sp>
    </p:spTree>
    <p:extLst>
      <p:ext uri="{BB962C8B-B14F-4D97-AF65-F5344CB8AC3E}">
        <p14:creationId xmlns:p14="http://schemas.microsoft.com/office/powerpoint/2010/main" val="235570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5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Очень мягкий металл, легко полируется и обладает высокой отражательной способностью. У всех народов оно ассоциируется с Солнцем. </a:t>
            </a:r>
            <a:endParaRPr lang="ru-RU" sz="32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2BA539D7-B6EB-61A2-ACBF-344FBCB9EDDC}"/>
              </a:ext>
            </a:extLst>
          </p:cNvPr>
          <p:cNvSpPr txBox="1"/>
          <p:nvPr/>
        </p:nvSpPr>
        <p:spPr>
          <a:xfrm>
            <a:off x="6581271" y="4001294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1.Натрий</a:t>
            </a:r>
          </a:p>
        </p:txBody>
      </p:sp>
      <p:sp>
        <p:nvSpPr>
          <p:cNvPr id="5" name="TextBox 4">
            <a:hlinkClick r:id="rId2" action="ppaction://hlinksldjump"/>
            <a:extLst>
              <a:ext uri="{FF2B5EF4-FFF2-40B4-BE49-F238E27FC236}">
                <a16:creationId xmlns:a16="http://schemas.microsoft.com/office/drawing/2014/main" id="{2D7E52CA-F924-C0AE-26DE-9822E0C39FC2}"/>
              </a:ext>
            </a:extLst>
          </p:cNvPr>
          <p:cNvSpPr txBox="1"/>
          <p:nvPr/>
        </p:nvSpPr>
        <p:spPr>
          <a:xfrm>
            <a:off x="6581269" y="43978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2.Цинк</a:t>
            </a:r>
          </a:p>
        </p:txBody>
      </p:sp>
      <p:sp>
        <p:nvSpPr>
          <p:cNvPr id="6" name="TextBox 5">
            <a:hlinkClick r:id="rId2" action="ppaction://hlinksldjump"/>
            <a:extLst>
              <a:ext uri="{FF2B5EF4-FFF2-40B4-BE49-F238E27FC236}">
                <a16:creationId xmlns:a16="http://schemas.microsoft.com/office/drawing/2014/main" id="{F65D3583-B4BE-3855-9349-959FF2CD119C}"/>
              </a:ext>
            </a:extLst>
          </p:cNvPr>
          <p:cNvSpPr txBox="1"/>
          <p:nvPr/>
        </p:nvSpPr>
        <p:spPr>
          <a:xfrm>
            <a:off x="6581270" y="482751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3.Медь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7DDA170-61E5-FCA1-3FDE-8C3FACB85898}"/>
              </a:ext>
            </a:extLst>
          </p:cNvPr>
          <p:cNvSpPr txBox="1"/>
          <p:nvPr/>
        </p:nvSpPr>
        <p:spPr>
          <a:xfrm>
            <a:off x="6581269" y="522406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4.Золото</a:t>
            </a:r>
          </a:p>
        </p:txBody>
      </p:sp>
    </p:spTree>
    <p:extLst>
      <p:ext uri="{BB962C8B-B14F-4D97-AF65-F5344CB8AC3E}">
        <p14:creationId xmlns:p14="http://schemas.microsoft.com/office/powerpoint/2010/main" val="338700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6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этого камня был изобретен лазер, позволивший точно измерить расстояние от Земли до Луны. Позже оказалось, что с помощью технологии синтеза, возможно, получать и другие ценные кристаллы - сапфиры и гранаты.</a:t>
            </a:r>
            <a:endParaRPr lang="ru-RU" sz="32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EACA7381-BEBB-2268-26E2-E493C12F1354}"/>
              </a:ext>
            </a:extLst>
          </p:cNvPr>
          <p:cNvSpPr txBox="1"/>
          <p:nvPr/>
        </p:nvSpPr>
        <p:spPr>
          <a:xfrm>
            <a:off x="6581271" y="4001294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1.Рубин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5900F7FC-A780-6014-1539-86596C1D8446}"/>
              </a:ext>
            </a:extLst>
          </p:cNvPr>
          <p:cNvSpPr txBox="1"/>
          <p:nvPr/>
        </p:nvSpPr>
        <p:spPr>
          <a:xfrm>
            <a:off x="6581271" y="4397841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2.Сапфир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00FDDEB5-5FD4-E4A4-931C-9E924B818B74}"/>
              </a:ext>
            </a:extLst>
          </p:cNvPr>
          <p:cNvSpPr txBox="1"/>
          <p:nvPr/>
        </p:nvSpPr>
        <p:spPr>
          <a:xfrm>
            <a:off x="6581270" y="479438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3.Алмаз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EC44AE99-E227-1D56-ABF2-ED848E0532D1}"/>
              </a:ext>
            </a:extLst>
          </p:cNvPr>
          <p:cNvSpPr txBox="1"/>
          <p:nvPr/>
        </p:nvSpPr>
        <p:spPr>
          <a:xfrm>
            <a:off x="6581269" y="519093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4.Лазурит</a:t>
            </a:r>
          </a:p>
        </p:txBody>
      </p:sp>
    </p:spTree>
    <p:extLst>
      <p:ext uri="{BB962C8B-B14F-4D97-AF65-F5344CB8AC3E}">
        <p14:creationId xmlns:p14="http://schemas.microsoft.com/office/powerpoint/2010/main" val="700591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8FCEC-A98B-2A9A-AD4C-5786C00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Impact" panose="020B0806030902050204" pitchFamily="34" charset="0"/>
              </a:rPr>
              <a:t>Вопрос №</a:t>
            </a:r>
            <a:r>
              <a:rPr lang="en-US" dirty="0">
                <a:latin typeface="Impact" panose="020B0806030902050204" pitchFamily="34" charset="0"/>
              </a:rPr>
              <a:t>7</a:t>
            </a:r>
            <a:endParaRPr lang="ru-RU" dirty="0">
              <a:latin typeface="Impact" panose="020B080603090205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1CCAFD-9C7C-A506-04C2-E63995735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1968 году российские физики получили прозрачный кристалл, не имеющий природного близнеца, и назвали его в честь своего Физического института Академии наук. Хотя первые опыты по синтезу подобных кристаллов осуществлялись еще в 20-х годах французскими химиками.  А для хирургии выпускается скальпель с этим камнем. </a:t>
            </a:r>
            <a:endParaRPr lang="ru-RU" sz="24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53953BEB-7369-301A-3C2E-9994984A8DE7}"/>
              </a:ext>
            </a:extLst>
          </p:cNvPr>
          <p:cNvSpPr txBox="1"/>
          <p:nvPr/>
        </p:nvSpPr>
        <p:spPr>
          <a:xfrm>
            <a:off x="6581267" y="4022642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1.Лазурит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54F802BB-2CBF-F40C-653E-05F4F96D0501}"/>
              </a:ext>
            </a:extLst>
          </p:cNvPr>
          <p:cNvSpPr txBox="1"/>
          <p:nvPr/>
        </p:nvSpPr>
        <p:spPr>
          <a:xfrm>
            <a:off x="6581267" y="4438118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2.Фианит</a:t>
            </a:r>
          </a:p>
        </p:txBody>
      </p:sp>
      <p:sp>
        <p:nvSpPr>
          <p:cNvPr id="6" name="TextBox 5">
            <a:hlinkClick r:id="rId2" action="ppaction://hlinksldjump"/>
            <a:extLst>
              <a:ext uri="{FF2B5EF4-FFF2-40B4-BE49-F238E27FC236}">
                <a16:creationId xmlns:a16="http://schemas.microsoft.com/office/drawing/2014/main" id="{9CA1FFE7-89F9-29FE-580A-119A51DD0189}"/>
              </a:ext>
            </a:extLst>
          </p:cNvPr>
          <p:cNvSpPr txBox="1"/>
          <p:nvPr/>
        </p:nvSpPr>
        <p:spPr>
          <a:xfrm>
            <a:off x="6581267" y="4827519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3.Алмаз</a:t>
            </a:r>
          </a:p>
        </p:txBody>
      </p:sp>
      <p:sp>
        <p:nvSpPr>
          <p:cNvPr id="7" name="TextBox 6">
            <a:hlinkClick r:id="rId2" action="ppaction://hlinksldjump"/>
            <a:extLst>
              <a:ext uri="{FF2B5EF4-FFF2-40B4-BE49-F238E27FC236}">
                <a16:creationId xmlns:a16="http://schemas.microsoft.com/office/drawing/2014/main" id="{83FC482C-2183-37FC-D6C9-F6ED5C5B69AE}"/>
              </a:ext>
            </a:extLst>
          </p:cNvPr>
          <p:cNvSpPr txBox="1"/>
          <p:nvPr/>
        </p:nvSpPr>
        <p:spPr>
          <a:xfrm>
            <a:off x="6581266" y="5242995"/>
            <a:ext cx="204296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4.Диорит</a:t>
            </a:r>
          </a:p>
        </p:txBody>
      </p:sp>
    </p:spTree>
    <p:extLst>
      <p:ext uri="{BB962C8B-B14F-4D97-AF65-F5344CB8AC3E}">
        <p14:creationId xmlns:p14="http://schemas.microsoft.com/office/powerpoint/2010/main" val="623135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491</Words>
  <Application>Microsoft Office PowerPoint</Application>
  <PresentationFormat>Широкоэкранный</PresentationFormat>
  <Paragraphs>76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Impact</vt:lpstr>
      <vt:lpstr>Times New Roman</vt:lpstr>
      <vt:lpstr>Тема Office</vt:lpstr>
      <vt:lpstr>«Драгоценный камень.»</vt:lpstr>
      <vt:lpstr>Выберите вопрос:</vt:lpstr>
      <vt:lpstr>Вопрос №1</vt:lpstr>
      <vt:lpstr>Вопрос №2</vt:lpstr>
      <vt:lpstr>Вопрос №3</vt:lpstr>
      <vt:lpstr>Вопрос №4</vt:lpstr>
      <vt:lpstr>Вопрос №5</vt:lpstr>
      <vt:lpstr>Вопрос №6</vt:lpstr>
      <vt:lpstr>Вопрос №7</vt:lpstr>
      <vt:lpstr>Вопрос №8</vt:lpstr>
      <vt:lpstr>Вопрос №9</vt:lpstr>
      <vt:lpstr>Абсолютно верно!!!</vt:lpstr>
      <vt:lpstr>Неправильно!!! Попробуй ещё раз!</vt:lpstr>
      <vt:lpstr>УРА!!! Викторина пройдена!!!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«Драгоценный камень.»</dc:title>
  <dc:creator>Артём Ледовских</dc:creator>
  <cp:lastModifiedBy>Артём Ледовских</cp:lastModifiedBy>
  <cp:revision>2</cp:revision>
  <dcterms:created xsi:type="dcterms:W3CDTF">2022-09-28T12:28:32Z</dcterms:created>
  <dcterms:modified xsi:type="dcterms:W3CDTF">2022-09-28T13:32:56Z</dcterms:modified>
</cp:coreProperties>
</file>