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256" r:id="rId3"/>
    <p:sldId id="336" r:id="rId4"/>
    <p:sldId id="335" r:id="rId5"/>
    <p:sldId id="342" r:id="rId6"/>
    <p:sldId id="297" r:id="rId7"/>
    <p:sldId id="284" r:id="rId8"/>
    <p:sldId id="286" r:id="rId9"/>
    <p:sldId id="283" r:id="rId10"/>
    <p:sldId id="296" r:id="rId11"/>
    <p:sldId id="304" r:id="rId12"/>
    <p:sldId id="305" r:id="rId13"/>
    <p:sldId id="345" r:id="rId14"/>
    <p:sldId id="299" r:id="rId15"/>
    <p:sldId id="303" r:id="rId16"/>
    <p:sldId id="298" r:id="rId17"/>
    <p:sldId id="329" r:id="rId18"/>
    <p:sldId id="306" r:id="rId19"/>
    <p:sldId id="339" r:id="rId20"/>
    <p:sldId id="33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4" autoAdjust="0"/>
    <p:restoredTop sz="94660"/>
  </p:normalViewPr>
  <p:slideViewPr>
    <p:cSldViewPr>
      <p:cViewPr varScale="1">
        <p:scale>
          <a:sx n="74" d="100"/>
          <a:sy n="74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F6685-DBCD-4E6A-A145-896E08B873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2EBF8-F029-4922-848A-42DB7F4EB28C}">
      <dgm:prSet phldrT="[Текст]" custT="1"/>
      <dgm:spPr/>
      <dgm:t>
        <a:bodyPr/>
        <a:lstStyle/>
        <a:p>
          <a:r>
            <a:rPr lang="ru-RU" sz="3000" b="1" dirty="0"/>
            <a:t>Организационное</a:t>
          </a:r>
        </a:p>
      </dgm:t>
    </dgm:pt>
    <dgm:pt modelId="{101D6A19-B6BC-474D-BFEE-7E5CBCEB450B}" type="parTrans" cxnId="{1C457725-EF16-4B7B-A94C-78340E5BB0EE}">
      <dgm:prSet/>
      <dgm:spPr/>
      <dgm:t>
        <a:bodyPr/>
        <a:lstStyle/>
        <a:p>
          <a:endParaRPr lang="ru-RU" sz="2000"/>
        </a:p>
      </dgm:t>
    </dgm:pt>
    <dgm:pt modelId="{634F35B3-2364-4DC5-83E5-DDDDC5953DD3}" type="sibTrans" cxnId="{1C457725-EF16-4B7B-A94C-78340E5BB0EE}">
      <dgm:prSet/>
      <dgm:spPr/>
      <dgm:t>
        <a:bodyPr/>
        <a:lstStyle/>
        <a:p>
          <a:endParaRPr lang="ru-RU" sz="2000"/>
        </a:p>
      </dgm:t>
    </dgm:pt>
    <dgm:pt modelId="{B17CC22C-EAB6-448A-AA1A-D27510763416}">
      <dgm:prSet phldrT="[Текст]" custT="1"/>
      <dgm:spPr/>
      <dgm:t>
        <a:bodyPr/>
        <a:lstStyle/>
        <a:p>
          <a:r>
            <a:rPr lang="ru-RU" sz="3200" b="1" dirty="0"/>
            <a:t>Педагогическое</a:t>
          </a:r>
        </a:p>
      </dgm:t>
    </dgm:pt>
    <dgm:pt modelId="{956B580B-3B5F-4AD1-8255-6E901F7739B8}" type="parTrans" cxnId="{E811D9C6-F670-4490-8C64-CF89AE70B038}">
      <dgm:prSet/>
      <dgm:spPr/>
      <dgm:t>
        <a:bodyPr/>
        <a:lstStyle/>
        <a:p>
          <a:endParaRPr lang="ru-RU" sz="2000"/>
        </a:p>
      </dgm:t>
    </dgm:pt>
    <dgm:pt modelId="{BCFA8558-FB4B-4A8A-9440-348D51953A00}" type="sibTrans" cxnId="{E811D9C6-F670-4490-8C64-CF89AE70B038}">
      <dgm:prSet/>
      <dgm:spPr/>
      <dgm:t>
        <a:bodyPr/>
        <a:lstStyle/>
        <a:p>
          <a:endParaRPr lang="ru-RU" sz="2000"/>
        </a:p>
      </dgm:t>
    </dgm:pt>
    <dgm:pt modelId="{746F2C8B-ACB3-412D-9EDA-0CEB7CC17A64}">
      <dgm:prSet phldrT="[Текст]" custT="1"/>
      <dgm:spPr/>
      <dgm:t>
        <a:bodyPr/>
        <a:lstStyle/>
        <a:p>
          <a:r>
            <a:rPr lang="ru-RU" sz="2000" dirty="0"/>
            <a:t>Методы и приемы применяемые в ходе учебного процесса. Мониторинг</a:t>
          </a:r>
        </a:p>
      </dgm:t>
    </dgm:pt>
    <dgm:pt modelId="{D455AB19-A59B-484E-80F9-2E05F3E85A93}" type="parTrans" cxnId="{2CDC2586-4EBA-47A3-9AE7-F37203C94B6A}">
      <dgm:prSet/>
      <dgm:spPr/>
      <dgm:t>
        <a:bodyPr/>
        <a:lstStyle/>
        <a:p>
          <a:endParaRPr lang="ru-RU" sz="2000"/>
        </a:p>
      </dgm:t>
    </dgm:pt>
    <dgm:pt modelId="{2E1D6F9D-FA9E-4BC0-9F4B-D76EB586F83D}" type="sibTrans" cxnId="{2CDC2586-4EBA-47A3-9AE7-F37203C94B6A}">
      <dgm:prSet/>
      <dgm:spPr/>
      <dgm:t>
        <a:bodyPr/>
        <a:lstStyle/>
        <a:p>
          <a:endParaRPr lang="ru-RU" sz="2000"/>
        </a:p>
      </dgm:t>
    </dgm:pt>
    <dgm:pt modelId="{B6D3321F-BD7D-44AB-BE0F-521DDCC7800A}">
      <dgm:prSet phldrT="[Текст]" custT="1"/>
      <dgm:spPr/>
      <dgm:t>
        <a:bodyPr/>
        <a:lstStyle/>
        <a:p>
          <a:r>
            <a:rPr lang="ru-RU" sz="2000" dirty="0"/>
            <a:t>Размещение информации о ДО для обучающихся и их родителей на сайте гимназии</a:t>
          </a:r>
        </a:p>
      </dgm:t>
    </dgm:pt>
    <dgm:pt modelId="{8F5EAE56-AC5E-4592-9F18-0F3E96B222A5}" type="parTrans" cxnId="{7A6829B6-AC82-4245-B690-8E33FCD178C8}">
      <dgm:prSet/>
      <dgm:spPr/>
      <dgm:t>
        <a:bodyPr/>
        <a:lstStyle/>
        <a:p>
          <a:endParaRPr lang="ru-RU" sz="2000"/>
        </a:p>
      </dgm:t>
    </dgm:pt>
    <dgm:pt modelId="{DA104736-2202-4EC9-8659-F369472BE7BB}" type="sibTrans" cxnId="{7A6829B6-AC82-4245-B690-8E33FCD178C8}">
      <dgm:prSet/>
      <dgm:spPr/>
      <dgm:t>
        <a:bodyPr/>
        <a:lstStyle/>
        <a:p>
          <a:endParaRPr lang="ru-RU" sz="2000"/>
        </a:p>
      </dgm:t>
    </dgm:pt>
    <dgm:pt modelId="{22103129-AB1B-4B54-99DF-6F1C883D6929}">
      <dgm:prSet custT="1"/>
      <dgm:spPr/>
      <dgm:t>
        <a:bodyPr/>
        <a:lstStyle/>
        <a:p>
          <a:r>
            <a:rPr lang="ru-RU" sz="3200" b="1" dirty="0"/>
            <a:t>Технологическое</a:t>
          </a:r>
        </a:p>
      </dgm:t>
    </dgm:pt>
    <dgm:pt modelId="{7B74B61D-FC15-4192-98D6-58B4D6FD6153}" type="parTrans" cxnId="{E8A3F437-3A2A-41C2-BAC0-532689A54281}">
      <dgm:prSet/>
      <dgm:spPr/>
      <dgm:t>
        <a:bodyPr/>
        <a:lstStyle/>
        <a:p>
          <a:endParaRPr lang="ru-RU" sz="2000"/>
        </a:p>
      </dgm:t>
    </dgm:pt>
    <dgm:pt modelId="{B7B8CDF5-0545-4B8F-94DA-32AB3959BC6E}" type="sibTrans" cxnId="{E8A3F437-3A2A-41C2-BAC0-532689A54281}">
      <dgm:prSet/>
      <dgm:spPr/>
      <dgm:t>
        <a:bodyPr/>
        <a:lstStyle/>
        <a:p>
          <a:endParaRPr lang="ru-RU" sz="2000"/>
        </a:p>
      </dgm:t>
    </dgm:pt>
    <dgm:pt modelId="{A5228D7E-EE35-4DA0-B0AA-6B63AB67F284}">
      <dgm:prSet custT="1"/>
      <dgm:spPr/>
      <dgm:t>
        <a:bodyPr/>
        <a:lstStyle/>
        <a:p>
          <a:r>
            <a:rPr lang="ru-RU" sz="2000" dirty="0"/>
            <a:t>Выбор учебной платформы и средств связи для поддержания учебного процесса </a:t>
          </a:r>
        </a:p>
      </dgm:t>
    </dgm:pt>
    <dgm:pt modelId="{E58BD60B-51D1-4560-9973-3B57C05F24FA}" type="parTrans" cxnId="{B7CE5038-B5B1-446F-A30F-3A131AEFC6C0}">
      <dgm:prSet/>
      <dgm:spPr/>
      <dgm:t>
        <a:bodyPr/>
        <a:lstStyle/>
        <a:p>
          <a:endParaRPr lang="ru-RU" sz="2000"/>
        </a:p>
      </dgm:t>
    </dgm:pt>
    <dgm:pt modelId="{85EE9053-020F-4D10-854D-4B7DDA5F55A1}" type="sibTrans" cxnId="{B7CE5038-B5B1-446F-A30F-3A131AEFC6C0}">
      <dgm:prSet/>
      <dgm:spPr/>
      <dgm:t>
        <a:bodyPr/>
        <a:lstStyle/>
        <a:p>
          <a:endParaRPr lang="ru-RU" sz="2000"/>
        </a:p>
      </dgm:t>
    </dgm:pt>
    <dgm:pt modelId="{633000AE-A650-4FAD-B0C2-BAD25A0B45BB}">
      <dgm:prSet phldrT="[Текст]" custT="1"/>
      <dgm:spPr/>
      <dgm:t>
        <a:bodyPr/>
        <a:lstStyle/>
        <a:p>
          <a:r>
            <a:rPr lang="ru-RU" sz="2000" dirty="0"/>
            <a:t>Выбор способа индивидуальной коммуникации</a:t>
          </a:r>
        </a:p>
      </dgm:t>
    </dgm:pt>
    <dgm:pt modelId="{AC9C71B0-0B61-46EB-8337-370DA4EB76EE}" type="parTrans" cxnId="{A144F12E-A31D-47C6-B3B6-5D69F05B5245}">
      <dgm:prSet/>
      <dgm:spPr/>
      <dgm:t>
        <a:bodyPr/>
        <a:lstStyle/>
        <a:p>
          <a:endParaRPr lang="ru-RU"/>
        </a:p>
      </dgm:t>
    </dgm:pt>
    <dgm:pt modelId="{57E44237-FEAB-4052-A92E-71063D356180}" type="sibTrans" cxnId="{A144F12E-A31D-47C6-B3B6-5D69F05B5245}">
      <dgm:prSet/>
      <dgm:spPr/>
      <dgm:t>
        <a:bodyPr/>
        <a:lstStyle/>
        <a:p>
          <a:endParaRPr lang="ru-RU"/>
        </a:p>
      </dgm:t>
    </dgm:pt>
    <dgm:pt modelId="{D6AA484B-975A-4961-ACE5-E1BC666847E1}">
      <dgm:prSet phldrT="[Текст]" custT="1"/>
      <dgm:spPr/>
      <dgm:t>
        <a:bodyPr/>
        <a:lstStyle/>
        <a:p>
          <a:r>
            <a:rPr lang="ru-RU" sz="2000" dirty="0"/>
            <a:t>Администрирование</a:t>
          </a:r>
        </a:p>
      </dgm:t>
    </dgm:pt>
    <dgm:pt modelId="{C718FF72-9E0F-422A-87D1-C00811DA620B}" type="parTrans" cxnId="{15FD37CC-9E80-4106-A70B-F0734C9DFFC9}">
      <dgm:prSet/>
      <dgm:spPr/>
    </dgm:pt>
    <dgm:pt modelId="{266B6BDB-FC50-4A67-BA9E-BA597A30C532}" type="sibTrans" cxnId="{15FD37CC-9E80-4106-A70B-F0734C9DFFC9}">
      <dgm:prSet/>
      <dgm:spPr/>
    </dgm:pt>
    <dgm:pt modelId="{0F25B798-2755-40F1-8010-3B85797D4BD8}" type="pres">
      <dgm:prSet presAssocID="{BBFF6685-DBCD-4E6A-A145-896E08B8737E}" presName="Name0" presStyleCnt="0">
        <dgm:presLayoutVars>
          <dgm:dir/>
          <dgm:animLvl val="lvl"/>
          <dgm:resizeHandles/>
        </dgm:presLayoutVars>
      </dgm:prSet>
      <dgm:spPr/>
    </dgm:pt>
    <dgm:pt modelId="{D9602828-A479-42DD-BCE6-5536AE3119F6}" type="pres">
      <dgm:prSet presAssocID="{E782EBF8-F029-4922-848A-42DB7F4EB28C}" presName="linNode" presStyleCnt="0"/>
      <dgm:spPr/>
    </dgm:pt>
    <dgm:pt modelId="{F972C8E1-9A29-4B5F-864D-1245B567FC21}" type="pres">
      <dgm:prSet presAssocID="{E782EBF8-F029-4922-848A-42DB7F4EB28C}" presName="parentShp" presStyleLbl="node1" presStyleIdx="0" presStyleCnt="3" custLinFactNeighborX="19" custLinFactNeighborY="-1522">
        <dgm:presLayoutVars>
          <dgm:bulletEnabled val="1"/>
        </dgm:presLayoutVars>
      </dgm:prSet>
      <dgm:spPr/>
    </dgm:pt>
    <dgm:pt modelId="{B61A911F-AC88-4ADF-A7A3-65E3ABBB8709}" type="pres">
      <dgm:prSet presAssocID="{E782EBF8-F029-4922-848A-42DB7F4EB28C}" presName="childShp" presStyleLbl="bgAccFollowNode1" presStyleIdx="0" presStyleCnt="3" custScaleY="179986" custLinFactNeighborX="199" custLinFactNeighborY="-14439">
        <dgm:presLayoutVars>
          <dgm:bulletEnabled val="1"/>
        </dgm:presLayoutVars>
      </dgm:prSet>
      <dgm:spPr/>
    </dgm:pt>
    <dgm:pt modelId="{B4A9BFDF-A7BD-4A7E-9A98-13306D127120}" type="pres">
      <dgm:prSet presAssocID="{634F35B3-2364-4DC5-83E5-DDDDC5953DD3}" presName="spacing" presStyleCnt="0"/>
      <dgm:spPr/>
    </dgm:pt>
    <dgm:pt modelId="{400CC47B-1481-4AC6-A0E0-DA3DFE2A7C04}" type="pres">
      <dgm:prSet presAssocID="{B17CC22C-EAB6-448A-AA1A-D27510763416}" presName="linNode" presStyleCnt="0"/>
      <dgm:spPr/>
    </dgm:pt>
    <dgm:pt modelId="{6D44BE1B-4B2C-448D-8483-DEF192DCCD81}" type="pres">
      <dgm:prSet presAssocID="{B17CC22C-EAB6-448A-AA1A-D27510763416}" presName="parentShp" presStyleLbl="node1" presStyleIdx="1" presStyleCnt="3" custLinFactY="36486" custLinFactNeighborX="-319" custLinFactNeighborY="100000">
        <dgm:presLayoutVars>
          <dgm:bulletEnabled val="1"/>
        </dgm:presLayoutVars>
      </dgm:prSet>
      <dgm:spPr/>
    </dgm:pt>
    <dgm:pt modelId="{A7646EBC-A114-4B09-B535-A9E81AAAB647}" type="pres">
      <dgm:prSet presAssocID="{B17CC22C-EAB6-448A-AA1A-D27510763416}" presName="childShp" presStyleLbl="bgAccFollowNode1" presStyleIdx="1" presStyleCnt="3" custLinFactY="49339" custLinFactNeighborX="829" custLinFactNeighborY="100000">
        <dgm:presLayoutVars>
          <dgm:bulletEnabled val="1"/>
        </dgm:presLayoutVars>
      </dgm:prSet>
      <dgm:spPr/>
    </dgm:pt>
    <dgm:pt modelId="{31483BC4-C378-4B92-84AC-A19183B2A9EA}" type="pres">
      <dgm:prSet presAssocID="{BCFA8558-FB4B-4A8A-9440-348D51953A00}" presName="spacing" presStyleCnt="0"/>
      <dgm:spPr/>
    </dgm:pt>
    <dgm:pt modelId="{9BC48359-DBD4-459A-80BE-60C13FCC7738}" type="pres">
      <dgm:prSet presAssocID="{22103129-AB1B-4B54-99DF-6F1C883D6929}" presName="linNode" presStyleCnt="0"/>
      <dgm:spPr/>
    </dgm:pt>
    <dgm:pt modelId="{DD25F04D-8EA2-4321-A586-B311B43E9BEF}" type="pres">
      <dgm:prSet presAssocID="{22103129-AB1B-4B54-99DF-6F1C883D6929}" presName="parentShp" presStyleLbl="node1" presStyleIdx="2" presStyleCnt="3" custLinFactY="-20763" custLinFactNeighborX="-13" custLinFactNeighborY="-100000">
        <dgm:presLayoutVars>
          <dgm:bulletEnabled val="1"/>
        </dgm:presLayoutVars>
      </dgm:prSet>
      <dgm:spPr/>
    </dgm:pt>
    <dgm:pt modelId="{9243149B-53F5-45E9-B17C-4ED006599FD3}" type="pres">
      <dgm:prSet presAssocID="{22103129-AB1B-4B54-99DF-6F1C883D6929}" presName="childShp" presStyleLbl="bgAccFollowNode1" presStyleIdx="2" presStyleCnt="3" custLinFactY="-15983" custLinFactNeighborX="816" custLinFactNeighborY="-100000">
        <dgm:presLayoutVars>
          <dgm:bulletEnabled val="1"/>
        </dgm:presLayoutVars>
      </dgm:prSet>
      <dgm:spPr/>
    </dgm:pt>
  </dgm:ptLst>
  <dgm:cxnLst>
    <dgm:cxn modelId="{C4852913-4583-4614-8997-B20817DA2029}" type="presOf" srcId="{B6D3321F-BD7D-44AB-BE0F-521DDCC7800A}" destId="{B61A911F-AC88-4ADF-A7A3-65E3ABBB8709}" srcOrd="0" destOrd="0" presId="urn:microsoft.com/office/officeart/2005/8/layout/vList6"/>
    <dgm:cxn modelId="{1C457725-EF16-4B7B-A94C-78340E5BB0EE}" srcId="{BBFF6685-DBCD-4E6A-A145-896E08B8737E}" destId="{E782EBF8-F029-4922-848A-42DB7F4EB28C}" srcOrd="0" destOrd="0" parTransId="{101D6A19-B6BC-474D-BFEE-7E5CBCEB450B}" sibTransId="{634F35B3-2364-4DC5-83E5-DDDDC5953DD3}"/>
    <dgm:cxn modelId="{A144F12E-A31D-47C6-B3B6-5D69F05B5245}" srcId="{E782EBF8-F029-4922-848A-42DB7F4EB28C}" destId="{633000AE-A650-4FAD-B0C2-BAD25A0B45BB}" srcOrd="1" destOrd="0" parTransId="{AC9C71B0-0B61-46EB-8337-370DA4EB76EE}" sibTransId="{57E44237-FEAB-4052-A92E-71063D356180}"/>
    <dgm:cxn modelId="{6BDE632F-6AE4-429F-BE1D-AAC240248B9A}" type="presOf" srcId="{633000AE-A650-4FAD-B0C2-BAD25A0B45BB}" destId="{B61A911F-AC88-4ADF-A7A3-65E3ABBB8709}" srcOrd="0" destOrd="1" presId="urn:microsoft.com/office/officeart/2005/8/layout/vList6"/>
    <dgm:cxn modelId="{F0BD9831-AC9C-41A5-BA24-072F1F9FD670}" type="presOf" srcId="{E782EBF8-F029-4922-848A-42DB7F4EB28C}" destId="{F972C8E1-9A29-4B5F-864D-1245B567FC21}" srcOrd="0" destOrd="0" presId="urn:microsoft.com/office/officeart/2005/8/layout/vList6"/>
    <dgm:cxn modelId="{E8A3F437-3A2A-41C2-BAC0-532689A54281}" srcId="{BBFF6685-DBCD-4E6A-A145-896E08B8737E}" destId="{22103129-AB1B-4B54-99DF-6F1C883D6929}" srcOrd="2" destOrd="0" parTransId="{7B74B61D-FC15-4192-98D6-58B4D6FD6153}" sibTransId="{B7B8CDF5-0545-4B8F-94DA-32AB3959BC6E}"/>
    <dgm:cxn modelId="{B7CE5038-B5B1-446F-A30F-3A131AEFC6C0}" srcId="{22103129-AB1B-4B54-99DF-6F1C883D6929}" destId="{A5228D7E-EE35-4DA0-B0AA-6B63AB67F284}" srcOrd="0" destOrd="0" parTransId="{E58BD60B-51D1-4560-9973-3B57C05F24FA}" sibTransId="{85EE9053-020F-4D10-854D-4B7DDA5F55A1}"/>
    <dgm:cxn modelId="{CC841B46-602F-4AA9-BBDA-01B3D7111FD3}" type="presOf" srcId="{D6AA484B-975A-4961-ACE5-E1BC666847E1}" destId="{B61A911F-AC88-4ADF-A7A3-65E3ABBB8709}" srcOrd="0" destOrd="2" presId="urn:microsoft.com/office/officeart/2005/8/layout/vList6"/>
    <dgm:cxn modelId="{71E2AE81-E42C-48E6-84C0-EAF6C9930671}" type="presOf" srcId="{BBFF6685-DBCD-4E6A-A145-896E08B8737E}" destId="{0F25B798-2755-40F1-8010-3B85797D4BD8}" srcOrd="0" destOrd="0" presId="urn:microsoft.com/office/officeart/2005/8/layout/vList6"/>
    <dgm:cxn modelId="{2CDC2586-4EBA-47A3-9AE7-F37203C94B6A}" srcId="{B17CC22C-EAB6-448A-AA1A-D27510763416}" destId="{746F2C8B-ACB3-412D-9EDA-0CEB7CC17A64}" srcOrd="0" destOrd="0" parTransId="{D455AB19-A59B-484E-80F9-2E05F3E85A93}" sibTransId="{2E1D6F9D-FA9E-4BC0-9F4B-D76EB586F83D}"/>
    <dgm:cxn modelId="{9C95F6A6-5E52-498F-B58D-83637E61AC52}" type="presOf" srcId="{746F2C8B-ACB3-412D-9EDA-0CEB7CC17A64}" destId="{A7646EBC-A114-4B09-B535-A9E81AAAB647}" srcOrd="0" destOrd="0" presId="urn:microsoft.com/office/officeart/2005/8/layout/vList6"/>
    <dgm:cxn modelId="{7A6829B6-AC82-4245-B690-8E33FCD178C8}" srcId="{E782EBF8-F029-4922-848A-42DB7F4EB28C}" destId="{B6D3321F-BD7D-44AB-BE0F-521DDCC7800A}" srcOrd="0" destOrd="0" parTransId="{8F5EAE56-AC5E-4592-9F18-0F3E96B222A5}" sibTransId="{DA104736-2202-4EC9-8659-F369472BE7BB}"/>
    <dgm:cxn modelId="{02C452BE-3256-4FF4-84C3-76D44392E056}" type="presOf" srcId="{A5228D7E-EE35-4DA0-B0AA-6B63AB67F284}" destId="{9243149B-53F5-45E9-B17C-4ED006599FD3}" srcOrd="0" destOrd="0" presId="urn:microsoft.com/office/officeart/2005/8/layout/vList6"/>
    <dgm:cxn modelId="{E811D9C6-F670-4490-8C64-CF89AE70B038}" srcId="{BBFF6685-DBCD-4E6A-A145-896E08B8737E}" destId="{B17CC22C-EAB6-448A-AA1A-D27510763416}" srcOrd="1" destOrd="0" parTransId="{956B580B-3B5F-4AD1-8255-6E901F7739B8}" sibTransId="{BCFA8558-FB4B-4A8A-9440-348D51953A00}"/>
    <dgm:cxn modelId="{15FD37CC-9E80-4106-A70B-F0734C9DFFC9}" srcId="{E782EBF8-F029-4922-848A-42DB7F4EB28C}" destId="{D6AA484B-975A-4961-ACE5-E1BC666847E1}" srcOrd="2" destOrd="0" parTransId="{C718FF72-9E0F-422A-87D1-C00811DA620B}" sibTransId="{266B6BDB-FC50-4A67-BA9E-BA597A30C532}"/>
    <dgm:cxn modelId="{E320B7E8-F813-4394-9D0B-F93053357A39}" type="presOf" srcId="{B17CC22C-EAB6-448A-AA1A-D27510763416}" destId="{6D44BE1B-4B2C-448D-8483-DEF192DCCD81}" srcOrd="0" destOrd="0" presId="urn:microsoft.com/office/officeart/2005/8/layout/vList6"/>
    <dgm:cxn modelId="{443AE0F6-F4C8-4A2E-B929-271CE66076F3}" type="presOf" srcId="{22103129-AB1B-4B54-99DF-6F1C883D6929}" destId="{DD25F04D-8EA2-4321-A586-B311B43E9BEF}" srcOrd="0" destOrd="0" presId="urn:microsoft.com/office/officeart/2005/8/layout/vList6"/>
    <dgm:cxn modelId="{8BF11D80-E460-4A6E-9BFE-F309EB9BA2F9}" type="presParOf" srcId="{0F25B798-2755-40F1-8010-3B85797D4BD8}" destId="{D9602828-A479-42DD-BCE6-5536AE3119F6}" srcOrd="0" destOrd="0" presId="urn:microsoft.com/office/officeart/2005/8/layout/vList6"/>
    <dgm:cxn modelId="{7A7613A6-74DD-43F2-BAC6-9BC9E9A82263}" type="presParOf" srcId="{D9602828-A479-42DD-BCE6-5536AE3119F6}" destId="{F972C8E1-9A29-4B5F-864D-1245B567FC21}" srcOrd="0" destOrd="0" presId="urn:microsoft.com/office/officeart/2005/8/layout/vList6"/>
    <dgm:cxn modelId="{2EA1F450-8A36-4F0F-BDB9-36BA294FE324}" type="presParOf" srcId="{D9602828-A479-42DD-BCE6-5536AE3119F6}" destId="{B61A911F-AC88-4ADF-A7A3-65E3ABBB8709}" srcOrd="1" destOrd="0" presId="urn:microsoft.com/office/officeart/2005/8/layout/vList6"/>
    <dgm:cxn modelId="{221E2586-097C-4BCA-80A6-CE19B7671BE3}" type="presParOf" srcId="{0F25B798-2755-40F1-8010-3B85797D4BD8}" destId="{B4A9BFDF-A7BD-4A7E-9A98-13306D127120}" srcOrd="1" destOrd="0" presId="urn:microsoft.com/office/officeart/2005/8/layout/vList6"/>
    <dgm:cxn modelId="{99281424-EF44-4C21-81A5-3299BE848EC8}" type="presParOf" srcId="{0F25B798-2755-40F1-8010-3B85797D4BD8}" destId="{400CC47B-1481-4AC6-A0E0-DA3DFE2A7C04}" srcOrd="2" destOrd="0" presId="urn:microsoft.com/office/officeart/2005/8/layout/vList6"/>
    <dgm:cxn modelId="{532CA765-84F3-49F8-847A-BFC24AD9DA22}" type="presParOf" srcId="{400CC47B-1481-4AC6-A0E0-DA3DFE2A7C04}" destId="{6D44BE1B-4B2C-448D-8483-DEF192DCCD81}" srcOrd="0" destOrd="0" presId="urn:microsoft.com/office/officeart/2005/8/layout/vList6"/>
    <dgm:cxn modelId="{F1126083-1D37-4DD8-B59B-6EC3FE1CFF79}" type="presParOf" srcId="{400CC47B-1481-4AC6-A0E0-DA3DFE2A7C04}" destId="{A7646EBC-A114-4B09-B535-A9E81AAAB647}" srcOrd="1" destOrd="0" presId="urn:microsoft.com/office/officeart/2005/8/layout/vList6"/>
    <dgm:cxn modelId="{99CACA5F-5EA1-450C-BA08-2DBEEADCFCD2}" type="presParOf" srcId="{0F25B798-2755-40F1-8010-3B85797D4BD8}" destId="{31483BC4-C378-4B92-84AC-A19183B2A9EA}" srcOrd="3" destOrd="0" presId="urn:microsoft.com/office/officeart/2005/8/layout/vList6"/>
    <dgm:cxn modelId="{BA802275-9DC1-4919-B98A-61441851FB91}" type="presParOf" srcId="{0F25B798-2755-40F1-8010-3B85797D4BD8}" destId="{9BC48359-DBD4-459A-80BE-60C13FCC7738}" srcOrd="4" destOrd="0" presId="urn:microsoft.com/office/officeart/2005/8/layout/vList6"/>
    <dgm:cxn modelId="{9897552B-80D1-4B42-BAE3-24A5869170E3}" type="presParOf" srcId="{9BC48359-DBD4-459A-80BE-60C13FCC7738}" destId="{DD25F04D-8EA2-4321-A586-B311B43E9BEF}" srcOrd="0" destOrd="0" presId="urn:microsoft.com/office/officeart/2005/8/layout/vList6"/>
    <dgm:cxn modelId="{6DA51FAE-63AB-47C6-A37C-B2D565BE6910}" type="presParOf" srcId="{9BC48359-DBD4-459A-80BE-60C13FCC7738}" destId="{9243149B-53F5-45E9-B17C-4ED006599F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A911F-AC88-4ADF-A7A3-65E3ABBB8709}">
      <dsp:nvSpPr>
        <dsp:cNvPr id="0" name=""/>
        <dsp:cNvSpPr/>
      </dsp:nvSpPr>
      <dsp:spPr>
        <a:xfrm>
          <a:off x="3611039" y="0"/>
          <a:ext cx="5403355" cy="23976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Размещение информации о ДО для обучающихся и их родителей на сайте гимназии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Выбор способа индивидуальной коммуникации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Администрирование</a:t>
          </a:r>
        </a:p>
      </dsp:txBody>
      <dsp:txXfrm>
        <a:off x="3611039" y="299710"/>
        <a:ext cx="4504225" cy="1798259"/>
      </dsp:txXfrm>
    </dsp:sp>
    <dsp:sp modelId="{F972C8E1-9A29-4B5F-864D-1245B567FC21}">
      <dsp:nvSpPr>
        <dsp:cNvPr id="0" name=""/>
        <dsp:cNvSpPr/>
      </dsp:nvSpPr>
      <dsp:spPr>
        <a:xfrm>
          <a:off x="5428" y="512583"/>
          <a:ext cx="3602236" cy="1332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/>
            <a:t>Организационное</a:t>
          </a:r>
        </a:p>
      </dsp:txBody>
      <dsp:txXfrm>
        <a:off x="70458" y="577613"/>
        <a:ext cx="3472176" cy="1202087"/>
      </dsp:txXfrm>
    </dsp:sp>
    <dsp:sp modelId="{A7646EBC-A114-4B09-B535-A9E81AAAB647}">
      <dsp:nvSpPr>
        <dsp:cNvPr id="0" name=""/>
        <dsp:cNvSpPr/>
      </dsp:nvSpPr>
      <dsp:spPr>
        <a:xfrm>
          <a:off x="3605757" y="3996444"/>
          <a:ext cx="5408637" cy="13321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Методы и приемы применяемые в ходе учебного процесса. Мониторинг</a:t>
          </a:r>
        </a:p>
      </dsp:txBody>
      <dsp:txXfrm>
        <a:off x="3605757" y="4162962"/>
        <a:ext cx="4909082" cy="999111"/>
      </dsp:txXfrm>
    </dsp:sp>
    <dsp:sp modelId="{6D44BE1B-4B2C-448D-8483-DEF192DCCD81}">
      <dsp:nvSpPr>
        <dsp:cNvPr id="0" name=""/>
        <dsp:cNvSpPr/>
      </dsp:nvSpPr>
      <dsp:spPr>
        <a:xfrm>
          <a:off x="0" y="3996444"/>
          <a:ext cx="3605758" cy="1332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Педагогическое</a:t>
          </a:r>
        </a:p>
      </dsp:txBody>
      <dsp:txXfrm>
        <a:off x="65030" y="4061474"/>
        <a:ext cx="3475698" cy="1202087"/>
      </dsp:txXfrm>
    </dsp:sp>
    <dsp:sp modelId="{9243149B-53F5-45E9-B17C-4ED006599FD3}">
      <dsp:nvSpPr>
        <dsp:cNvPr id="0" name=""/>
        <dsp:cNvSpPr/>
      </dsp:nvSpPr>
      <dsp:spPr>
        <a:xfrm>
          <a:off x="3605757" y="2451285"/>
          <a:ext cx="5408637" cy="13321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Выбор учебной платформы и средств связи для поддержания учебного процесса </a:t>
          </a:r>
        </a:p>
      </dsp:txBody>
      <dsp:txXfrm>
        <a:off x="3605757" y="2617803"/>
        <a:ext cx="4909082" cy="999111"/>
      </dsp:txXfrm>
    </dsp:sp>
    <dsp:sp modelId="{DD25F04D-8EA2-4321-A586-B311B43E9BEF}">
      <dsp:nvSpPr>
        <dsp:cNvPr id="0" name=""/>
        <dsp:cNvSpPr/>
      </dsp:nvSpPr>
      <dsp:spPr>
        <a:xfrm>
          <a:off x="0" y="2387608"/>
          <a:ext cx="3605758" cy="1332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Технологическое</a:t>
          </a:r>
        </a:p>
      </dsp:txBody>
      <dsp:txXfrm>
        <a:off x="65030" y="2452638"/>
        <a:ext cx="3475698" cy="1202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336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2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8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414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00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7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46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624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9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8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9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8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0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6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4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4798D6-487C-4787-B977-E54B9BC530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9B759E-6E08-4AFD-8A36-E69951C2F0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6 Imagen" descr="binary_comms_network_istock_4319108.jpg">
            <a:extLst>
              <a:ext uri="{FF2B5EF4-FFF2-40B4-BE49-F238E27FC236}">
                <a16:creationId xmlns:a16="http://schemas.microsoft.com/office/drawing/2014/main" id="{3FD04A59-24FF-4344-AE00-391B9D3F523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aklass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1358245">
            <a:off x="-1332656" y="1916832"/>
            <a:ext cx="9073008" cy="208823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Качественное улучшение дистанционного взаимодействия учеников</a:t>
            </a:r>
            <a:endParaRPr lang="es-VE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252536" y="4789297"/>
            <a:ext cx="6071038" cy="936104"/>
          </a:xfrm>
        </p:spPr>
        <p:txBody>
          <a:bodyPr>
            <a:normAutofit fontScale="62500" lnSpcReduction="20000"/>
          </a:bodyPr>
          <a:lstStyle/>
          <a:p>
            <a:r>
              <a:rPr lang="ru-RU" sz="18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ahnschrift" panose="020B0502040204020203" pitchFamily="34" charset="0"/>
              </a:rPr>
              <a:t>Беседин</a:t>
            </a:r>
            <a:r>
              <a:rPr lang="ru-RU" sz="1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ahnschrift" panose="020B0502040204020203" pitchFamily="34" charset="0"/>
              </a:rPr>
              <a:t> Александр Владимирович</a:t>
            </a:r>
          </a:p>
          <a:p>
            <a:r>
              <a:rPr lang="ru-RU" sz="1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ahnschrift" panose="020B0502040204020203" pitchFamily="34" charset="0"/>
              </a:rPr>
              <a:t>Учитель информатики</a:t>
            </a:r>
          </a:p>
          <a:p>
            <a:r>
              <a:rPr lang="ru-RU" sz="1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ahnschrift" panose="020B0502040204020203" pitchFamily="34" charset="0"/>
              </a:rPr>
              <a:t>МБОУ СОШ №17 им П.Ф. Ризеля</a:t>
            </a:r>
            <a:endParaRPr lang="es-ES" sz="180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16632"/>
            <a:ext cx="5832648" cy="7896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Учебные платформы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68760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Бесплатные и условно бесплатные платформы: «</a:t>
            </a:r>
            <a:r>
              <a:rPr lang="ru-RU" sz="2400" dirty="0" err="1">
                <a:hlinkClick r:id="rId2"/>
              </a:rPr>
              <a:t>Учи.ру</a:t>
            </a:r>
            <a:r>
              <a:rPr lang="ru-RU" sz="2400" dirty="0"/>
              <a:t>», «</a:t>
            </a:r>
            <a:r>
              <a:rPr lang="ru-RU" sz="2400" dirty="0">
                <a:hlinkClick r:id="rId3"/>
              </a:rPr>
              <a:t>РЭШ</a:t>
            </a:r>
            <a:r>
              <a:rPr lang="ru-RU" sz="2400" dirty="0"/>
              <a:t>», «</a:t>
            </a:r>
            <a:r>
              <a:rPr lang="ru-RU" sz="2400" dirty="0" err="1">
                <a:hlinkClick r:id="rId4"/>
              </a:rPr>
              <a:t>ЯКласс</a:t>
            </a:r>
            <a:r>
              <a:rPr lang="ru-RU" sz="2400" dirty="0"/>
              <a:t>». На «</a:t>
            </a:r>
            <a:r>
              <a:rPr lang="ru-RU" sz="2400" dirty="0" err="1">
                <a:hlinkClick r:id="rId2"/>
              </a:rPr>
              <a:t>Учи.ру</a:t>
            </a:r>
            <a:r>
              <a:rPr lang="ru-RU" sz="2400" dirty="0"/>
              <a:t>» разработаны интерактивные упражнения по всем предметам для начальной школы, много курсов для средней и старшей школы. Количество заданий, которые может выполнить ученик за один день регламентированы нормами СанПиН, при ошибочном выполнении ученик получает ещё задания, пока не научится выполнять его правильно.</a:t>
            </a:r>
          </a:p>
          <a:p>
            <a:r>
              <a:rPr lang="ru-RU" sz="2400" dirty="0"/>
              <a:t>На сайте была опубликована инструкция, как с помощью платформы и других средств организовать в школе дистанционное обучение. 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0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41277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Использовать только "</a:t>
            </a:r>
            <a:r>
              <a:rPr lang="ru-RU" sz="2400" dirty="0" err="1">
                <a:hlinkClick r:id="rId2"/>
              </a:rPr>
              <a:t>Учи.ру</a:t>
            </a:r>
            <a:r>
              <a:rPr lang="ru-RU" sz="2400" dirty="0"/>
              <a:t>" невозможно, так как на платформе отсутствует теоретический материал. Портал "</a:t>
            </a:r>
            <a:r>
              <a:rPr lang="ru-RU" sz="2400" dirty="0">
                <a:hlinkClick r:id="rId3"/>
              </a:rPr>
              <a:t>Российская электронная школа</a:t>
            </a:r>
            <a:r>
              <a:rPr lang="ru-RU" sz="2400" dirty="0"/>
              <a:t>" – бесплатный ресурс, содержащий готовые уроки, построенные в логике ФГОС. Каждый урок содержит блок целеполагания, видеоматериал, задания на отработку, контрольные задания двух вариантов. Педагоги нашей гимназии активно используют этот ресурс и вне карантина. Но мы столкнулись с трудностью: например, даже если учитель зарегистрировал и "прикрепил к себе" учеников, он не видит результатов выполнения ими работ. Проблему мы решили с помощью скриншотов: ребенок, выполнив задание, делает снимок экрана и отправляет его учителю.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115616" y="116632"/>
            <a:ext cx="5832648" cy="7896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Учебные платформы</a:t>
            </a:r>
            <a:endParaRPr lang="es-E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6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463" t="5200" r="33463" b="6601"/>
          <a:stretch/>
        </p:blipFill>
        <p:spPr>
          <a:xfrm>
            <a:off x="2267744" y="260648"/>
            <a:ext cx="3024336" cy="4536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4250" t="19201" r="35825" b="27600"/>
          <a:stretch/>
        </p:blipFill>
        <p:spPr>
          <a:xfrm>
            <a:off x="395536" y="4005064"/>
            <a:ext cx="2736304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0313" t="19201" r="30313" b="26200"/>
          <a:stretch/>
        </p:blipFill>
        <p:spPr>
          <a:xfrm>
            <a:off x="5436096" y="3645024"/>
            <a:ext cx="3600400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8738" t="19201" r="31888" b="29000"/>
          <a:stretch/>
        </p:blipFill>
        <p:spPr>
          <a:xfrm>
            <a:off x="5292080" y="476672"/>
            <a:ext cx="36004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2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78965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Наиболее используемые </a:t>
            </a:r>
            <a:r>
              <a:rPr lang="en-US" sz="3600" b="1" dirty="0">
                <a:solidFill>
                  <a:srgbClr val="C00000"/>
                </a:solidFill>
              </a:rPr>
              <a:t>on-line </a:t>
            </a:r>
            <a:r>
              <a:rPr lang="ru-RU" sz="3600" b="1" dirty="0">
                <a:solidFill>
                  <a:srgbClr val="C00000"/>
                </a:solidFill>
              </a:rPr>
              <a:t>сервисы в период ДО</a:t>
            </a:r>
            <a:endParaRPr lang="es-ES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1800" r="22438" b="8001"/>
          <a:stretch/>
        </p:blipFill>
        <p:spPr>
          <a:xfrm>
            <a:off x="107504" y="1412776"/>
            <a:ext cx="8741647" cy="38164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546776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EHNSZE+HelveticaNeue-Bold"/>
              </a:rPr>
              <a:t>Источник:</a:t>
            </a:r>
            <a:br>
              <a:rPr lang="ru-RU" sz="1400" b="1" dirty="0">
                <a:solidFill>
                  <a:srgbClr val="000000"/>
                </a:solidFill>
                <a:latin typeface="EHNSZE+HelveticaNeue-Bold"/>
              </a:rPr>
            </a:br>
            <a:r>
              <a:rPr lang="ru-RU" sz="1400" dirty="0">
                <a:solidFill>
                  <a:srgbClr val="000000"/>
                </a:solidFill>
                <a:latin typeface="BZOIZU+AvenirNext-Medium"/>
              </a:rPr>
              <a:t>Лаборатория </a:t>
            </a:r>
            <a:r>
              <a:rPr lang="ru-RU" sz="1400" dirty="0" err="1">
                <a:solidFill>
                  <a:srgbClr val="000000"/>
                </a:solidFill>
                <a:latin typeface="BZOIZU+AvenirNext-Medium"/>
              </a:rPr>
              <a:t>медиакоммуникаций</a:t>
            </a:r>
            <a:r>
              <a:rPr lang="ru-RU" sz="1400" dirty="0">
                <a:solidFill>
                  <a:srgbClr val="000000"/>
                </a:solidFill>
                <a:latin typeface="BZOIZU+AvenirNext-Medium"/>
              </a:rPr>
              <a:t> в образовании НИУ ВШЭ Апрель </a:t>
            </a:r>
            <a:r>
              <a:rPr lang="ru-RU" sz="1400" dirty="0">
                <a:solidFill>
                  <a:srgbClr val="000000"/>
                </a:solidFill>
                <a:latin typeface="GSTHKX+AvenirNext-Medium"/>
              </a:rPr>
              <a:t>2020</a:t>
            </a:r>
            <a:br>
              <a:rPr lang="ru-RU" sz="1400" dirty="0">
                <a:solidFill>
                  <a:srgbClr val="000000"/>
                </a:solidFill>
                <a:latin typeface="GSTHKX+AvenirNext-Medium"/>
              </a:rPr>
            </a:br>
            <a:r>
              <a:rPr lang="ru-RU" sz="1400" b="1" dirty="0">
                <a:solidFill>
                  <a:srgbClr val="000000"/>
                </a:solidFill>
                <a:latin typeface="EHNSZE+HelveticaNeue-Bold"/>
              </a:rPr>
              <a:t>Проблемы перехода на дистанционное обучение в Российской Федерации глазами учителей</a:t>
            </a:r>
            <a:r>
              <a:rPr lang="ru-RU" sz="1400" dirty="0">
                <a:solidFill>
                  <a:srgbClr val="000000"/>
                </a:solidFill>
                <a:latin typeface="GSTHKX+AvenirNext-Medium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8427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043" y="958093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Немаловажную роль в организации дистанционного обучения играет способ взаимодействия "учитель-ученик".</a:t>
            </a:r>
          </a:p>
          <a:p>
            <a:r>
              <a:rPr lang="ru-RU" sz="2400" dirty="0"/>
              <a:t> Необходимо чётко договориться, как, когда, каким способом будут высылаться инструкции; когда, куда, в каком виде сдавать работу.</a:t>
            </a:r>
          </a:p>
          <a:p>
            <a:r>
              <a:rPr lang="ru-RU" sz="2400" dirty="0"/>
              <a:t> Здесь взаимодействие может быть организовано как через сайт гимназии, электронный журнал (дневник), так и через социальные сети или мессенджеры, электронную почту.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188640"/>
            <a:ext cx="6643734" cy="57150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Способы обратной связи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248818"/>
            <a:ext cx="8225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переговоров, индивидуальных вопросов и заданий учащимся и их родителями были выбраны:</a:t>
            </a:r>
          </a:p>
        </p:txBody>
      </p:sp>
      <p:pic>
        <p:nvPicPr>
          <p:cNvPr id="7" name="Picture 2" descr="https://img.pngio.com/whatsapp-logo-clip-art-whatsapp-png-download-512512-free-whatsapp-logo-png-900_5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3" y="5122595"/>
            <a:ext cx="2246825" cy="12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g.pngio.com/skype-icon-instant-messaging-skype-logo-png-png-download-512-free-skype-png-900_5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11" y="5185945"/>
            <a:ext cx="2137180" cy="12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condenast-media.gcdn.co/glamour/aea8f780bdf488771cd2f08d900da8a0.png/817d3221/c945x630x128x0/w9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14" y="5035811"/>
            <a:ext cx="2397242" cy="15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xn--46--5cdnb3agc1blsa0aqq8s.xn--p1ai/tinybrowser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36" y="5185945"/>
            <a:ext cx="1248073" cy="12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2364124/334463b6-b1cc-4fb5-baa9-a8fb651c0798/s1200?webp=fals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3"/>
          <a:stretch/>
        </p:blipFill>
        <p:spPr bwMode="auto">
          <a:xfrm>
            <a:off x="5815156" y="5312363"/>
            <a:ext cx="960041" cy="10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7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7016" y="404664"/>
            <a:ext cx="8208912" cy="78965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 электронном почтовом ящике созданы папки классов для приема домашних заданий</a:t>
            </a:r>
            <a:endParaRPr lang="es-ES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76" t="27600" r="1962" b="8001"/>
          <a:stretch/>
        </p:blipFill>
        <p:spPr>
          <a:xfrm>
            <a:off x="287016" y="2204864"/>
            <a:ext cx="88569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5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16632"/>
            <a:ext cx="5832648" cy="78965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МОНИТОРИНГ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527" y="875454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Выставление оценок в ЭЛЕКТРОННЫЙ ДНЕВНИК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конце каждой недели учителя гимназии высылали отчет о проведенных  уроках и оценки курирующему завучу</a:t>
            </a:r>
          </a:p>
          <a:p>
            <a:endParaRPr lang="ru-RU" sz="2000" dirty="0"/>
          </a:p>
          <a:p>
            <a:r>
              <a:rPr lang="ru-RU" sz="2000" dirty="0"/>
              <a:t>Например: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7162" t="17801" r="25589" b="16401"/>
          <a:stretch/>
        </p:blipFill>
        <p:spPr>
          <a:xfrm>
            <a:off x="1979712" y="2060848"/>
            <a:ext cx="5904656" cy="462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2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941" y="111310"/>
            <a:ext cx="7886700" cy="107485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ЗАДАЧА учителя информатики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51" y="1094198"/>
            <a:ext cx="8435280" cy="3510722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ru-RU" altLang="ru-RU" sz="3200" b="1" dirty="0">
                <a:solidFill>
                  <a:srgbClr val="002060"/>
                </a:solidFill>
              </a:rPr>
              <a:t>Активизировать деятельность учеников </a:t>
            </a:r>
          </a:p>
          <a:p>
            <a:pPr marL="0" indent="0" algn="ctr"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</a:rPr>
              <a:t>НА УРОКЕ</a:t>
            </a:r>
            <a:r>
              <a:rPr lang="ru-RU" altLang="ru-RU" sz="3200" b="1" dirty="0">
                <a:solidFill>
                  <a:srgbClr val="002060"/>
                </a:solidFill>
              </a:rPr>
              <a:t>, максимально включив их в работу.</a:t>
            </a:r>
          </a:p>
          <a:p>
            <a:pPr marL="0" indent="0" algn="ctr">
              <a:buNone/>
            </a:pPr>
            <a:r>
              <a:rPr lang="ru-RU" altLang="ru-RU" sz="3200" b="1" dirty="0">
                <a:solidFill>
                  <a:srgbClr val="C00000"/>
                </a:solidFill>
              </a:rPr>
              <a:t>Для интерактивных уроков я выбрала платформу </a:t>
            </a:r>
            <a:r>
              <a:rPr lang="en-US" altLang="ru-RU" sz="3200" b="1" dirty="0">
                <a:solidFill>
                  <a:srgbClr val="C00000"/>
                </a:solidFill>
              </a:rPr>
              <a:t>Zoom</a:t>
            </a:r>
            <a:endParaRPr lang="ru-RU" altLang="ru-RU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sz="3200" b="1" dirty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</a:pPr>
            <a:endParaRPr lang="es-ES" sz="3200" dirty="0"/>
          </a:p>
        </p:txBody>
      </p:sp>
      <p:pic>
        <p:nvPicPr>
          <p:cNvPr id="8" name="Picture 2" descr="https://avatars.mds.yandex.net/get-zen_doc/2046228/pub_5eca204d9a3f742070ee9d1d_5eca20f830f3950eeeba457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11" y="3308245"/>
            <a:ext cx="6630141" cy="35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70" y="3486337"/>
            <a:ext cx="2736304" cy="17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efa/0010eb61-39e4530f/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/>
          <a:stretch/>
        </p:blipFill>
        <p:spPr bwMode="auto">
          <a:xfrm>
            <a:off x="0" y="1412776"/>
            <a:ext cx="9144000" cy="588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0941" y="111310"/>
            <a:ext cx="7886700" cy="107485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РЕШЕНИЕ на платформе </a:t>
            </a:r>
            <a:r>
              <a:rPr lang="en-US" b="1" dirty="0">
                <a:solidFill>
                  <a:srgbClr val="C00000"/>
                </a:solidFill>
              </a:rPr>
              <a:t>Zoom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3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6/0009b0ad-c2bf1dcc/hello_html_m44672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2107770" cy="15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52928" cy="61206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450850" algn="ctr">
              <a:lnSpc>
                <a:spcPct val="150000"/>
              </a:lnSpc>
            </a:pPr>
            <a:r>
              <a:rPr lang="ru-RU" sz="3800" b="1" dirty="0">
                <a:solidFill>
                  <a:srgbClr val="C00000"/>
                </a:solidFill>
              </a:rPr>
              <a:t>К ВСЕОБЩЕМУ дистанционному обучению прибегли вынужденно.</a:t>
            </a:r>
            <a:br>
              <a:rPr lang="ru-RU" sz="3800" b="1" dirty="0">
                <a:solidFill>
                  <a:srgbClr val="C00000"/>
                </a:solidFill>
              </a:rPr>
            </a:br>
            <a:r>
              <a:rPr lang="ru-RU" sz="3800" b="1" dirty="0">
                <a:solidFill>
                  <a:srgbClr val="C00000"/>
                </a:solidFill>
              </a:rPr>
              <a:t>Но оно тоже может давать свои положительные результаты, если ответственно к этому подойти.</a:t>
            </a:r>
            <a:br>
              <a:rPr lang="ru-RU" sz="3800" b="1" dirty="0">
                <a:solidFill>
                  <a:srgbClr val="C00000"/>
                </a:solidFill>
              </a:rPr>
            </a:br>
            <a:br>
              <a:rPr lang="ru-RU" sz="3800" b="1" dirty="0">
                <a:solidFill>
                  <a:srgbClr val="C00000"/>
                </a:solidFill>
              </a:rPr>
            </a:br>
            <a:r>
              <a:rPr lang="ru-RU" sz="3800" b="1" dirty="0">
                <a:solidFill>
                  <a:srgbClr val="C00000"/>
                </a:solidFill>
              </a:rPr>
              <a:t>Спасибо за внимание!</a:t>
            </a:r>
            <a:endParaRPr lang="es-ES" sz="38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s://hochu.ua/uploads/ee/a3/48/eea348c4-9772-434a-87c0-d9196dba12f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1896145" cy="11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4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-68451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ct val="20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процесс не только в нашей стране, но и в мире с марта 2020 года претерпел кардинальные изменения. </a:t>
            </a:r>
          </a:p>
          <a:p>
            <a:pPr indent="361950">
              <a:lnSpc>
                <a:spcPct val="200000"/>
              </a:lnSpc>
            </a:pPr>
            <a:endParaRPr lang="ru-RU" sz="2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>
              <a:lnSpc>
                <a:spcPct val="20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Резкий полный переход от традиционных аудиторных занятий к дистанционному обучению произошел из-за угрозы пандемии </a:t>
            </a:r>
            <a:r>
              <a:rPr lang="ru-RU" sz="2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(COVID 19).</a:t>
            </a:r>
          </a:p>
        </p:txBody>
      </p:sp>
      <p:pic>
        <p:nvPicPr>
          <p:cNvPr id="2050" name="Picture 2" descr="http://spopak58.ru/wp-content/uploads/2020/03/20160210064426logotip_proekta_metodichesij_navigat-1024x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01466"/>
            <a:ext cx="1728192" cy="139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6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25062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Дистанционное обучение 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это образовательная технология, обеспечивающая проведение учебного процесса, связывая ученика на расстоянии с учителем и с распределенными образовательными ресурсами.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Дистанционное обучение — это самостоятельная форма обучения, информационные технологии в дистанционном обучении являются ведущим средством.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780928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Идея учиться у других на расстоянии далеко не нова. Некоторые ученые утверждают, что священные послания Святого Павла, рассылаемые по храмам, служат иллюстрацией отдельных ключевых положений дистанционного обучения. 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Первый дистанционный преподаватель Апостол Павел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200401" cy="321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9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27" y="27931"/>
            <a:ext cx="9001000" cy="95279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</a:rPr>
              <a:t>Современные этапы становления ДО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627" y="764704"/>
            <a:ext cx="8893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Дистанционное обучение прошло несколько периодов развития, каждый из которых привнёс свои элементы, использующиеся до сих пор.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Первый этап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 – с помощью телефонов, почты и компьютеров педагог связывался с одним или несколькими учениками поочерёдно и проводил занятия. Изучение материала проходило бессистемно, а средства обучения применялись вне комплексного метода.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Второй этап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 – в данный период распространение получили программы на видео- и аудиокассетах, также создавались специализированные программы для обучения на компьютере и записывались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видеолекции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На 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третьем этапе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 произошло активное развитие обратной связи благодаря возможностям интернет-сети. Связь «многих со многими» обусловила появление мощного массива информации, неограниченного ни временными рамками, ни географическими.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В наше время происходит реализация 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четвёртого этапа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основанного на комплексе виртуальных 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тренинговых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техник обучения. Интеграционное обучение стало полноценной заменой очному ввиду широкого использования коммуникационных систем, позволяющих неограниченно делиться информацией в самых разнообразных форматах.</a:t>
            </a:r>
            <a:endParaRPr lang="ru-RU" b="0" i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5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78965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Цели использования образовательных платформ до перехода на ДО</a:t>
            </a:r>
            <a:endParaRPr lang="es-ES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51" t="31800" r="23226" b="8001"/>
          <a:stretch/>
        </p:blipFill>
        <p:spPr>
          <a:xfrm>
            <a:off x="14055" y="1556792"/>
            <a:ext cx="9129945" cy="4176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547" y="5702476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EHNSZE+HelveticaNeue-Bold"/>
              </a:rPr>
              <a:t>Источник:</a:t>
            </a:r>
            <a:br>
              <a:rPr lang="ru-RU" sz="1400" b="1" dirty="0">
                <a:solidFill>
                  <a:srgbClr val="000000"/>
                </a:solidFill>
                <a:latin typeface="EHNSZE+HelveticaNeue-Bold"/>
              </a:rPr>
            </a:br>
            <a:r>
              <a:rPr lang="ru-RU" sz="1400" dirty="0">
                <a:solidFill>
                  <a:srgbClr val="000000"/>
                </a:solidFill>
                <a:latin typeface="BZOIZU+AvenirNext-Medium"/>
              </a:rPr>
              <a:t>Лаборатория </a:t>
            </a:r>
            <a:r>
              <a:rPr lang="ru-RU" sz="1400" dirty="0" err="1">
                <a:solidFill>
                  <a:srgbClr val="000000"/>
                </a:solidFill>
                <a:latin typeface="BZOIZU+AvenirNext-Medium"/>
              </a:rPr>
              <a:t>медиакоммуникаций</a:t>
            </a:r>
            <a:r>
              <a:rPr lang="ru-RU" sz="1400" dirty="0">
                <a:solidFill>
                  <a:srgbClr val="000000"/>
                </a:solidFill>
                <a:latin typeface="BZOIZU+AvenirNext-Medium"/>
              </a:rPr>
              <a:t> в образовании НИУ ВШЭ Апрель </a:t>
            </a:r>
            <a:r>
              <a:rPr lang="ru-RU" sz="1400" dirty="0">
                <a:solidFill>
                  <a:srgbClr val="000000"/>
                </a:solidFill>
                <a:latin typeface="GSTHKX+AvenirNext-Medium"/>
              </a:rPr>
              <a:t>2020</a:t>
            </a:r>
            <a:br>
              <a:rPr lang="ru-RU" sz="1400" dirty="0">
                <a:solidFill>
                  <a:srgbClr val="000000"/>
                </a:solidFill>
                <a:latin typeface="GSTHKX+AvenirNext-Medium"/>
              </a:rPr>
            </a:br>
            <a:r>
              <a:rPr lang="ru-RU" sz="1400" b="1" dirty="0">
                <a:solidFill>
                  <a:srgbClr val="000000"/>
                </a:solidFill>
                <a:latin typeface="EHNSZE+HelveticaNeue-Bold"/>
              </a:rPr>
              <a:t>Проблемы перехода на дистанционное обучение в Российской Федерации глазами учителей</a:t>
            </a:r>
            <a:r>
              <a:rPr lang="ru-RU" sz="1400" dirty="0">
                <a:solidFill>
                  <a:srgbClr val="000000"/>
                </a:solidFill>
                <a:latin typeface="GSTHKX+AvenirNext-Medium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6176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Основные проблемы</a:t>
            </a:r>
          </a:p>
        </p:txBody>
      </p:sp>
      <p:pic>
        <p:nvPicPr>
          <p:cNvPr id="2056" name="Picture 8" descr="https://web-aim.ru/upload/resize_cache/iblock/b6e/900_1500_0/b6e07d4e6b0e7585da55c292c371fe5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46" y="2773677"/>
            <a:ext cx="2408063" cy="24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220241" y="1661238"/>
            <a:ext cx="7088063" cy="86685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/>
          </a:p>
          <a:p>
            <a:br>
              <a:rPr lang="ru-RU" sz="2400" b="1" dirty="0"/>
            </a:br>
            <a:r>
              <a:rPr lang="ru-RU" sz="2400" b="1" dirty="0"/>
              <a:t>Фактор внезапности. Отсутствие систематического опыта у детей и взрослых</a:t>
            </a:r>
            <a:br>
              <a:rPr lang="ru-RU" sz="2400" b="1" dirty="0"/>
            </a:b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93178" y="3378999"/>
            <a:ext cx="6971109" cy="94123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br>
              <a:rPr lang="ru-RU" sz="2400" b="1" dirty="0"/>
            </a:br>
            <a:r>
              <a:rPr lang="ru-RU" sz="2400" b="1" dirty="0"/>
              <a:t>Отсутствие правил, регламента, администрирования. Мониторинг.</a:t>
            </a:r>
          </a:p>
          <a:p>
            <a:endParaRPr lang="ru-RU" sz="2400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217537" y="5282924"/>
            <a:ext cx="6835634" cy="88238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/>
          </a:p>
          <a:p>
            <a:br>
              <a:rPr lang="ru-RU" sz="2400" b="1" dirty="0"/>
            </a:br>
            <a:r>
              <a:rPr lang="ru-RU" sz="2400" b="1" dirty="0"/>
              <a:t>Техническое оснащение участников образовательного процесса</a:t>
            </a:r>
            <a:br>
              <a:rPr lang="ru-RU" sz="2400" b="1" dirty="0"/>
            </a:br>
            <a:endParaRPr lang="ru-RU" sz="2400" b="1" dirty="0"/>
          </a:p>
          <a:p>
            <a:pPr algn="ctr"/>
            <a:endParaRPr lang="ru-RU" sz="2400" b="1" dirty="0"/>
          </a:p>
        </p:txBody>
      </p:sp>
      <p:pic>
        <p:nvPicPr>
          <p:cNvPr id="2060" name="Picture 12" descr="https://st.depositphotos.com/1007989/5151/i/950/depositphotos_51513471-stock-photo-father-teaching-son-to-u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71" y="5181740"/>
            <a:ext cx="1074812" cy="138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sch177.minsk.edu.by/be/sm_full.aspx?guid=2818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89" y="1395195"/>
            <a:ext cx="1944137" cy="13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23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Решение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37753079"/>
              </p:ext>
            </p:extLst>
          </p:nvPr>
        </p:nvGraphicFramePr>
        <p:xfrm>
          <a:off x="726" y="851582"/>
          <a:ext cx="9014395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72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963" y="75201"/>
            <a:ext cx="6643485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Учебники как элемент ДО</a:t>
            </a:r>
          </a:p>
        </p:txBody>
      </p:sp>
      <p:pic>
        <p:nvPicPr>
          <p:cNvPr id="1026" name="Picture 2" descr="https://happybooks.ru/image/cache/catalog/import_yml/595/317/cover-1200x80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r="25790"/>
          <a:stretch/>
        </p:blipFill>
        <p:spPr bwMode="auto">
          <a:xfrm>
            <a:off x="197431" y="825380"/>
            <a:ext cx="1368152" cy="186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happybooks.ru/image/cache/catalog/import_yml/377/393/cover-1200x80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 r="26316"/>
          <a:stretch/>
        </p:blipFill>
        <p:spPr bwMode="auto">
          <a:xfrm>
            <a:off x="1276887" y="1471231"/>
            <a:ext cx="1368153" cy="192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orolkoroleva.ru/i/imgs/main-cdn.goods.ru/hlr-system/14868701016/100024944408b0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3" t="14315" r="24216" b="15729"/>
          <a:stretch/>
        </p:blipFill>
        <p:spPr bwMode="auto">
          <a:xfrm>
            <a:off x="2374262" y="2293084"/>
            <a:ext cx="1448306" cy="19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ook-region.ru/wp-content/uploads/2016/04/34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r="13155"/>
          <a:stretch/>
        </p:blipFill>
        <p:spPr bwMode="auto">
          <a:xfrm>
            <a:off x="3486889" y="3020018"/>
            <a:ext cx="1376469" cy="19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my-shop.ru/product/0/280/2790942_1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24" y="3764825"/>
            <a:ext cx="1323661" cy="19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1.ozone.ru/multimedia/10249283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4306056"/>
            <a:ext cx="1258284" cy="18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ruslania.com/pictures/books_photos/19/196514/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16" y="4765134"/>
            <a:ext cx="1299857" cy="183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3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7324"/>
            <a:ext cx="6987499" cy="7896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Выбор обучающей платформы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32522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Платформы, которые рассматривались для организации выдачи заданий и теории</a:t>
            </a:r>
          </a:p>
        </p:txBody>
      </p:sp>
      <p:pic>
        <p:nvPicPr>
          <p:cNvPr id="3080" name="Picture 8" descr="https://sch1273uz.mskobr.ru/files/19-20/%D0%B1%D0%B0%D0%BD%D0%BD%D0%B5%D1%80%D1%8B/elektro_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30923"/>
            <a:ext cx="1464097" cy="8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g.youtube.com/vi/FbyqBBT661E/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50" y="2893650"/>
            <a:ext cx="1248073" cy="9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telecomdom.com/wp-content/uploads/2020/04/yakla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71" y="4653136"/>
            <a:ext cx="1594479" cy="88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lc.rt.ru/blog/images/pasted-8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7" t="8962" r="31813" b="8078"/>
          <a:stretch/>
        </p:blipFill>
        <p:spPr bwMode="auto">
          <a:xfrm>
            <a:off x="5816300" y="2872742"/>
            <a:ext cx="1276362" cy="111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briop.ru/images/gallery/BRV/%D1%8F%D0%BD%D0%B4%D0%B5%D0%BA%D1%81_%D1%83%D1%87%D0%B5%D0%B1%D0%BD%D0%B8%D0%B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6" b="26602"/>
          <a:stretch/>
        </p:blipFill>
        <p:spPr bwMode="auto">
          <a:xfrm>
            <a:off x="4846368" y="4437112"/>
            <a:ext cx="1608113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37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35E902-6269-42A5-B448-B6FEB02F0C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969</TotalTime>
  <Words>811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Bahnschrift</vt:lpstr>
      <vt:lpstr>BZOIZU+AvenirNext-Medium</vt:lpstr>
      <vt:lpstr>EHNSZE+HelveticaNeue-Bold</vt:lpstr>
      <vt:lpstr>GSTHKX+AvenirNext-Medium</vt:lpstr>
      <vt:lpstr>Impact</vt:lpstr>
      <vt:lpstr>Главное мероприятие</vt:lpstr>
      <vt:lpstr>Качественное улучшение дистанционного взаимодействия учеников</vt:lpstr>
      <vt:lpstr>Презентация PowerPoint</vt:lpstr>
      <vt:lpstr>Дистанционное обучение - это образовательная технология, обеспечивающая проведение учебного процесса, связывая ученика на расстоянии с учителем и с распределенными образовательными ресурсами.  Дистанционное обучение — это самостоятельная форма обучения, информационные технологии в дистанционном обучении являются ведущим средством.</vt:lpstr>
      <vt:lpstr>Современные этапы становления ДО</vt:lpstr>
      <vt:lpstr>Цели использования образовательных платформ до перехода на ДО</vt:lpstr>
      <vt:lpstr>Основные проблемы</vt:lpstr>
      <vt:lpstr>Решение</vt:lpstr>
      <vt:lpstr>Учебники как элемент ДО</vt:lpstr>
      <vt:lpstr>Выбор обучающей платформы</vt:lpstr>
      <vt:lpstr>Учебные платформы</vt:lpstr>
      <vt:lpstr>Учебные платформы</vt:lpstr>
      <vt:lpstr>Презентация PowerPoint</vt:lpstr>
      <vt:lpstr>Наиболее используемые on-line сервисы в период ДО</vt:lpstr>
      <vt:lpstr>Способы обратной связи</vt:lpstr>
      <vt:lpstr>В электронном почтовом ящике созданы папки классов для приема домашних заданий</vt:lpstr>
      <vt:lpstr>МОНИТОРИНГ</vt:lpstr>
      <vt:lpstr>ЗАДАЧА учителя информатики</vt:lpstr>
      <vt:lpstr>РЕШЕНИЕ на платформе Zoom</vt:lpstr>
      <vt:lpstr>К ВСЕОБЩЕМУ дистанционному обучению прибегли вынужденно. Но оно тоже может давать свои положительные результаты, если ответственно к этому подойти.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опыт работы дистанционного обучения апрель-май 2020 года</dc:title>
  <dc:creator>Ирина Посниченко</dc:creator>
  <cp:keywords/>
  <cp:lastModifiedBy>Пользователь Windows</cp:lastModifiedBy>
  <cp:revision>125</cp:revision>
  <dcterms:created xsi:type="dcterms:W3CDTF">2020-08-17T17:44:17Z</dcterms:created>
  <dcterms:modified xsi:type="dcterms:W3CDTF">2022-03-24T09:27:28Z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TC019735229991</vt:lpwstr>
  </property>
</Properties>
</file>