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61C"/>
    <a:srgbClr val="CD54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248E-9326-4684-826D-8DBE8FF35CF3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AF9C-3B3F-47F9-9CA5-57B99C9B4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1A38-DE82-4A76-B6E0-A7A11F6C64C2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B10E-1DA9-4A13-92D7-C9A7624E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F1FD-AF85-4AFE-8DFB-893A652C17A1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18DC-5010-49CF-B61A-B6E86EED6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8807-5A8F-4717-8489-4EE6DAEA7C4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7ACE-CAC5-4E39-B61F-6AE1CD7F2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1F82-A5BF-4266-B22D-B41B27E66994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F1C9-6359-4634-B7D4-DC43B7E95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6107-7294-4691-989B-6790F76D234D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3673-D621-4031-BDBA-B47FEFBD2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92DA-2A5B-4B27-A0DB-FA183EB8FAC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FB6E-1A57-475F-B9A7-457D0673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B67D-3B96-48F1-8BDE-EE6A79DC8302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C8E4-1FBF-44B7-9987-6AC040C37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8A04-5708-4ABF-A9C5-CAD0007BAC4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1C6F-F875-4C27-A7DA-62B3E49D6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2F5D-24E0-4D90-8346-10DB5462312D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A33A-B474-4067-A5FA-E89A1FF47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5FFD-A879-41E9-9D57-0596507F5129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D65C-099F-4648-87CB-77202486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417E6-82AD-42DE-9156-2A57D895CB34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85A8E-C535-4701-93DA-EDBE9916C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ctrTitle"/>
          </p:nvPr>
        </p:nvSpPr>
        <p:spPr>
          <a:xfrm>
            <a:off x="1071563" y="1000125"/>
            <a:ext cx="7429500" cy="16430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1" y="928670"/>
            <a:ext cx="721523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Развитие творческих способностей в рамках внеурочной деятельности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571750" y="3000375"/>
          <a:ext cx="4238625" cy="2795588"/>
        </p:xfrm>
        <a:graphic>
          <a:graphicData uri="http://schemas.openxmlformats.org/presentationml/2006/ole">
            <p:oleObj spid="_x0000_s1026" name="Document" r:id="rId4" imgW="2396413" imgH="158111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slide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«Украшение школы к Новому году»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endParaRPr lang="ru-RU" smtClean="0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4" name="Picture 3" descr="C:\Users\Пользователь\Desktop\IMG_20171222_131913_BURST001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71563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C:\Users\Пользователь\Desktop\IMG_20181211_123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715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Users\Пользователь\Desktop\IMG_20181211_144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072063" y="3714750"/>
            <a:ext cx="3286125" cy="2357438"/>
          </a:xfrm>
        </p:spPr>
      </p:pic>
      <p:pic>
        <p:nvPicPr>
          <p:cNvPr id="12297" name="Picture 10" descr="C:\Users\Пользователь\Desktop\личка фото\Camera\IMG_20191226_1326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3714750"/>
            <a:ext cx="32956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slide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631825"/>
          </a:xfrm>
        </p:spPr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«Окна Победы»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endParaRPr lang="ru-RU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9" name="Picture 2" descr="G:\СЕМИНАР ИЗО\СЕМИНАР ФОТО\Окна победы\2021-05-06-10-49-53-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500188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 descr="G:\СЕМИНАР ИЗО\СЕМИНАР ФОТО\Окна победы\2021-05-06-14-28-06-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500188"/>
            <a:ext cx="3057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«Поздравительная открытка»</a:t>
            </a:r>
            <a:br>
              <a:rPr lang="ru-RU" sz="2400" b="1" i="1" smtClean="0">
                <a:solidFill>
                  <a:srgbClr val="FF9900"/>
                </a:solidFill>
              </a:rPr>
            </a:br>
            <a:r>
              <a:rPr lang="ru-RU" sz="2000" b="1" i="1" smtClean="0">
                <a:solidFill>
                  <a:srgbClr val="D2361C"/>
                </a:solidFill>
              </a:rPr>
              <a:t>День пожилого человека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endParaRPr lang="ru-RU" smtClean="0"/>
          </a:p>
        </p:txBody>
      </p:sp>
      <p:pic>
        <p:nvPicPr>
          <p:cNvPr id="14340" name="Picture 3" descr="G:\СЕМИНАР ИЗО\СЕМИНАР ФОТО\денбьпожилого челдовека\IMG_20190927_1347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1214438"/>
            <a:ext cx="2786063" cy="2089150"/>
          </a:xfrm>
          <a:noFill/>
        </p:spPr>
      </p:pic>
      <p:pic>
        <p:nvPicPr>
          <p:cNvPr id="14341" name="Picture 4" descr="G:\СЕМИНАР ИЗО\СЕМИНАР ФОТО\денбьпожилого челдовека\IMG_20190927_1249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500438"/>
            <a:ext cx="3994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G:\СЕМИНАР ИЗО\СЕМИНАР ФОТО\денбьпожилого челдовека\IMG_20190927_124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857375" y="1214438"/>
            <a:ext cx="2786063" cy="208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«Поздравительная открытка»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r>
              <a:rPr lang="ru-RU" sz="2000" b="1" i="1" smtClean="0">
                <a:solidFill>
                  <a:srgbClr val="D2361C"/>
                </a:solidFill>
              </a:rPr>
              <a:t>День Матери</a:t>
            </a:r>
            <a:endParaRPr lang="ru-RU" sz="2000" smtClean="0"/>
          </a:p>
        </p:txBody>
      </p:sp>
      <p:pic>
        <p:nvPicPr>
          <p:cNvPr id="15364" name="Picture 3" descr="C:\Users\Пользователь\Desktop\ШШККОЛАА\4АААААА\Материал к презентации\Наши подарки -мамочкам!\IMG_20191115_140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3714750"/>
            <a:ext cx="3405188" cy="2554288"/>
          </a:xfrm>
          <a:noFill/>
        </p:spPr>
      </p:pic>
      <p:pic>
        <p:nvPicPr>
          <p:cNvPr id="15365" name="Picture 4" descr="C:\Users\Пользователь\Desktop\ШШККОЛАА\4АААААА\готовим открытки для мам\IMG_20191115_1005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4287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Пользователь\Desktop\ШШККОЛАА\4АААААА\готовим открытки для мам\IMG_20191115_101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29250" y="1428750"/>
            <a:ext cx="2571750" cy="1928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«Поздравительная открытка»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r>
              <a:rPr lang="ru-RU" sz="2000" b="1" i="1" smtClean="0">
                <a:solidFill>
                  <a:srgbClr val="D2361C"/>
                </a:solidFill>
              </a:rPr>
              <a:t>Новый год</a:t>
            </a:r>
            <a:endParaRPr lang="ru-RU" sz="2000" smtClean="0"/>
          </a:p>
        </p:txBody>
      </p:sp>
      <p:pic>
        <p:nvPicPr>
          <p:cNvPr id="16388" name="Picture 7" descr="G:\СЕМИНАР ИЗО\СЕМИНАР ФОТО\Открытки в круге НГ\IMG_20201225_105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3714750"/>
            <a:ext cx="3114675" cy="2335213"/>
          </a:xfrm>
          <a:noFill/>
        </p:spPr>
      </p:pic>
      <p:pic>
        <p:nvPicPr>
          <p:cNvPr id="16389" name="Picture 10" descr="G:\СЕМИНАР ИЗО\СЕМИНАР ФОТО\Открытки в круге НГ\IMG_20201224_1046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571625"/>
            <a:ext cx="25003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G:\СЕМИНАР ИЗО\СЕМИНАР ФОТО\Открытки в круге НГ\IMG_20201224_111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500563" y="1571625"/>
            <a:ext cx="2571750" cy="1928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D2361C"/>
                </a:solidFill>
              </a:rPr>
              <a:t>Новый год</a:t>
            </a:r>
            <a:endParaRPr lang="ru-RU" sz="2400" smtClean="0"/>
          </a:p>
        </p:txBody>
      </p:sp>
      <p:pic>
        <p:nvPicPr>
          <p:cNvPr id="17412" name="Picture 4" descr="G:\СЕМИНАР ИЗО\СЕМИНАР ФОТО\Разное\IMG_20211230_114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143000"/>
            <a:ext cx="3071813" cy="4095750"/>
          </a:xfrm>
          <a:noFill/>
        </p:spPr>
      </p:pic>
      <p:pic>
        <p:nvPicPr>
          <p:cNvPr id="17413" name="Picture 5" descr="G:\СЕМИНАР ИЗО\СЕМИНАР ФОТО\Разное\IMG_20211230_114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0463" y="1643063"/>
            <a:ext cx="3173412" cy="4232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«Поздравительная открытка»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r>
              <a:rPr lang="ru-RU" sz="2000" b="1" i="1" smtClean="0">
                <a:solidFill>
                  <a:srgbClr val="D2361C"/>
                </a:solidFill>
              </a:rPr>
              <a:t>23 Февраля</a:t>
            </a:r>
            <a:endParaRPr lang="ru-RU" sz="2000" smtClean="0"/>
          </a:p>
        </p:txBody>
      </p:sp>
      <p:pic>
        <p:nvPicPr>
          <p:cNvPr id="18436" name="Picture 3" descr="G:\СЕМИНАР ИЗО\СЕМИНАР ФОТО\23февраля\IMG_20200221_124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3095625" cy="2322513"/>
          </a:xfrm>
          <a:noFill/>
        </p:spPr>
      </p:pic>
      <p:pic>
        <p:nvPicPr>
          <p:cNvPr id="18437" name="Picture 4" descr="G:\СЕМИНАР ИЗО\СЕМИНАР ФОТО\23февраля\IMG_20200221_125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643313"/>
            <a:ext cx="33099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9" name="Picture 7" descr="D:\LFPI\BK\2021-02-22-09-40-37-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500188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«Поздравительная открытка»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r>
              <a:rPr lang="ru-RU" sz="2000" b="1" i="1" smtClean="0">
                <a:solidFill>
                  <a:srgbClr val="D2361C"/>
                </a:solidFill>
              </a:rPr>
              <a:t>8 Марта</a:t>
            </a:r>
            <a:endParaRPr lang="ru-RU" sz="2000" smtClean="0"/>
          </a:p>
        </p:txBody>
      </p:sp>
      <p:pic>
        <p:nvPicPr>
          <p:cNvPr id="19460" name="Picture 3" descr="G:\СЕМИНАР ИЗО\СЕМИНАР ФОТО\доска 8марта\IMG_20200305_145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143375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G:\СЕМИНАР ИЗО\СЕМИНАР ФОТО\доска 8марта\IMG_20200306_100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714500" y="3929063"/>
            <a:ext cx="3071813" cy="2303462"/>
          </a:xfrm>
          <a:noFill/>
        </p:spPr>
      </p:pic>
      <p:pic>
        <p:nvPicPr>
          <p:cNvPr id="19462" name="Picture 5" descr="G:\СЕМИНАР ИЗО\СЕМИНАР ФОТО\доска 8марта\IMG_20200305_143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928938" y="1214438"/>
            <a:ext cx="3786187" cy="2840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D2361C"/>
                </a:solidFill>
              </a:rPr>
              <a:t>8 Марта</a:t>
            </a:r>
            <a:endParaRPr lang="ru-RU" sz="2800" smtClean="0"/>
          </a:p>
        </p:txBody>
      </p:sp>
      <p:pic>
        <p:nvPicPr>
          <p:cNvPr id="20484" name="Picture 3" descr="G:\СЕМИНАР ИЗО\СЕМИНАР ФОТО\8Марта 2022\IMG_20210304_180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571625"/>
            <a:ext cx="31432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G:\СЕМИНАР ИЗО\СЕМИНАР ФОТО\8Марта 2022\IMG_20210304_111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71625" y="3643313"/>
            <a:ext cx="3143250" cy="2251075"/>
          </a:xfrm>
          <a:noFill/>
        </p:spPr>
      </p:pic>
      <p:pic>
        <p:nvPicPr>
          <p:cNvPr id="20486" name="Picture 6" descr="G:\СЕМИНАР ИЗО\СЕМИНАР ФОТО\8Марта 2022\2021-03-04-19-48-46-8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000625" y="1500188"/>
            <a:ext cx="33940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357313" y="928688"/>
            <a:ext cx="7329487" cy="785812"/>
          </a:xfrm>
        </p:spPr>
        <p:txBody>
          <a:bodyPr/>
          <a:lstStyle/>
          <a:p>
            <a:r>
              <a:rPr lang="ru-RU" sz="2000" b="1" i="1" smtClean="0">
                <a:solidFill>
                  <a:srgbClr val="D2361C"/>
                </a:solidFill>
                <a:ea typeface="Times New Roman" pitchFamily="18" charset="0"/>
                <a:cs typeface="Arial" charset="0"/>
              </a:rPr>
              <a:t>Все эти формы и методы дают возможность добиваться хороших результатов.</a:t>
            </a:r>
            <a:br>
              <a:rPr lang="ru-RU" sz="2000" b="1" i="1" smtClean="0">
                <a:solidFill>
                  <a:srgbClr val="D2361C"/>
                </a:solidFill>
                <a:ea typeface="Times New Roman" pitchFamily="18" charset="0"/>
                <a:cs typeface="Arial" charset="0"/>
              </a:rPr>
            </a:br>
            <a:r>
              <a:rPr lang="ru-RU" sz="2000" b="1" i="1" smtClean="0">
                <a:solidFill>
                  <a:srgbClr val="FF9900"/>
                </a:solidFill>
                <a:ea typeface="Times New Roman" pitchFamily="18" charset="0"/>
                <a:cs typeface="Arial" charset="0"/>
              </a:rPr>
              <a:t>Городской конкурс «Юный дизайнер»</a:t>
            </a:r>
            <a:r>
              <a:rPr lang="ru-RU" sz="2000" smtClean="0">
                <a:ea typeface="Times New Roman" pitchFamily="18" charset="0"/>
                <a:cs typeface="Arial" charset="0"/>
              </a:rPr>
              <a:t/>
            </a:r>
            <a:br>
              <a:rPr lang="ru-RU" sz="2000" smtClean="0">
                <a:ea typeface="Times New Roman" pitchFamily="18" charset="0"/>
                <a:cs typeface="Arial" charset="0"/>
              </a:rPr>
            </a:br>
            <a:endParaRPr lang="ru-RU" sz="2000" i="1" smtClean="0">
              <a:solidFill>
                <a:srgbClr val="D2361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13" y="1785938"/>
            <a:ext cx="1601787" cy="2136775"/>
          </a:xfr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785938"/>
            <a:ext cx="15541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Пользователь\AppData\Local\Temp\Tmp_view\IMG_20210227_125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00438" y="1857375"/>
            <a:ext cx="2786062" cy="2089150"/>
          </a:xfrm>
          <a:noFill/>
        </p:spPr>
      </p:pic>
      <p:pic>
        <p:nvPicPr>
          <p:cNvPr id="21511" name="Picture 7" descr="C:\Users\Пользователь\AppData\Local\Temp\Tmp_view\IMG_20210227_1253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4143375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Пользователь\AppData\Local\Temp\Tmp_view\IMG_20210227_125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143375"/>
            <a:ext cx="19732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3781425" cy="4340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D2361C"/>
                </a:solidFill>
                <a:cs typeface="Times New Roman" panose="02020603050405020304" pitchFamily="18" charset="0"/>
              </a:rPr>
              <a:t>«В душе каждого ребенка есть невидимые струны. Если тронуть их умелой рукой, они красиво зазвучат»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D2361C"/>
                </a:solidFill>
                <a:cs typeface="Times New Roman" panose="02020603050405020304" pitchFamily="18" charset="0"/>
              </a:rPr>
              <a:t>В.А. Сухомлинский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643050"/>
            <a:ext cx="2440801" cy="338618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571625" y="571500"/>
            <a:ext cx="6786563" cy="2214563"/>
          </a:xfrm>
        </p:spPr>
        <p:txBody>
          <a:bodyPr/>
          <a:lstStyle/>
          <a:p>
            <a:r>
              <a:rPr lang="ru-RU" sz="18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Ребенок по своей природе – пытливый исследователь, открыватель мира. Так пусть перед ним открывается чудесный мир в живых красках, ярких и трепетных звуках… через сказку, фантазию, игру, через неповторимое творчество…» </a:t>
            </a:r>
            <a:br>
              <a:rPr lang="ru-RU" sz="18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В.А. Сухомлинский </a:t>
            </a:r>
            <a:r>
              <a:rPr lang="ru-RU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pic>
        <p:nvPicPr>
          <p:cNvPr id="22533" name="Picture 3" descr="G:\СЕМИНАР ИЗО\СЕМИНАР ФОТО\23 3Акласс\IMG_20190206_140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2714625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03350" y="785813"/>
            <a:ext cx="6985000" cy="12858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D2361C"/>
                </a:solidFill>
                <a:cs typeface="Times New Roman" pitchFamily="18" charset="0"/>
              </a:rPr>
              <a:t>Способности человека можно представить в виде дерева:</a:t>
            </a:r>
            <a:r>
              <a:rPr lang="ru-RU" sz="2400" b="1" i="1" smtClean="0">
                <a:solidFill>
                  <a:srgbClr val="D2361C"/>
                </a:solidFill>
                <a:cs typeface="Times New Roman" pitchFamily="18" charset="0"/>
              </a:rPr>
              <a:t>          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smtClean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2214563"/>
            <a:ext cx="2463800" cy="3475037"/>
          </a:xfrm>
        </p:spPr>
      </p:pic>
      <p:sp>
        <p:nvSpPr>
          <p:cNvPr id="4101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4038600" cy="3768725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корни — 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природные задатки человека;</a:t>
            </a:r>
          </a:p>
          <a:p>
            <a:pPr eaLnBrk="1" hangingPunct="1"/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•ствол — 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способности</a:t>
            </a: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/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•ветви — 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способности, в том числе и творческие.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Чем больше ветвей, тем дерево мощней, пышней и ветвистее его крона!</a:t>
            </a:r>
            <a:endParaRPr lang="ru-RU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428625"/>
            <a:ext cx="7358062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D23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развития творческих способностей  младшего школьника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5072063" y="1785938"/>
            <a:ext cx="3614737" cy="4340225"/>
          </a:xfrm>
        </p:spPr>
        <p:txBody>
          <a:bodyPr/>
          <a:lstStyle/>
          <a:p>
            <a:pPr algn="r" eaLnBrk="1" hangingPunct="1"/>
            <a:endParaRPr lang="ru-RU" sz="2000" b="1" i="1" smtClean="0">
              <a:solidFill>
                <a:srgbClr val="FF9900"/>
              </a:solidFill>
            </a:endParaRPr>
          </a:p>
          <a:p>
            <a:r>
              <a:rPr lang="ru-RU" sz="16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Создаются ситуации выбора, процесс обучения включает задания, которые выполняются с учетом воображения;</a:t>
            </a:r>
          </a:p>
          <a:p>
            <a:r>
              <a:rPr lang="ru-RU" sz="16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Организуется сотворчество в детском коллективе с целью проявления  и развития творческих способностей каждого;</a:t>
            </a:r>
          </a:p>
          <a:p>
            <a:r>
              <a:rPr lang="ru-RU" sz="16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Используются технологии</a:t>
            </a:r>
          </a:p>
          <a:p>
            <a:pPr>
              <a:buFont typeface="Arial" charset="0"/>
              <a:buNone/>
            </a:pPr>
            <a:r>
              <a:rPr lang="ru-RU" sz="1600" b="1" i="1" smtClean="0">
                <a:solidFill>
                  <a:srgbClr val="D2361C"/>
                </a:solidFill>
                <a:latin typeface="Times New Roman" pitchFamily="18" charset="0"/>
                <a:cs typeface="Times New Roman" pitchFamily="18" charset="0"/>
              </a:rPr>
              <a:t>       развития творческого мышления</a:t>
            </a:r>
            <a:endParaRPr lang="ru-RU" sz="1600" smtClean="0">
              <a:solidFill>
                <a:srgbClr val="D2361C"/>
              </a:solidFill>
            </a:endParaRPr>
          </a:p>
        </p:txBody>
      </p:sp>
      <p:pic>
        <p:nvPicPr>
          <p:cNvPr id="5125" name="Picture 3" descr="G:\СЕМИНАР ИЗО\СЕМИНАР ФОТО\Разное\2021-09-25-10-41-46-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785938"/>
            <a:ext cx="30734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357313" y="714375"/>
            <a:ext cx="6929437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u="sng" dirty="0" smtClean="0">
                <a:solidFill>
                  <a:srgbClr val="D2361C"/>
                </a:solidFill>
                <a:latin typeface="+mn-lt"/>
                <a:ea typeface="Times New Roman" pitchFamily="18" charset="0"/>
                <a:cs typeface="Arial" pitchFamily="34" charset="0"/>
              </a:rPr>
              <a:t>Основные методы моей работы :</a:t>
            </a:r>
            <a:r>
              <a:rPr lang="ru-RU" sz="2400" u="sng" dirty="0" smtClean="0">
                <a:solidFill>
                  <a:srgbClr val="D2361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u="sng" dirty="0" smtClean="0">
                <a:solidFill>
                  <a:srgbClr val="D2361C"/>
                </a:solidFill>
                <a:latin typeface="Arial" pitchFamily="34" charset="0"/>
                <a:cs typeface="Arial" pitchFamily="34" charset="0"/>
              </a:rPr>
            </a:br>
            <a:endParaRPr lang="ru-RU" sz="2400" u="sng" dirty="0" smtClean="0">
              <a:solidFill>
                <a:srgbClr val="D2361C"/>
              </a:solidFill>
            </a:endParaRP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357313"/>
            <a:ext cx="283368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928813" y="3786188"/>
            <a:ext cx="2903537" cy="2178050"/>
          </a:xfrm>
        </p:spPr>
      </p:pic>
      <p:sp>
        <p:nvSpPr>
          <p:cNvPr id="7176" name="Содержимое 5"/>
          <p:cNvSpPr>
            <a:spLocks noGrp="1"/>
          </p:cNvSpPr>
          <p:nvPr>
            <p:ph sz="quarter" idx="4"/>
          </p:nvPr>
        </p:nvSpPr>
        <p:spPr>
          <a:xfrm>
            <a:off x="5143500" y="4643438"/>
            <a:ext cx="3143250" cy="1554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D2361C"/>
                </a:solidFill>
                <a:ea typeface="Times New Roman" pitchFamily="18" charset="0"/>
                <a:cs typeface="Arial" charset="0"/>
              </a:rPr>
              <a:t>Моделирование и конструирование</a:t>
            </a:r>
            <a:endParaRPr lang="ru-RU" i="1" smtClean="0">
              <a:solidFill>
                <a:srgbClr val="D2361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768475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071563"/>
            <a:ext cx="6643687" cy="346075"/>
          </a:xfrm>
        </p:spPr>
        <p:txBody>
          <a:bodyPr/>
          <a:lstStyle/>
          <a:p>
            <a:pPr>
              <a:defRPr/>
            </a:pPr>
            <a:r>
              <a:rPr lang="ru-RU" sz="2400" b="1" i="1" u="sng" dirty="0" smtClean="0">
                <a:solidFill>
                  <a:srgbClr val="D2361C"/>
                </a:solidFill>
                <a:latin typeface="+mn-lt"/>
              </a:rPr>
              <a:t>Связь теории с практикой </a:t>
            </a:r>
            <a:r>
              <a:rPr lang="ru-RU" sz="2000" b="1" i="1" dirty="0" smtClean="0">
                <a:solidFill>
                  <a:srgbClr val="FF9900"/>
                </a:solidFill>
                <a:latin typeface="+mn-lt"/>
              </a:rPr>
              <a:t>-решение творческих задач в индивидуальной и коллективной форме.</a:t>
            </a:r>
            <a:r>
              <a:rPr lang="ru-RU" b="1" i="1" dirty="0" smtClean="0">
                <a:solidFill>
                  <a:srgbClr val="D2361C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D2361C"/>
                </a:solidFill>
                <a:latin typeface="+mn-lt"/>
              </a:rPr>
            </a:br>
            <a:endParaRPr lang="ru-RU" b="1" i="1" dirty="0">
              <a:solidFill>
                <a:srgbClr val="D2361C"/>
              </a:solidFill>
              <a:latin typeface="+mn-lt"/>
            </a:endParaRPr>
          </a:p>
        </p:txBody>
      </p:sp>
      <p:sp>
        <p:nvSpPr>
          <p:cNvPr id="8196" name="Текст 2"/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4357687" cy="22145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510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8" name="Picture 9" descr="G:\СЕМИНАР ИЗО\СЕМИНАР ФОТО\Открытки в круге НГ\IMG_20201224_105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714500"/>
            <a:ext cx="2357438" cy="1768475"/>
          </a:xfrm>
        </p:spPr>
      </p:pic>
      <p:pic>
        <p:nvPicPr>
          <p:cNvPr id="8199" name="Picture 24" descr="G:\СЕМИНАР ИЗО\СЕМИНАР ФОТО\3В\IMG_20201001_101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3714750"/>
            <a:ext cx="2197100" cy="2357438"/>
          </a:xfrm>
        </p:spPr>
      </p:pic>
      <p:sp>
        <p:nvSpPr>
          <p:cNvPr id="8200" name="Содержимое 8"/>
          <p:cNvSpPr>
            <a:spLocks noGrp="1"/>
          </p:cNvSpPr>
          <p:nvPr>
            <p:ph sz="quarter" idx="4"/>
          </p:nvPr>
        </p:nvSpPr>
        <p:spPr>
          <a:xfrm>
            <a:off x="5572125" y="2174875"/>
            <a:ext cx="3114675" cy="28257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643063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u="sng" dirty="0" smtClean="0">
                <a:solidFill>
                  <a:srgbClr val="D2361C"/>
                </a:solidFill>
                <a:latin typeface="+mn-lt"/>
                <a:ea typeface="Times New Roman" pitchFamily="18" charset="0"/>
                <a:cs typeface="Arial" pitchFamily="34" charset="0"/>
              </a:rPr>
              <a:t>Объяснительно –наглядный</a:t>
            </a:r>
            <a:r>
              <a:rPr lang="ru-RU" sz="2400" b="1" i="1" dirty="0" smtClean="0">
                <a:solidFill>
                  <a:srgbClr val="D2361C"/>
                </a:solidFill>
                <a:latin typeface="+mn-lt"/>
                <a:ea typeface="Times New Roman" pitchFamily="18" charset="0"/>
                <a:cs typeface="Arial" pitchFamily="34" charset="0"/>
              </a:rPr>
              <a:t>  метод.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FF9900"/>
                </a:solidFill>
                <a:latin typeface="+mn-lt"/>
                <a:ea typeface="Times New Roman" pitchFamily="18" charset="0"/>
                <a:cs typeface="Arial" pitchFamily="34" charset="0"/>
              </a:rPr>
              <a:t>Этот метод включает в себя применение ИКТ.</a:t>
            </a:r>
            <a:r>
              <a:rPr lang="ru-RU" sz="20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rgbClr val="FF9900"/>
              </a:solidFill>
            </a:endParaRPr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4" name="Picture 9" descr="G:\СЕМИНАР ИЗО\СЕМИНАР ФОТО\Космос\2021-04-12-13-59-16-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500188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:\LFPI\BK\2021-05-06-14-15-50-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928813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slide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9144000" cy="6850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u="sng" dirty="0" smtClean="0">
                <a:solidFill>
                  <a:srgbClr val="CD5433"/>
                </a:solidFill>
                <a:latin typeface="+mn-lt"/>
                <a:ea typeface="Times New Roman" pitchFamily="18" charset="0"/>
                <a:cs typeface="Arial" pitchFamily="34" charset="0"/>
              </a:rPr>
              <a:t>Метод проектов и </a:t>
            </a:r>
            <a:br>
              <a:rPr lang="ru-RU" sz="2400" b="1" i="1" u="sng" dirty="0" smtClean="0">
                <a:solidFill>
                  <a:srgbClr val="CD5433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i="1" u="sng" dirty="0" smtClean="0">
                <a:solidFill>
                  <a:srgbClr val="CD5433"/>
                </a:solidFill>
                <a:latin typeface="+mn-lt"/>
                <a:ea typeface="Times New Roman" pitchFamily="18" charset="0"/>
                <a:cs typeface="Arial" pitchFamily="34" charset="0"/>
              </a:rPr>
              <a:t>исследовательской деятельности.</a:t>
            </a:r>
            <a:endParaRPr lang="ru-RU" sz="2400" i="1" dirty="0">
              <a:solidFill>
                <a:srgbClr val="CD5433"/>
              </a:solidFill>
              <a:latin typeface="+mn-lt"/>
            </a:endParaRPr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8043863" cy="50006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9900"/>
                </a:solidFill>
              </a:rPr>
              <a:t>ПРОЕКТ «У нашей школы юбилей»</a:t>
            </a:r>
          </a:p>
        </p:txBody>
      </p:sp>
      <p:sp>
        <p:nvSpPr>
          <p:cNvPr id="1024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6" name="Picture 3" descr="G:\СЕМИНАР ИЗО\СЕМИНАР ФОТО\100лет школе\IMG_20221120_151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857375"/>
            <a:ext cx="2500313" cy="1874838"/>
          </a:xfrm>
        </p:spPr>
      </p:pic>
      <p:pic>
        <p:nvPicPr>
          <p:cNvPr id="10247" name="Picture 5" descr="G:\СЕМИНАР ИЗО\СЕМИНАР ФОТО\100лет школе\IMG_20221120_151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929063"/>
            <a:ext cx="292893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G:\СЕМИНАР ИЗО\СЕМИНАР ФОТО\100лет школе\IMG_20181002_1449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857375"/>
            <a:ext cx="31607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slid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ru-RU" sz="2400" b="1" i="1" smtClean="0">
                <a:solidFill>
                  <a:srgbClr val="FF9900"/>
                </a:solidFill>
              </a:rPr>
              <a:t>ПРОЕКТ «Украшение школы к Новому году»</a:t>
            </a:r>
            <a:r>
              <a:rPr lang="ru-RU" b="1" i="1" smtClean="0">
                <a:solidFill>
                  <a:srgbClr val="FF9900"/>
                </a:solidFill>
              </a:rPr>
              <a:t/>
            </a:r>
            <a:br>
              <a:rPr lang="ru-RU" b="1" i="1" smtClean="0">
                <a:solidFill>
                  <a:srgbClr val="FF9900"/>
                </a:solidFill>
              </a:rPr>
            </a:br>
            <a:endParaRPr lang="ru-RU" b="1" i="1" smtClean="0"/>
          </a:p>
        </p:txBody>
      </p:sp>
      <p:pic>
        <p:nvPicPr>
          <p:cNvPr id="11268" name="Picture 3" descr="C:\Users\Пользователь\Desktop\личка фото\Camera\IMG_20171206_145400_BURST001_CO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143000"/>
            <a:ext cx="3429000" cy="2571750"/>
          </a:xfrm>
        </p:spPr>
      </p:pic>
      <p:pic>
        <p:nvPicPr>
          <p:cNvPr id="11269" name="Picture 7" descr="C:\Users\Пользователь\Desktop\IMG_20181207_150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285875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Users\Пользователь\Desktop\IMG_20201127_1611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643313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216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Document</vt:lpstr>
      <vt:lpstr>Слайд 1</vt:lpstr>
      <vt:lpstr>Слайд 2</vt:lpstr>
      <vt:lpstr>Способности человека можно представить в виде дерева:            </vt:lpstr>
      <vt:lpstr>Условия эффективного развития творческих способностей  младшего школьника  </vt:lpstr>
      <vt:lpstr>Основные методы моей работы : </vt:lpstr>
      <vt:lpstr>Связь теории с практикой -решение творческих задач в индивидуальной и коллективной форме. </vt:lpstr>
      <vt:lpstr>Объяснительно –наглядный  метод.  Этот метод включает в себя применение ИКТ. </vt:lpstr>
      <vt:lpstr>Метод проектов и  исследовательской деятельности.</vt:lpstr>
      <vt:lpstr>ПРОЕКТ «Украшение школы к Новому году» </vt:lpstr>
      <vt:lpstr>ПРОЕКТ «Украшение школы к Новому году» </vt:lpstr>
      <vt:lpstr>ПРОЕКТ «Окна Победы» </vt:lpstr>
      <vt:lpstr>ПРОЕКТ «Поздравительная открытка» День пожилого человека </vt:lpstr>
      <vt:lpstr>ПРОЕКТ «Поздравительная открытка» День Матери</vt:lpstr>
      <vt:lpstr>ПРОЕКТ «Поздравительная открытка» Новый год</vt:lpstr>
      <vt:lpstr>Новый год</vt:lpstr>
      <vt:lpstr>ПРОЕКТ «Поздравительная открытка» 23 Февраля</vt:lpstr>
      <vt:lpstr>ПРОЕКТ «Поздравительная открытка» 8 Марта</vt:lpstr>
      <vt:lpstr>8 Марта</vt:lpstr>
      <vt:lpstr>Все эти формы и методы дают возможность добиваться хороших результатов. Городской конкурс «Юный дизайнер» </vt:lpstr>
      <vt:lpstr>Ребенок по своей природе – пытливый исследователь, открыватель мира. Так пусть перед ним открывается чудесный мир в живых красках, ярких и трепетных звуках… через сказку, фантазию, игру, через неповторимое творчество…»  В.А. Сухомлинский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67</cp:revision>
  <dcterms:created xsi:type="dcterms:W3CDTF">2022-11-06T15:23:25Z</dcterms:created>
  <dcterms:modified xsi:type="dcterms:W3CDTF">2022-11-23T06:08:36Z</dcterms:modified>
</cp:coreProperties>
</file>