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84" r:id="rId3"/>
    <p:sldId id="28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8802-6778-43E2-A176-01598C24DDE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E9B7-2F97-4987-B8D3-654F694C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4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3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4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1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0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0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0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5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A0F-8142-4F8E-8F28-025F4C0F8F1E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F1724-435D-41A7-A795-7D65E488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0" Type="http://schemas.openxmlformats.org/officeDocument/2006/relationships/slide" Target="slide21.xml"/><Relationship Id="rId4" Type="http://schemas.openxmlformats.org/officeDocument/2006/relationships/slide" Target="slide9.xml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590" y="747132"/>
            <a:ext cx="94004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 игра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хорошо ты знаешь Германию?»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обучающихся 8 классов)</a:t>
            </a: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учитель немецкого языка  </a:t>
            </a: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Тегенцева Е.К.</a:t>
            </a:r>
          </a:p>
        </p:txBody>
      </p:sp>
    </p:spTree>
    <p:extLst>
      <p:ext uri="{BB962C8B-B14F-4D97-AF65-F5344CB8AC3E}">
        <p14:creationId xmlns:p14="http://schemas.microsoft.com/office/powerpoint/2010/main" val="226426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971" y="225362"/>
            <a:ext cx="943719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größte </a:t>
            </a:r>
            <a:r>
              <a:rPr lang="de-AT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Fluß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Deutschlands</a:t>
            </a:r>
            <a:endParaRPr lang="de-AT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heißt der Rhein.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54" y="1992617"/>
            <a:ext cx="7085803" cy="472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: влево 4">
            <a:hlinkClick r:id="rId2" action="ppaction://hlinksldjump"/>
            <a:extLst>
              <a:ext uri="{FF2B5EF4-FFF2-40B4-BE49-F238E27FC236}">
                <a16:creationId xmlns:a16="http://schemas.microsoft.com/office/drawing/2014/main" id="{272628E8-042C-48FB-8CEA-154A7788A68E}"/>
              </a:ext>
            </a:extLst>
          </p:cNvPr>
          <p:cNvSpPr/>
          <p:nvPr/>
        </p:nvSpPr>
        <p:spPr>
          <a:xfrm>
            <a:off x="9869169" y="5700889"/>
            <a:ext cx="1905141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1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828" y="696686"/>
            <a:ext cx="901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ist die 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Bevölkerung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Deutschlands?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251F17-A62F-4BCE-8B26-FEAE7749F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16" y="2911407"/>
            <a:ext cx="5179483" cy="3876037"/>
          </a:xfrm>
          <a:prstGeom prst="rect">
            <a:avLst/>
          </a:prstGeom>
        </p:spPr>
      </p:pic>
      <p:sp>
        <p:nvSpPr>
          <p:cNvPr id="7" name="Управляющая кнопка: &quot;Пустой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D9829A-E6D4-4D55-B68C-2FEA2E161204}"/>
              </a:ext>
            </a:extLst>
          </p:cNvPr>
          <p:cNvSpPr/>
          <p:nvPr/>
        </p:nvSpPr>
        <p:spPr>
          <a:xfrm>
            <a:off x="8771467" y="6107335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70C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250906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8583" y="445016"/>
            <a:ext cx="109087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Deutschland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 über 84 Millionen</a:t>
            </a:r>
          </a:p>
          <a:p>
            <a:pPr algn="ctr"/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Einwohner.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7" y="2234363"/>
            <a:ext cx="8559097" cy="447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38512620-8B38-4C17-83F0-DA9DE9549736}"/>
              </a:ext>
            </a:extLst>
          </p:cNvPr>
          <p:cNvSpPr/>
          <p:nvPr/>
        </p:nvSpPr>
        <p:spPr>
          <a:xfrm>
            <a:off x="10342408" y="5752584"/>
            <a:ext cx="1725414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0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548" y="1062645"/>
            <a:ext cx="9019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ist das 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Symbol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Berlins?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9114C8-8154-4A52-9455-4C0BC0110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4193" r="2881" b="17631"/>
          <a:stretch/>
        </p:blipFill>
        <p:spPr>
          <a:xfrm>
            <a:off x="1794935" y="2680856"/>
            <a:ext cx="7868356" cy="3437722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F1CFC8-4087-48EB-BED1-9932D4296020}"/>
              </a:ext>
            </a:extLst>
          </p:cNvPr>
          <p:cNvSpPr/>
          <p:nvPr/>
        </p:nvSpPr>
        <p:spPr>
          <a:xfrm>
            <a:off x="8771467" y="6107335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338094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044" y="341168"/>
            <a:ext cx="7581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Symbol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Berlins ist</a:t>
            </a:r>
          </a:p>
          <a:p>
            <a:pPr algn="ctr"/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Brandenburger Tor.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53" y="2202101"/>
            <a:ext cx="6442886" cy="457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: влево 4">
            <a:hlinkClick r:id="rId2" action="ppaction://hlinksldjump"/>
            <a:extLst>
              <a:ext uri="{FF2B5EF4-FFF2-40B4-BE49-F238E27FC236}">
                <a16:creationId xmlns:a16="http://schemas.microsoft.com/office/drawing/2014/main" id="{F1D5AB86-DAD0-4F40-AFD1-FCB7C4E7C5FC}"/>
              </a:ext>
            </a:extLst>
          </p:cNvPr>
          <p:cNvSpPr/>
          <p:nvPr/>
        </p:nvSpPr>
        <p:spPr>
          <a:xfrm>
            <a:off x="9810044" y="5752584"/>
            <a:ext cx="1693334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48" y="619125"/>
            <a:ext cx="9284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 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Stadt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ist die Hauptstadt</a:t>
            </a:r>
          </a:p>
          <a:p>
            <a:pPr algn="ctr"/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Bayern. Wie heißt sie?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E7E47E-A0C1-48F1-B591-FE40526C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94" y="2461684"/>
            <a:ext cx="5753100" cy="4305300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54420-D46C-4365-B0BC-47E10B45E9C6}"/>
              </a:ext>
            </a:extLst>
          </p:cNvPr>
          <p:cNvSpPr/>
          <p:nvPr/>
        </p:nvSpPr>
        <p:spPr>
          <a:xfrm>
            <a:off x="8771467" y="6107335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32789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35472"/>
            <a:ext cx="5652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Hauptstadt</a:t>
            </a:r>
          </a:p>
          <a:p>
            <a:pPr algn="ctr"/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Bayern ist 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München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35" y="33794"/>
            <a:ext cx="6849287" cy="540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D2484B78-FEA7-499E-B953-1842BD409BB6}"/>
              </a:ext>
            </a:extLst>
          </p:cNvPr>
          <p:cNvSpPr/>
          <p:nvPr/>
        </p:nvSpPr>
        <p:spPr>
          <a:xfrm>
            <a:off x="10419644" y="5752584"/>
            <a:ext cx="1648178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5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1163782"/>
            <a:ext cx="10961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heißt die 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Hauptstraße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Berlins?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17411C-012E-4971-A810-11F6DF34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49" y="2945836"/>
            <a:ext cx="5191051" cy="3720253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D13D093-E0A1-4B0C-BDA5-09A3B38401F0}"/>
              </a:ext>
            </a:extLst>
          </p:cNvPr>
          <p:cNvSpPr/>
          <p:nvPr/>
        </p:nvSpPr>
        <p:spPr>
          <a:xfrm>
            <a:off x="8771467" y="6107335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125489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017" y="483361"/>
            <a:ext cx="93490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Die Hauptstraße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Berlins heißt</a:t>
            </a:r>
          </a:p>
          <a:p>
            <a:pPr algn="ctr"/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Unter den Linden.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5" y="2422353"/>
            <a:ext cx="10448674" cy="431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7393E789-E456-4AF8-A4CF-27B38520D261}"/>
              </a:ext>
            </a:extLst>
          </p:cNvPr>
          <p:cNvSpPr/>
          <p:nvPr/>
        </p:nvSpPr>
        <p:spPr>
          <a:xfrm>
            <a:off x="10397066" y="5752584"/>
            <a:ext cx="1670755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36" y="803563"/>
            <a:ext cx="12034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Man</a:t>
            </a:r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nennt diese Stadt die Stadt der Kunst.</a:t>
            </a:r>
          </a:p>
          <a:p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Dort befindet sich der berühmte Zwinger.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3A9B2-3C2F-46A4-A8AE-FD0EBCA5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54" y="2887280"/>
            <a:ext cx="5847469" cy="3489883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4F7B9C-D688-420B-9367-CF91DDF74A84}"/>
              </a:ext>
            </a:extLst>
          </p:cNvPr>
          <p:cNvSpPr/>
          <p:nvPr/>
        </p:nvSpPr>
        <p:spPr>
          <a:xfrm>
            <a:off x="8715023" y="6054437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374540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72" y="390293"/>
            <a:ext cx="11195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  <a:p>
            <a:pPr algn="ctr" defTabSz="914377"/>
            <a:endParaRPr lang="de-D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принимают участие две команды. </a:t>
            </a:r>
          </a:p>
          <a:p>
            <a:pPr defTabSz="914377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жребию определяется та команда, которая начинает игру первой.</a:t>
            </a:r>
          </a:p>
          <a:p>
            <a:pPr defTabSz="914377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команда ответила неправильно, то соперники могут попытаться дать свой ответ и также заработать баллы.</a:t>
            </a:r>
          </a:p>
          <a:p>
            <a:pPr defTabSz="914377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команда ответила правильно, то она может сделать ещё один ход. Если неправильно, то ход переходит к команде соперника. </a:t>
            </a:r>
          </a:p>
          <a:p>
            <a:pPr defTabSz="914377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та команда, которая набрала большее количество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63916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741"/>
            <a:ext cx="118097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Dresden befindet sich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weltbekannte </a:t>
            </a:r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Gemäldegalerie</a:t>
            </a:r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 „Die Sixtinische Madonna“ von Raffael ist.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86" y="2431828"/>
            <a:ext cx="3090088" cy="423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1" y="2431828"/>
            <a:ext cx="6430874" cy="427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: влево 4">
            <a:hlinkClick r:id="rId2" action="ppaction://hlinksldjump"/>
            <a:extLst>
              <a:ext uri="{FF2B5EF4-FFF2-40B4-BE49-F238E27FC236}">
                <a16:creationId xmlns:a16="http://schemas.microsoft.com/office/drawing/2014/main" id="{47FFB8AF-2D15-49D7-88BE-865C09FD6DBF}"/>
              </a:ext>
            </a:extLst>
          </p:cNvPr>
          <p:cNvSpPr/>
          <p:nvPr/>
        </p:nvSpPr>
        <p:spPr>
          <a:xfrm>
            <a:off x="10555110" y="5752584"/>
            <a:ext cx="1512711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9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59" y="209862"/>
            <a:ext cx="10912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AT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Bundeskanzler</a:t>
            </a:r>
            <a:r>
              <a:rPr lang="de-AT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ist der Vorsitzende der deutschen Bundesregierung. Seine wichtigste Aufgabe ist Regierungspolitik zu bestimmen. Wer ist der Bundeskanzler von Deutschland heute?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35C9F-3DAF-46CA-8E34-5AFDDE0D6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4" y="3520666"/>
            <a:ext cx="3188686" cy="2930934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55F0314-3690-4446-8259-E39FCFC6F8FB}"/>
              </a:ext>
            </a:extLst>
          </p:cNvPr>
          <p:cNvSpPr/>
          <p:nvPr/>
        </p:nvSpPr>
        <p:spPr>
          <a:xfrm>
            <a:off x="8823380" y="5760926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71807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7445" y="407390"/>
            <a:ext cx="6369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Olaf Scholz 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 der Bundeskanzler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Deutschland.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7746EF-5546-447F-85DF-BB3FD4C4D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r="11802"/>
          <a:stretch/>
        </p:blipFill>
        <p:spPr>
          <a:xfrm>
            <a:off x="704054" y="824089"/>
            <a:ext cx="5008957" cy="5425606"/>
          </a:xfrm>
          <a:prstGeom prst="rect">
            <a:avLst/>
          </a:prstGeom>
        </p:spPr>
      </p:pic>
      <p:sp>
        <p:nvSpPr>
          <p:cNvPr id="6" name="Стрелка: влево 5">
            <a:hlinkClick r:id="rId3" action="ppaction://hlinksldjump"/>
            <a:extLst>
              <a:ext uri="{FF2B5EF4-FFF2-40B4-BE49-F238E27FC236}">
                <a16:creationId xmlns:a16="http://schemas.microsoft.com/office/drawing/2014/main" id="{D8D5AC0E-294C-4FA9-AF89-B7A337B306F9}"/>
              </a:ext>
            </a:extLst>
          </p:cNvPr>
          <p:cNvSpPr/>
          <p:nvPr/>
        </p:nvSpPr>
        <p:spPr>
          <a:xfrm>
            <a:off x="9810044" y="5752584"/>
            <a:ext cx="1756922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21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26" y="194873"/>
            <a:ext cx="111879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ist </a:t>
            </a:r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Klassiker</a:t>
            </a:r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deutschen Literatur.</a:t>
            </a:r>
          </a:p>
          <a:p>
            <a:pPr algn="ctr"/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Sein größtes Werk heißt „Faust“.</a:t>
            </a:r>
          </a:p>
          <a:p>
            <a:pPr algn="ctr"/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Wie ist sein Name?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D77CA1-C1D2-4C32-8A9B-81A22F70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42" y="3429000"/>
            <a:ext cx="5012091" cy="2991313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C8AFD4D-6EF6-42F8-BD80-780CBD6C694C}"/>
              </a:ext>
            </a:extLst>
          </p:cNvPr>
          <p:cNvSpPr/>
          <p:nvPr/>
        </p:nvSpPr>
        <p:spPr>
          <a:xfrm>
            <a:off x="8703733" y="6020164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Узнать </a:t>
            </a:r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ответ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3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1311" y="1415535"/>
            <a:ext cx="6285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Sein Name ist </a:t>
            </a:r>
          </a:p>
          <a:p>
            <a:pPr algn="ctr"/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Johann Wolfgang von </a:t>
            </a:r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Goethe</a:t>
            </a:r>
            <a:r>
              <a:rPr lang="de-AT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6" y="221987"/>
            <a:ext cx="5238058" cy="6390686"/>
          </a:xfrm>
          <a:prstGeom prst="rect">
            <a:avLst/>
          </a:prstGeom>
        </p:spPr>
      </p:pic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5F5136DF-57E1-409C-AA69-5A018D8E83C1}"/>
              </a:ext>
            </a:extLst>
          </p:cNvPr>
          <p:cNvSpPr/>
          <p:nvPr/>
        </p:nvSpPr>
        <p:spPr>
          <a:xfrm>
            <a:off x="9810044" y="5752584"/>
            <a:ext cx="1648178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1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72" y="299803"/>
            <a:ext cx="12043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ist einer der bedeutendsten </a:t>
            </a:r>
            <a:r>
              <a:rPr lang="de-AT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Komponisten</a:t>
            </a:r>
            <a:endParaRPr lang="de-AT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deutschen klassischen Musik, spielte zum ersten Mal </a:t>
            </a:r>
          </a:p>
          <a:p>
            <a:pPr algn="ctr"/>
            <a:r>
              <a:rPr lang="de-AT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Konzert, als er 6 Jahre alt war.</a:t>
            </a:r>
          </a:p>
          <a:p>
            <a:pPr algn="ctr"/>
            <a:r>
              <a:rPr lang="de-AT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 ist das?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F1DD43-80C7-427B-8DD8-D960E2CB7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03" y="2685890"/>
            <a:ext cx="4453042" cy="4093088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D4C49BA-F8D9-4B8E-921D-230ED9EA853E}"/>
              </a:ext>
            </a:extLst>
          </p:cNvPr>
          <p:cNvSpPr/>
          <p:nvPr/>
        </p:nvSpPr>
        <p:spPr>
          <a:xfrm>
            <a:off x="8715023" y="6054437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10305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9802"/>
            <a:ext cx="11966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Ludwig</a:t>
            </a:r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Beethoven wurde 1770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Bonn in der Familie eines Musikers geboren</a:t>
            </a:r>
            <a:r>
              <a:rPr lang="de-AT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80" y="1780252"/>
            <a:ext cx="7620802" cy="495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: влево 4">
            <a:hlinkClick r:id="rId2" action="ppaction://hlinksldjump"/>
            <a:extLst>
              <a:ext uri="{FF2B5EF4-FFF2-40B4-BE49-F238E27FC236}">
                <a16:creationId xmlns:a16="http://schemas.microsoft.com/office/drawing/2014/main" id="{46FB1D80-5286-4D9F-AA7B-BBC590302602}"/>
              </a:ext>
            </a:extLst>
          </p:cNvPr>
          <p:cNvSpPr/>
          <p:nvPr/>
        </p:nvSpPr>
        <p:spPr>
          <a:xfrm>
            <a:off x="10106720" y="5763873"/>
            <a:ext cx="1524000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10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089" y="406552"/>
            <a:ext cx="116455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ist der hervorragende </a:t>
            </a:r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Physiker</a:t>
            </a:r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Humanist. 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 veröffentlichte er 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seine Relativitätstheorie. 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298AFF-C640-4898-A652-4854EED43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77" y="2714876"/>
            <a:ext cx="7190846" cy="4291637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8B875F-E68B-4862-8B97-C3EDD19D2DFF}"/>
              </a:ext>
            </a:extLst>
          </p:cNvPr>
          <p:cNvSpPr/>
          <p:nvPr/>
        </p:nvSpPr>
        <p:spPr>
          <a:xfrm>
            <a:off x="8715023" y="6054437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2996475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386"/>
            <a:ext cx="121072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Einstein ist </a:t>
            </a:r>
            <a:r>
              <a:rPr lang="de-AT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hervorragende </a:t>
            </a:r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Physiker</a:t>
            </a:r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de-A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Autor der Relativitätstheorie. 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75" y="1756231"/>
            <a:ext cx="5446864" cy="500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DEFD5C7A-D8B4-4900-9A36-D3780C52E485}"/>
              </a:ext>
            </a:extLst>
          </p:cNvPr>
          <p:cNvSpPr/>
          <p:nvPr/>
        </p:nvSpPr>
        <p:spPr>
          <a:xfrm>
            <a:off x="9810044" y="5752584"/>
            <a:ext cx="1603023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99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20573">
            <a:off x="1933291" y="764794"/>
            <a:ext cx="6813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</a:t>
            </a:r>
            <a:r>
              <a:rPr lang="de-DE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AB68F-3F7A-40FD-A3D8-F9B19AAC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17" y="2957496"/>
            <a:ext cx="7091706" cy="42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752" y="317210"/>
            <a:ext cx="10151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gut kennst du 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Deutschland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346" flipH="1">
            <a:off x="7741067" y="2969697"/>
            <a:ext cx="4174308" cy="340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17">
            <a:off x="244298" y="1963668"/>
            <a:ext cx="3124377" cy="428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C3551-D851-4FD4-925F-FFB7762CF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16413" r="7185"/>
          <a:stretch/>
        </p:blipFill>
        <p:spPr>
          <a:xfrm>
            <a:off x="3031066" y="1332873"/>
            <a:ext cx="6129867" cy="52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105" y="809469"/>
            <a:ext cx="571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10263"/>
              </p:ext>
            </p:extLst>
          </p:nvPr>
        </p:nvGraphicFramePr>
        <p:xfrm>
          <a:off x="803564" y="1124547"/>
          <a:ext cx="10945090" cy="5210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52249715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4256733934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1206205671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1830097976"/>
                    </a:ext>
                  </a:extLst>
                </a:gridCol>
                <a:gridCol w="2050472">
                  <a:extLst>
                    <a:ext uri="{9D8B030D-6E8A-4147-A177-3AD203B41FA5}">
                      <a16:colId xmlns:a16="http://schemas.microsoft.com/office/drawing/2014/main" val="4157616726"/>
                    </a:ext>
                  </a:extLst>
                </a:gridCol>
              </a:tblGrid>
              <a:tr h="1736693">
                <a:tc>
                  <a:txBody>
                    <a:bodyPr/>
                    <a:lstStyle/>
                    <a:p>
                      <a:pPr algn="ctr"/>
                      <a:r>
                        <a:rPr lang="de-AT" sz="2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Geographische  Lage Deutschlands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de-AT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500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171421"/>
                  </a:ext>
                </a:extLst>
              </a:tr>
              <a:tr h="1736693">
                <a:tc>
                  <a:txBody>
                    <a:bodyPr/>
                    <a:lstStyle/>
                    <a:p>
                      <a:pPr algn="ctr"/>
                      <a:r>
                        <a:rPr lang="de-AT" sz="2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Städte Deutschlands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100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200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300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500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47804"/>
                  </a:ext>
                </a:extLst>
              </a:tr>
              <a:tr h="1736693">
                <a:tc>
                  <a:txBody>
                    <a:bodyPr/>
                    <a:lstStyle/>
                    <a:p>
                      <a:pPr algn="ctr"/>
                      <a:r>
                        <a:rPr lang="de-AT" sz="2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Berühmte Deutsche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100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200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300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6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6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500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9408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1527" y="443345"/>
            <a:ext cx="771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Kennst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Deutschland gut</a:t>
            </a:r>
            <a:r>
              <a:rPr lang="de-AT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6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087" y="392545"/>
            <a:ext cx="9892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Wieviel Bundesländer hat Deutschland?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F78903-266F-4AF9-843F-7B0906049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90" y="2376156"/>
            <a:ext cx="4678820" cy="4300615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BD38DAB-8DE2-488D-84EA-80822C67E48C}"/>
              </a:ext>
            </a:extLst>
          </p:cNvPr>
          <p:cNvSpPr/>
          <p:nvPr/>
        </p:nvSpPr>
        <p:spPr>
          <a:xfrm>
            <a:off x="8771467" y="6107335"/>
            <a:ext cx="2141811" cy="400149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42631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6518" y="1814945"/>
            <a:ext cx="7010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Deutschland hat 16 </a:t>
            </a:r>
            <a:r>
              <a:rPr lang="de-AT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Bundesländer</a:t>
            </a:r>
            <a:r>
              <a:rPr lang="de-AT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4B89C-AF15-477A-BAD7-1F1AA70A7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3" t="24492" r="2839"/>
          <a:stretch/>
        </p:blipFill>
        <p:spPr>
          <a:xfrm>
            <a:off x="135081" y="283511"/>
            <a:ext cx="5224249" cy="6574489"/>
          </a:xfrm>
          <a:prstGeom prst="rect">
            <a:avLst/>
          </a:prstGeom>
        </p:spPr>
      </p:pic>
      <p:sp>
        <p:nvSpPr>
          <p:cNvPr id="6" name="Стрелка: влево 5">
            <a:hlinkClick r:id="rId2" action="ppaction://hlinksldjump"/>
            <a:extLst>
              <a:ext uri="{FF2B5EF4-FFF2-40B4-BE49-F238E27FC236}">
                <a16:creationId xmlns:a16="http://schemas.microsoft.com/office/drawing/2014/main" id="{0635F00F-B370-4EC8-B32B-9FCE5E1314F1}"/>
              </a:ext>
            </a:extLst>
          </p:cNvPr>
          <p:cNvSpPr/>
          <p:nvPr/>
        </p:nvSpPr>
        <p:spPr>
          <a:xfrm>
            <a:off x="9516533" y="5700889"/>
            <a:ext cx="1941689" cy="660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7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324" y="1248962"/>
            <a:ext cx="10307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ist 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die</a:t>
            </a:r>
            <a:r>
              <a:rPr lang="de-AT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Fahne Deutschlands?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CCE04-457C-49A8-957C-348D879CF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3" y="2646115"/>
            <a:ext cx="5766784" cy="4132862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656C9D-DE66-465C-944A-46093CCC9365}"/>
              </a:ext>
            </a:extLst>
          </p:cNvPr>
          <p:cNvSpPr/>
          <p:nvPr/>
        </p:nvSpPr>
        <p:spPr>
          <a:xfrm>
            <a:off x="8771467" y="5791201"/>
            <a:ext cx="2856089" cy="71628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hlinkClick r:id="rId3" action="ppaction://hlinksldjump"/>
              </a:rPr>
              <a:t>Узнать</a:t>
            </a:r>
            <a:r>
              <a:rPr lang="ru-RU" sz="2400" dirty="0">
                <a:solidFill>
                  <a:srgbClr val="00206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292266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429491"/>
            <a:ext cx="8465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Fahne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Deutschlands ist </a:t>
            </a:r>
            <a:r>
              <a:rPr lang="de-A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schwarz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AT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AT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de-AT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85">
            <a:off x="3265399" y="2437793"/>
            <a:ext cx="6384369" cy="3830622"/>
          </a:xfrm>
          <a:prstGeom prst="rect">
            <a:avLst/>
          </a:prstGeom>
        </p:spPr>
      </p:pic>
      <p:sp>
        <p:nvSpPr>
          <p:cNvPr id="4" name="Стрелка: влево 3">
            <a:hlinkClick r:id="rId2" action="ppaction://hlinksldjump"/>
            <a:extLst>
              <a:ext uri="{FF2B5EF4-FFF2-40B4-BE49-F238E27FC236}">
                <a16:creationId xmlns:a16="http://schemas.microsoft.com/office/drawing/2014/main" id="{02AA902A-A763-477B-9686-E531F1F0EB94}"/>
              </a:ext>
            </a:extLst>
          </p:cNvPr>
          <p:cNvSpPr/>
          <p:nvPr/>
        </p:nvSpPr>
        <p:spPr>
          <a:xfrm>
            <a:off x="9893951" y="5700889"/>
            <a:ext cx="1880359" cy="660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8" y="827315"/>
            <a:ext cx="7634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heißt der größte </a:t>
            </a:r>
            <a:r>
              <a:rPr lang="de-AT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Fluß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Deutschlands</a:t>
            </a:r>
            <a:r>
              <a:rPr lang="de-AT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22D29-804D-42F9-9F01-3A7AC8026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2708" r="1772" b="16516"/>
          <a:stretch/>
        </p:blipFill>
        <p:spPr>
          <a:xfrm>
            <a:off x="2630311" y="3429000"/>
            <a:ext cx="6750755" cy="3036643"/>
          </a:xfrm>
          <a:prstGeom prst="rect">
            <a:avLst/>
          </a:prstGeom>
        </p:spPr>
      </p:pic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EB4994-8CBD-4CB4-86AE-8E81945A42F2}"/>
              </a:ext>
            </a:extLst>
          </p:cNvPr>
          <p:cNvSpPr/>
          <p:nvPr/>
        </p:nvSpPr>
        <p:spPr>
          <a:xfrm>
            <a:off x="8771467" y="6107335"/>
            <a:ext cx="2141811" cy="400149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hlinkClick r:id="rId2" action="ppaction://hlinksldjump"/>
              </a:rPr>
              <a:t>Узнать</a:t>
            </a:r>
            <a:r>
              <a:rPr lang="ru-RU" sz="2400" dirty="0">
                <a:solidFill>
                  <a:srgbClr val="0070C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1285145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434</Words>
  <Application>Microsoft Office PowerPoint</Application>
  <PresentationFormat>Широкоэкранный</PresentationFormat>
  <Paragraphs>99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EasyNote TE</dc:creator>
  <cp:lastModifiedBy>DNS</cp:lastModifiedBy>
  <cp:revision>45</cp:revision>
  <dcterms:created xsi:type="dcterms:W3CDTF">2019-02-12T05:57:03Z</dcterms:created>
  <dcterms:modified xsi:type="dcterms:W3CDTF">2024-02-18T14:30:31Z</dcterms:modified>
</cp:coreProperties>
</file>