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01" r:id="rId3"/>
    <p:sldId id="302" r:id="rId4"/>
    <p:sldId id="298" r:id="rId5"/>
    <p:sldId id="299" r:id="rId6"/>
    <p:sldId id="30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50" autoAdjust="0"/>
  </p:normalViewPr>
  <p:slideViewPr>
    <p:cSldViewPr>
      <p:cViewPr varScale="1">
        <p:scale>
          <a:sx n="59" d="100"/>
          <a:sy n="59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62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8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847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59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365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21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5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60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88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98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24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0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592888" cy="13980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Использование интеллект-карт на уроках литературного чтения, как способ формирования читательской грамотности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5868144" cy="20406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Учитель начальных классов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Маоу</a:t>
            </a:r>
            <a:endParaRPr lang="ru-RU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СоШ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г.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билибино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чао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Л.з.майманова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692696"/>
            <a:ext cx="7543801" cy="5176398"/>
          </a:xfrm>
        </p:spPr>
        <p:txBody>
          <a:bodyPr>
            <a:normAutofit/>
          </a:bodyPr>
          <a:lstStyle/>
          <a:p>
            <a:r>
              <a:rPr lang="ru-RU" sz="3600" dirty="0"/>
              <a:t>В исследованиях </a:t>
            </a:r>
            <a:r>
              <a:rPr lang="en-US" sz="3600" dirty="0"/>
              <a:t>PISA</a:t>
            </a:r>
            <a:r>
              <a:rPr lang="ru-RU" sz="3600" dirty="0"/>
              <a:t> читательская грамотность подразумевает «способность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</a:t>
            </a:r>
          </a:p>
        </p:txBody>
      </p:sp>
    </p:spTree>
    <p:extLst>
      <p:ext uri="{BB962C8B-B14F-4D97-AF65-F5344CB8AC3E}">
        <p14:creationId xmlns="" xmlns:p14="http://schemas.microsoft.com/office/powerpoint/2010/main" val="7900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620688"/>
            <a:ext cx="7543801" cy="52484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Формирование </a:t>
            </a:r>
            <a:r>
              <a:rPr lang="ru-RU" sz="4000" b="1" dirty="0"/>
              <a:t>у обучающихся желания, умения и привычку читать книги, т.е. формировать школьника – читателя, формировать интерес к чтению как к важному фактору их успешности.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604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nikitskom.ru/wp-content/uploads/96-391-4202-6-W5164385.jpg"/>
          <p:cNvPicPr/>
          <p:nvPr/>
        </p:nvPicPr>
        <p:blipFill>
          <a:blip r:embed="rId2" cstate="print"/>
          <a:srcRect t="6214" r="11812" b="17445"/>
          <a:stretch>
            <a:fillRect/>
          </a:stretch>
        </p:blipFill>
        <p:spPr bwMode="auto">
          <a:xfrm>
            <a:off x="3435898" y="2027823"/>
            <a:ext cx="22322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5096988">
            <a:off x="3786344" y="1713797"/>
            <a:ext cx="459297" cy="198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7861" y="611152"/>
            <a:ext cx="1218365" cy="10127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Корабль стоял у берего</a:t>
            </a:r>
            <a:r>
              <a:rPr lang="ru-RU" i="1" dirty="0"/>
              <a:t>в </a:t>
            </a:r>
            <a:r>
              <a:rPr lang="ru-RU" dirty="0"/>
              <a:t>Африки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04664"/>
            <a:ext cx="1152128" cy="770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День был прекрасный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98226" y="730948"/>
            <a:ext cx="361606" cy="3217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152336"/>
            <a:ext cx="1224136" cy="14044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Стало душно, на нас несло горячий воздух с пустыни Сахара</a:t>
            </a:r>
            <a:endParaRPr lang="ru-RU" sz="1400" b="1" dirty="0"/>
          </a:p>
        </p:txBody>
      </p: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 flipV="1">
            <a:off x="1336513" y="548680"/>
            <a:ext cx="283159" cy="24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 rot="16407624">
            <a:off x="5118217" y="1910822"/>
            <a:ext cx="513832" cy="208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7304" y="908720"/>
            <a:ext cx="1064855" cy="804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/>
              <a:t>Купание в парусе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138336"/>
            <a:ext cx="93610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Матросы в парусе устроили купальню</a:t>
            </a:r>
          </a:p>
        </p:txBody>
      </p:sp>
      <p:cxnSp>
        <p:nvCxnSpPr>
          <p:cNvPr id="20" name="Прямая со стрелкой 19"/>
          <p:cNvCxnSpPr>
            <a:stCxn id="16" idx="0"/>
          </p:cNvCxnSpPr>
          <p:nvPr/>
        </p:nvCxnSpPr>
        <p:spPr>
          <a:xfrm flipV="1">
            <a:off x="5479732" y="535979"/>
            <a:ext cx="779625" cy="37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259357" y="1537587"/>
            <a:ext cx="1162670" cy="8844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Плавание наперегонки</a:t>
            </a:r>
          </a:p>
        </p:txBody>
      </p:sp>
      <p:sp>
        <p:nvSpPr>
          <p:cNvPr id="29" name="Стрелка вправо 28"/>
          <p:cNvSpPr/>
          <p:nvPr/>
        </p:nvSpPr>
        <p:spPr>
          <a:xfrm rot="19586394">
            <a:off x="5695031" y="2417117"/>
            <a:ext cx="569125" cy="218184"/>
          </a:xfrm>
          <a:prstGeom prst="rightArrow">
            <a:avLst>
              <a:gd name="adj1" fmla="val 559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84494" y="0"/>
            <a:ext cx="113890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Мальчикам было тесно в парусе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7164288" y="985164"/>
            <a:ext cx="620206" cy="624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772910" y="1556791"/>
            <a:ext cx="1221844" cy="1213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Старый артиллерист стоял и любовался на своего </a:t>
            </a:r>
            <a:r>
              <a:rPr lang="ru-RU" sz="1400" dirty="0" smtClean="0"/>
              <a:t>сынишку</a:t>
            </a:r>
            <a:endParaRPr lang="ru-RU" sz="1400" dirty="0"/>
          </a:p>
        </p:txBody>
      </p:sp>
      <p:cxnSp>
        <p:nvCxnSpPr>
          <p:cNvPr id="40" name="Прямая со стрелкой 39"/>
          <p:cNvCxnSpPr>
            <a:stCxn id="32" idx="2"/>
          </p:cNvCxnSpPr>
          <p:nvPr/>
        </p:nvCxnSpPr>
        <p:spPr>
          <a:xfrm>
            <a:off x="8353949" y="914400"/>
            <a:ext cx="106483" cy="57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033327" y="2979002"/>
            <a:ext cx="1257604" cy="10541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/>
              <a:t>Появление морского чудовища</a:t>
            </a:r>
            <a:endParaRPr lang="ru-RU" sz="1600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5661278" y="3284984"/>
            <a:ext cx="37205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976400" y="3140968"/>
            <a:ext cx="1018353" cy="1023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Мы увидели спину морского чудовища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7305705" y="3506059"/>
            <a:ext cx="670695" cy="66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009002" y="4542098"/>
            <a:ext cx="1099501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ru-RU" sz="1400" dirty="0"/>
              <a:t>Назад! Вернитесь! Акула</a:t>
            </a:r>
          </a:p>
        </p:txBody>
      </p:sp>
      <p:cxnSp>
        <p:nvCxnSpPr>
          <p:cNvPr id="55" name="Прямая со стрелкой 54"/>
          <p:cNvCxnSpPr>
            <a:stCxn id="45" idx="2"/>
            <a:endCxn id="53" idx="0"/>
          </p:cNvCxnSpPr>
          <p:nvPr/>
        </p:nvCxnSpPr>
        <p:spPr>
          <a:xfrm>
            <a:off x="8485577" y="4164837"/>
            <a:ext cx="73176" cy="377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444208" y="5373217"/>
            <a:ext cx="1436567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Спустили лодку, и понеслись, что было силы к мальчикам</a:t>
            </a:r>
          </a:p>
        </p:txBody>
      </p:sp>
      <p:cxnSp>
        <p:nvCxnSpPr>
          <p:cNvPr id="61" name="Прямая со стрелкой 60"/>
          <p:cNvCxnSpPr>
            <a:stCxn id="53" idx="1"/>
            <a:endCxn id="59" idx="0"/>
          </p:cNvCxnSpPr>
          <p:nvPr/>
        </p:nvCxnSpPr>
        <p:spPr>
          <a:xfrm flipH="1">
            <a:off x="7162492" y="4999298"/>
            <a:ext cx="846510" cy="37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4947303" y="4310031"/>
            <a:ext cx="1724596" cy="5591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/>
              <a:t>Пронзительный визг</a:t>
            </a:r>
            <a:endParaRPr lang="ru-RU" sz="1600" dirty="0"/>
          </a:p>
        </p:txBody>
      </p:sp>
      <p:sp>
        <p:nvSpPr>
          <p:cNvPr id="67" name="Стрелка вправо 66"/>
          <p:cNvSpPr/>
          <p:nvPr/>
        </p:nvSpPr>
        <p:spPr>
          <a:xfrm rot="4480842">
            <a:off x="5031014" y="3743093"/>
            <a:ext cx="537884" cy="352982"/>
          </a:xfrm>
          <a:prstGeom prst="rightArrow">
            <a:avLst>
              <a:gd name="adj1" fmla="val 394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532779" y="5379209"/>
            <a:ext cx="1488174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Мы услышали визг и мальчики поплыли в разные стороны.</a:t>
            </a:r>
          </a:p>
        </p:txBody>
      </p:sp>
      <p:cxnSp>
        <p:nvCxnSpPr>
          <p:cNvPr id="74" name="Прямая со стрелкой 73"/>
          <p:cNvCxnSpPr>
            <a:endCxn id="72" idx="0"/>
          </p:cNvCxnSpPr>
          <p:nvPr/>
        </p:nvCxnSpPr>
        <p:spPr>
          <a:xfrm flipH="1">
            <a:off x="5276866" y="5067647"/>
            <a:ext cx="74848" cy="31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3052064" y="4869161"/>
            <a:ext cx="125142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Артиллерист побежал пушкам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 flipH="1" flipV="1">
            <a:off x="4303490" y="5805265"/>
            <a:ext cx="24166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2623512" y="3863610"/>
            <a:ext cx="1168987" cy="59506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/>
              <a:t>Выстрел </a:t>
            </a:r>
            <a:endParaRPr lang="ru-RU" dirty="0"/>
          </a:p>
        </p:txBody>
      </p:sp>
      <p:sp>
        <p:nvSpPr>
          <p:cNvPr id="87" name="Стрелка вправо 86"/>
          <p:cNvSpPr/>
          <p:nvPr/>
        </p:nvSpPr>
        <p:spPr>
          <a:xfrm rot="7766365">
            <a:off x="2962075" y="3409899"/>
            <a:ext cx="625476" cy="348211"/>
          </a:xfrm>
          <a:prstGeom prst="rightArrow">
            <a:avLst>
              <a:gd name="adj1" fmla="val 423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527208" y="5314433"/>
            <a:ext cx="1238934" cy="979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Артиллерист упал подле пушки и закрыл лицо руками</a:t>
            </a:r>
          </a:p>
        </p:txBody>
      </p:sp>
      <p:cxnSp>
        <p:nvCxnSpPr>
          <p:cNvPr id="90" name="Прямая со стрелкой 89"/>
          <p:cNvCxnSpPr>
            <a:endCxn id="88" idx="0"/>
          </p:cNvCxnSpPr>
          <p:nvPr/>
        </p:nvCxnSpPr>
        <p:spPr>
          <a:xfrm flipH="1">
            <a:off x="2146675" y="4458671"/>
            <a:ext cx="589410" cy="85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1197055" y="3991204"/>
            <a:ext cx="1123515" cy="6768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/>
              <a:t>Мальчики на корабле</a:t>
            </a:r>
            <a:endParaRPr lang="ru-RU" sz="1400" dirty="0"/>
          </a:p>
        </p:txBody>
      </p:sp>
      <p:sp>
        <p:nvSpPr>
          <p:cNvPr id="94" name="Стрелка вправо 93"/>
          <p:cNvSpPr/>
          <p:nvPr/>
        </p:nvSpPr>
        <p:spPr>
          <a:xfrm rot="8750110">
            <a:off x="1945505" y="3113931"/>
            <a:ext cx="1598901" cy="362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11582" y="5067647"/>
            <a:ext cx="1220058" cy="12259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 всех сторон раздался громкий, радостный крик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 flipH="1">
            <a:off x="983665" y="4542098"/>
            <a:ext cx="415316" cy="52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107504" y="2444542"/>
            <a:ext cx="1224135" cy="13357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Старый артиллерист открыл лицо, поднялся и посмотрел на море</a:t>
            </a:r>
          </a:p>
        </p:txBody>
      </p:sp>
      <p:cxnSp>
        <p:nvCxnSpPr>
          <p:cNvPr id="102" name="Прямая со стрелкой 101"/>
          <p:cNvCxnSpPr/>
          <p:nvPr/>
        </p:nvCxnSpPr>
        <p:spPr>
          <a:xfrm flipV="1">
            <a:off x="616894" y="3863610"/>
            <a:ext cx="0" cy="113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1594419" y="1586320"/>
            <a:ext cx="1305189" cy="11143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 волнам колыхалось желтое брюхо мертвой акулы</a:t>
            </a: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643042" y="1960735"/>
            <a:ext cx="936312" cy="41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16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9" grpId="0" animBg="1"/>
      <p:bldP spid="15" grpId="0" animBg="1"/>
      <p:bldP spid="16" grpId="0" animBg="1"/>
      <p:bldP spid="17" grpId="0" animBg="1"/>
      <p:bldP spid="24" grpId="0" animBg="1"/>
      <p:bldP spid="29" grpId="0" animBg="1"/>
      <p:bldP spid="32" grpId="0" animBg="1"/>
      <p:bldP spid="37" grpId="0" animBg="1"/>
      <p:bldP spid="43" grpId="0" animBg="1"/>
      <p:bldP spid="44" grpId="0" animBg="1"/>
      <p:bldP spid="45" grpId="0" animBg="1"/>
      <p:bldP spid="53" grpId="0" animBg="1"/>
      <p:bldP spid="59" grpId="0" animBg="1"/>
      <p:bldP spid="66" grpId="0" animBg="1"/>
      <p:bldP spid="67" grpId="0" animBg="1"/>
      <p:bldP spid="72" grpId="0" animBg="1"/>
      <p:bldP spid="77" grpId="0" animBg="1"/>
      <p:bldP spid="86" grpId="0" animBg="1"/>
      <p:bldP spid="87" grpId="0" animBg="1"/>
      <p:bldP spid="88" grpId="0" animBg="1"/>
      <p:bldP spid="93" grpId="0" animBg="1"/>
      <p:bldP spid="94" grpId="0" animBg="1"/>
      <p:bldP spid="9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59"/>
            <a:ext cx="9144000" cy="6440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3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Благодарю за внимание!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7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1685</TotalTime>
  <Words>217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Ретро</vt:lpstr>
      <vt:lpstr>Использование интеллект-карт на уроках литературного чтения, как способ формирования читательской грамотности</vt:lpstr>
      <vt:lpstr>Слайд 2</vt:lpstr>
      <vt:lpstr>Слайд 3</vt:lpstr>
      <vt:lpstr>Слайд 4</vt:lpstr>
      <vt:lpstr>Слайд 5</vt:lpstr>
      <vt:lpstr>     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ayaru16</cp:lastModifiedBy>
  <cp:revision>100</cp:revision>
  <dcterms:created xsi:type="dcterms:W3CDTF">2016-10-06T19:30:07Z</dcterms:created>
  <dcterms:modified xsi:type="dcterms:W3CDTF">2023-01-27T06:27:26Z</dcterms:modified>
</cp:coreProperties>
</file>