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7" r:id="rId3"/>
    <p:sldId id="256" r:id="rId4"/>
    <p:sldId id="257" r:id="rId5"/>
    <p:sldId id="258" r:id="rId6"/>
    <p:sldId id="262" r:id="rId7"/>
    <p:sldId id="268" r:id="rId8"/>
    <p:sldId id="276" r:id="rId9"/>
    <p:sldId id="277" r:id="rId10"/>
    <p:sldId id="278" r:id="rId11"/>
    <p:sldId id="279" r:id="rId12"/>
    <p:sldId id="280" r:id="rId13"/>
    <p:sldId id="269" r:id="rId14"/>
    <p:sldId id="260" r:id="rId15"/>
    <p:sldId id="259" r:id="rId16"/>
    <p:sldId id="281" r:id="rId17"/>
    <p:sldId id="282" r:id="rId18"/>
    <p:sldId id="283" r:id="rId19"/>
    <p:sldId id="284" r:id="rId20"/>
    <p:sldId id="270" r:id="rId21"/>
    <p:sldId id="285" r:id="rId22"/>
    <p:sldId id="286" r:id="rId23"/>
    <p:sldId id="287" r:id="rId24"/>
    <p:sldId id="288" r:id="rId25"/>
    <p:sldId id="271" r:id="rId26"/>
    <p:sldId id="289" r:id="rId27"/>
    <p:sldId id="290" r:id="rId28"/>
    <p:sldId id="264" r:id="rId29"/>
    <p:sldId id="291" r:id="rId30"/>
    <p:sldId id="272" r:id="rId31"/>
    <p:sldId id="261" r:id="rId32"/>
    <p:sldId id="292" r:id="rId33"/>
    <p:sldId id="293" r:id="rId34"/>
    <p:sldId id="273" r:id="rId35"/>
    <p:sldId id="294" r:id="rId36"/>
    <p:sldId id="274" r:id="rId37"/>
    <p:sldId id="263" r:id="rId38"/>
    <p:sldId id="265" r:id="rId39"/>
    <p:sldId id="275" r:id="rId40"/>
    <p:sldId id="266" r:id="rId41"/>
    <p:sldId id="295" r:id="rId42"/>
    <p:sldId id="296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031D-FD57-4D9D-83A2-0E9B3867CD6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5F17-E162-4574-B5E3-6383387F5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0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031D-FD57-4D9D-83A2-0E9B3867CD6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5F17-E162-4574-B5E3-6383387F5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6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031D-FD57-4D9D-83A2-0E9B3867CD6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5F17-E162-4574-B5E3-6383387F5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6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031D-FD57-4D9D-83A2-0E9B3867CD6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5F17-E162-4574-B5E3-6383387F5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3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031D-FD57-4D9D-83A2-0E9B3867CD6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5F17-E162-4574-B5E3-6383387F5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031D-FD57-4D9D-83A2-0E9B3867CD6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5F17-E162-4574-B5E3-6383387F5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7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031D-FD57-4D9D-83A2-0E9B3867CD6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5F17-E162-4574-B5E3-6383387F5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9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031D-FD57-4D9D-83A2-0E9B3867CD6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5F17-E162-4574-B5E3-6383387F5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8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031D-FD57-4D9D-83A2-0E9B3867CD6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5F17-E162-4574-B5E3-6383387F5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8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031D-FD57-4D9D-83A2-0E9B3867CD6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5F17-E162-4574-B5E3-6383387F5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9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031D-FD57-4D9D-83A2-0E9B3867CD6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5F17-E162-4574-B5E3-6383387F5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6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9031D-FD57-4D9D-83A2-0E9B3867CD6A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F5F17-E162-4574-B5E3-6383387F5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3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0" y="1232698"/>
            <a:ext cx="6181344" cy="1517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555" t="22537" r="11855" b="43334"/>
          <a:stretch/>
        </p:blipFill>
        <p:spPr>
          <a:xfrm>
            <a:off x="0" y="2737251"/>
            <a:ext cx="6178694" cy="1369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3453"/>
            <a:ext cx="6178694" cy="15172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49" y="5390004"/>
            <a:ext cx="6181344" cy="1517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113" y="1232698"/>
            <a:ext cx="5473925" cy="13441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6113" y="2576866"/>
            <a:ext cx="5473925" cy="1282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6113" y="3859741"/>
            <a:ext cx="5473926" cy="13441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6113" y="5203908"/>
            <a:ext cx="5473925" cy="16540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9347" y="-68614"/>
            <a:ext cx="6178694" cy="16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3.png"/>
          <p:cNvPicPr/>
          <p:nvPr/>
        </p:nvPicPr>
        <p:blipFill rotWithShape="1">
          <a:blip r:embed="rId2" cstate="print"/>
          <a:srcRect t="20606" b="56775"/>
          <a:stretch/>
        </p:blipFill>
        <p:spPr>
          <a:xfrm>
            <a:off x="578612" y="667511"/>
            <a:ext cx="10458196" cy="47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93.pn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43917" b="29092"/>
          <a:stretch/>
        </p:blipFill>
        <p:spPr>
          <a:xfrm>
            <a:off x="546265" y="736270"/>
            <a:ext cx="11103429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553" b="6716"/>
          <a:stretch/>
        </p:blipFill>
        <p:spPr>
          <a:xfrm>
            <a:off x="1463040" y="204945"/>
            <a:ext cx="8961120" cy="2007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113" t="2802" r="2381" b="67411"/>
          <a:stretch/>
        </p:blipFill>
        <p:spPr>
          <a:xfrm>
            <a:off x="923544" y="2807208"/>
            <a:ext cx="10071013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528" y="1535557"/>
            <a:ext cx="9604248" cy="235978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системы и собственность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имущество, принадлежащее кому-либо, подразумевает 3 основные права собственника: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распоряжаться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156" y="1690688"/>
            <a:ext cx="9695688" cy="2978647"/>
          </a:xfrm>
          <a:prstGeom prst="rect">
            <a:avLst/>
          </a:prstGeom>
        </p:spPr>
      </p:pic>
      <p:pic>
        <p:nvPicPr>
          <p:cNvPr id="6" name="image96.png"/>
          <p:cNvPicPr/>
          <p:nvPr/>
        </p:nvPicPr>
        <p:blipFill rotWithShape="1">
          <a:blip r:embed="rId3" cstate="print"/>
          <a:srcRect t="70995" b="6393"/>
          <a:stretch/>
        </p:blipFill>
        <p:spPr>
          <a:xfrm>
            <a:off x="1248156" y="4471417"/>
            <a:ext cx="8965692" cy="23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экономики: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натуральное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личного потребления) и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(производства на продажу.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64537"/>
            <a:ext cx="10515600" cy="570103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экономики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способов организации экономики.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652749"/>
              </p:ext>
            </p:extLst>
          </p:nvPr>
        </p:nvGraphicFramePr>
        <p:xfrm>
          <a:off x="838200" y="3052763"/>
          <a:ext cx="10738104" cy="323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Документ" r:id="rId3" imgW="6666922" imgH="2121600" progId="Word.Document.12">
                  <p:embed/>
                </p:oleObj>
              </mc:Choice>
              <mc:Fallback>
                <p:oleObj name="Документ" r:id="rId3" imgW="6666922" imgH="212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3052763"/>
                        <a:ext cx="10738104" cy="3238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97480" y="6044184"/>
            <a:ext cx="6099048" cy="24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СМЕШАННАЯ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3240" cy="1325563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система – способ организации хозяйственной жизни общества.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935" b="55587"/>
          <a:stretch/>
        </p:blipFill>
        <p:spPr>
          <a:xfrm>
            <a:off x="1064291" y="2212947"/>
            <a:ext cx="10419148" cy="39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4" t="43804" b="28732"/>
          <a:stretch/>
        </p:blipFill>
        <p:spPr>
          <a:xfrm>
            <a:off x="905255" y="521207"/>
            <a:ext cx="10472877" cy="48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6" t="70462" r="-298" b="7961"/>
          <a:stretch/>
        </p:blipFill>
        <p:spPr>
          <a:xfrm>
            <a:off x="694943" y="484631"/>
            <a:ext cx="11010635" cy="47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24" b="79544"/>
          <a:stretch/>
        </p:blipFill>
        <p:spPr>
          <a:xfrm>
            <a:off x="110349" y="1272321"/>
            <a:ext cx="12081651" cy="35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1704" y="1517904"/>
            <a:ext cx="9165336" cy="1892808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Экономика, ее роль в жизни человека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528" y="1535557"/>
            <a:ext cx="9604248" cy="235978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и рыночный механизм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971" b="40877"/>
          <a:stretch/>
        </p:blipFill>
        <p:spPr>
          <a:xfrm>
            <a:off x="838200" y="603503"/>
            <a:ext cx="10694699" cy="516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385" b="3891"/>
          <a:stretch/>
        </p:blipFill>
        <p:spPr>
          <a:xfrm>
            <a:off x="838200" y="365125"/>
            <a:ext cx="10607546" cy="524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6" t="3855" r="5845" b="68826"/>
          <a:stretch/>
        </p:blipFill>
        <p:spPr>
          <a:xfrm>
            <a:off x="356615" y="804037"/>
            <a:ext cx="10903909" cy="48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805" b="59369"/>
          <a:stretch/>
        </p:blipFill>
        <p:spPr>
          <a:xfrm>
            <a:off x="0" y="82993"/>
            <a:ext cx="8318770" cy="968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9511" b="35735"/>
          <a:stretch/>
        </p:blipFill>
        <p:spPr>
          <a:xfrm>
            <a:off x="354856" y="1837945"/>
            <a:ext cx="11173065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528" y="1535557"/>
            <a:ext cx="9604248" cy="235978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Фирма в экономике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4523" b="38180"/>
          <a:stretch/>
        </p:blipFill>
        <p:spPr>
          <a:xfrm>
            <a:off x="967601" y="438912"/>
            <a:ext cx="10390504" cy="54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717" b="2631"/>
          <a:stretch/>
        </p:blipFill>
        <p:spPr>
          <a:xfrm>
            <a:off x="699855" y="1256409"/>
            <a:ext cx="10696955" cy="26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2013"/>
            <a:ext cx="10515600" cy="1325563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Издержки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затраты на производство.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600479"/>
              </p:ext>
            </p:extLst>
          </p:nvPr>
        </p:nvGraphicFramePr>
        <p:xfrm>
          <a:off x="838200" y="2196084"/>
          <a:ext cx="10991879" cy="137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Документ" r:id="rId3" imgW="6666922" imgH="836905" progId="Word.Document.12">
                  <p:embed/>
                </p:oleObj>
              </mc:Choice>
              <mc:Fallback>
                <p:oleObj name="Документ" r:id="rId3" imgW="6666922" imgH="8369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196084"/>
                        <a:ext cx="10991879" cy="1379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t="56544" b="23202"/>
          <a:stretch/>
        </p:blipFill>
        <p:spPr>
          <a:xfrm>
            <a:off x="1591056" y="3833812"/>
            <a:ext cx="9390888" cy="25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725" b="5362"/>
          <a:stretch/>
        </p:blipFill>
        <p:spPr>
          <a:xfrm>
            <a:off x="1450848" y="718292"/>
            <a:ext cx="9290304" cy="1944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109" b="79023"/>
          <a:stretch/>
        </p:blipFill>
        <p:spPr>
          <a:xfrm>
            <a:off x="1051560" y="3419856"/>
            <a:ext cx="9857232" cy="252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2896" y="487972"/>
            <a:ext cx="1021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(«искусство ведения домашнего хозяйства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»)</a:t>
            </a: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хозяйство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страны в целом, отрасли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производства</a:t>
            </a: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между людьми в процессе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производства</a:t>
            </a:r>
          </a:p>
          <a:p>
            <a:pPr marL="514350" indent="-514350">
              <a:spcAft>
                <a:spcPts val="0"/>
              </a:spcAft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законах функционирования производства.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3352" y="2763094"/>
            <a:ext cx="867765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Сферы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экономики (иди ВИДЫ экономической деятельности)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03520" y="3521318"/>
            <a:ext cx="2103120" cy="7589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производство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3520" y="4669162"/>
            <a:ext cx="2103120" cy="7589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обмен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53044" y="4038872"/>
            <a:ext cx="2103120" cy="7589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53996" y="4038872"/>
            <a:ext cx="2103120" cy="7589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потребление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434840" y="3900794"/>
            <a:ext cx="731520" cy="3794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34840" y="4669162"/>
            <a:ext cx="809244" cy="5175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525512" y="4797824"/>
            <a:ext cx="676656" cy="4782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</p:cNvCxnSpPr>
          <p:nvPr/>
        </p:nvCxnSpPr>
        <p:spPr>
          <a:xfrm>
            <a:off x="7406640" y="3900794"/>
            <a:ext cx="868680" cy="3794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11173"/>
              </p:ext>
            </p:extLst>
          </p:nvPr>
        </p:nvGraphicFramePr>
        <p:xfrm>
          <a:off x="2473134" y="5945668"/>
          <a:ext cx="7137210" cy="7777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68204">
                  <a:extLst>
                    <a:ext uri="{9D8B030D-6E8A-4147-A177-3AD203B41FA5}">
                      <a16:colId xmlns:a16="http://schemas.microsoft.com/office/drawing/2014/main" xmlns="" val="2185952278"/>
                    </a:ext>
                  </a:extLst>
                </a:gridCol>
                <a:gridCol w="3669006">
                  <a:extLst>
                    <a:ext uri="{9D8B030D-6E8A-4147-A177-3AD203B41FA5}">
                      <a16:colId xmlns:a16="http://schemas.microsoft.com/office/drawing/2014/main" xmlns="" val="1362970758"/>
                    </a:ext>
                  </a:extLst>
                </a:gridCol>
              </a:tblGrid>
              <a:tr h="259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МАКРОЭКОНОМИКА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МИКРОЭКОНОМИКА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8760258"/>
                  </a:ext>
                </a:extLst>
              </a:tr>
              <a:tr h="518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государства   и мира в целом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конкретного предприятия, фирмы.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1824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4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528" y="1535557"/>
            <a:ext cx="9604248" cy="235978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– особый товар, выполняющий функцию всеобщего эквивалента при обмене.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209244"/>
            <a:ext cx="10435805" cy="2822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17" t="37444" r="-317" b="40526"/>
          <a:stretch/>
        </p:blipFill>
        <p:spPr>
          <a:xfrm>
            <a:off x="1408051" y="1773034"/>
            <a:ext cx="9375898" cy="235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551" b="54326"/>
          <a:stretch/>
        </p:blipFill>
        <p:spPr>
          <a:xfrm>
            <a:off x="617076" y="198870"/>
            <a:ext cx="10758182" cy="2817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4695" b="34075"/>
          <a:stretch/>
        </p:blipFill>
        <p:spPr>
          <a:xfrm>
            <a:off x="617076" y="3333878"/>
            <a:ext cx="10875226" cy="30431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770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88" b="7254"/>
          <a:stretch/>
        </p:blipFill>
        <p:spPr>
          <a:xfrm>
            <a:off x="158518" y="256031"/>
            <a:ext cx="12033482" cy="3730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143" b="77445"/>
          <a:stretch/>
        </p:blipFill>
        <p:spPr>
          <a:xfrm>
            <a:off x="1581912" y="3966358"/>
            <a:ext cx="8879922" cy="232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528" y="1535557"/>
            <a:ext cx="9604248" cy="235978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и стимулирование труда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464" b="45290"/>
          <a:stretch/>
        </p:blipFill>
        <p:spPr>
          <a:xfrm>
            <a:off x="943952" y="469702"/>
            <a:ext cx="10248581" cy="1327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63880" b="5659"/>
          <a:stretch/>
        </p:blipFill>
        <p:spPr>
          <a:xfrm>
            <a:off x="1483725" y="2284574"/>
            <a:ext cx="9385437" cy="21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528" y="1535557"/>
            <a:ext cx="9604248" cy="235978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цели и функции государства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в экономике: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85933"/>
              </p:ext>
            </p:extLst>
          </p:nvPr>
        </p:nvGraphicFramePr>
        <p:xfrm>
          <a:off x="838200" y="2004949"/>
          <a:ext cx="10713730" cy="425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Документ" r:id="rId3" imgW="6666922" imgH="2314178" progId="Word.Document.12">
                  <p:embed/>
                </p:oleObj>
              </mc:Choice>
              <mc:Fallback>
                <p:oleObj name="Документ" r:id="rId3" imgW="6666922" imgH="2314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004949"/>
                        <a:ext cx="10713730" cy="4258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9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бюджет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 доходов и расходов государства.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2530"/>
            <a:ext cx="10919269" cy="13739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3000" y="3456432"/>
            <a:ext cx="4023360" cy="135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Дефицит бюджета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доходы превышают расходы</a:t>
            </a:r>
            <a:endParaRPr lang="ru-RU" sz="2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56248" y="3456432"/>
            <a:ext cx="3968496" cy="136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Профицит бюджета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превышают доходы</a:t>
            </a:r>
            <a:endParaRPr lang="ru-RU" sz="2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22554" b="63938"/>
          <a:stretch/>
        </p:blipFill>
        <p:spPr>
          <a:xfrm>
            <a:off x="2035568" y="5118042"/>
            <a:ext cx="7358724" cy="13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58" y="1511806"/>
            <a:ext cx="9604248" cy="235978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0530" y="1559162"/>
            <a:ext cx="3273836" cy="10486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07792" y="131934"/>
            <a:ext cx="5294376" cy="896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БЛАГА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31" y="1580164"/>
            <a:ext cx="3264408" cy="103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ДАРОВЫЕ БЛАГА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712464" y="1147300"/>
            <a:ext cx="941832" cy="292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799946" y="1114152"/>
            <a:ext cx="835294" cy="39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02424" y="1819656"/>
            <a:ext cx="267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ЭКОНОМИЧЕСКИЕ БЛАГА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70288" y="5534515"/>
            <a:ext cx="10018634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изучает деятельность субъектов экономики по производству, распределению, обмену и потреблению благ.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0288" y="2882124"/>
            <a:ext cx="9004077" cy="193899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продукты труда, способные удовлетворять человеческие потребности и произведенные для обмена (продажи).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деятельность, имеющая полезный результат для потребителя.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обязательные, безвозмездные платежи в пользу государства.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78521"/>
          <a:stretch/>
        </p:blipFill>
        <p:spPr>
          <a:xfrm>
            <a:off x="838200" y="2799162"/>
            <a:ext cx="10515600" cy="180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7232"/>
          <a:stretch/>
        </p:blipFill>
        <p:spPr>
          <a:xfrm>
            <a:off x="523950" y="164591"/>
            <a:ext cx="10829850" cy="3566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06" y="4019584"/>
            <a:ext cx="11115588" cy="26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159" b="48653"/>
          <a:stretch/>
        </p:blipFill>
        <p:spPr>
          <a:xfrm>
            <a:off x="423195" y="365125"/>
            <a:ext cx="11442492" cy="1829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8063"/>
          <a:stretch/>
        </p:blipFill>
        <p:spPr>
          <a:xfrm>
            <a:off x="1005840" y="2532888"/>
            <a:ext cx="10131552" cy="39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dirty="0" smtClean="0">
                <a:latin typeface="Bahnschrift Condensed" panose="020B0502040204020203" pitchFamily="34" charset="0"/>
              </a:rPr>
              <a:t>Главные вопросы экономики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7764" y="2648825"/>
            <a:ext cx="2569464" cy="9418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производить?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598" y="2632067"/>
            <a:ext cx="2555742" cy="9418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742383" y="2480407"/>
            <a:ext cx="2459736" cy="9418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производить?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97274" y="2888468"/>
            <a:ext cx="2642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 производить?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2228" y="4003607"/>
            <a:ext cx="10067544" cy="15696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экономики – производство материальных благ, удовлетворение материальных потребностей человека.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3680" y="5794171"/>
            <a:ext cx="6096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экономики – проблема ограниченности ресурсов.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производства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ресурсы, которые используются в процессе производства.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470530"/>
              </p:ext>
            </p:extLst>
          </p:nvPr>
        </p:nvGraphicFramePr>
        <p:xfrm>
          <a:off x="941832" y="2264044"/>
          <a:ext cx="10305288" cy="3350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Документ" r:id="rId3" imgW="6666922" imgH="1504630" progId="Word.Document.12">
                  <p:embed/>
                </p:oleObj>
              </mc:Choice>
              <mc:Fallback>
                <p:oleObj name="Документ" r:id="rId3" imgW="6666922" imgH="15046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1832" y="2264044"/>
                        <a:ext cx="10305288" cy="3350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43" y="5495499"/>
            <a:ext cx="10577477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528" y="1535557"/>
            <a:ext cx="9604248" cy="235978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труда и специализация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труда и специализация – характерные черты современного производства.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55393"/>
            <a:ext cx="10515600" cy="2005711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сосредоточение какого-либо вида хозяйственной деятельности в руках субъекта экономической деятельности(конкретного человека, фирмы, страны), который справляется с ним лучше других. Она основана на разделении труда и кооперации (сотрудничества) для достижения общей цели.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953000"/>
            <a:ext cx="2505456" cy="987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16040" y="4953000"/>
            <a:ext cx="2505456" cy="9875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2.png"/>
          <p:cNvPicPr/>
          <p:nvPr/>
        </p:nvPicPr>
        <p:blipFill rotWithShape="1">
          <a:blip r:embed="rId2" cstate="print"/>
          <a:srcRect t="54055" b="27315"/>
          <a:stretch/>
        </p:blipFill>
        <p:spPr>
          <a:xfrm>
            <a:off x="1211643" y="237744"/>
            <a:ext cx="8737029" cy="2615184"/>
          </a:xfrm>
          <a:prstGeom prst="rect">
            <a:avLst/>
          </a:prstGeom>
        </p:spPr>
      </p:pic>
      <p:pic>
        <p:nvPicPr>
          <p:cNvPr id="5" name="image92.png"/>
          <p:cNvPicPr/>
          <p:nvPr/>
        </p:nvPicPr>
        <p:blipFill rotWithShape="1">
          <a:blip r:embed="rId2" cstate="print"/>
          <a:srcRect t="71955" b="6237"/>
          <a:stretch/>
        </p:blipFill>
        <p:spPr>
          <a:xfrm>
            <a:off x="1097280" y="3337560"/>
            <a:ext cx="10067544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310</Words>
  <Application>Microsoft Office PowerPoint</Application>
  <PresentationFormat>Произвольный</PresentationFormat>
  <Paragraphs>55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Документ</vt:lpstr>
      <vt:lpstr>Презентация PowerPoint</vt:lpstr>
      <vt:lpstr>Экономика, ее роль в жизни человека</vt:lpstr>
      <vt:lpstr>Презентация PowerPoint</vt:lpstr>
      <vt:lpstr>Презентация PowerPoint</vt:lpstr>
      <vt:lpstr>Главные вопросы экономики</vt:lpstr>
      <vt:lpstr>Факторы производства – ресурсы, которые используются в процессе производства.</vt:lpstr>
      <vt:lpstr>Разделение труда и специализация</vt:lpstr>
      <vt:lpstr>Разделение труда и специализация – характерные черты современного производства.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Экономические системы и собственность</vt:lpstr>
      <vt:lpstr>Собственность – имущество, принадлежащее кому-либо, подразумевает 3 основные права собственника: владеть, пользоваться и распоряжаться.</vt:lpstr>
      <vt:lpstr>Виды экономики:   натуральное (для личного потребления) и  товарное (производства на продажу.</vt:lpstr>
      <vt:lpstr>Экономическая система – способ организации хозяйственной жизни общества.</vt:lpstr>
      <vt:lpstr>Презентация PowerPoint</vt:lpstr>
      <vt:lpstr>Презентация PowerPoint</vt:lpstr>
      <vt:lpstr>Презентация PowerPoint</vt:lpstr>
      <vt:lpstr>Рынок и рыночный механизм</vt:lpstr>
      <vt:lpstr>Презентация PowerPoint</vt:lpstr>
      <vt:lpstr>Презентация PowerPoint</vt:lpstr>
      <vt:lpstr>Презентация PowerPoint</vt:lpstr>
      <vt:lpstr>Презентация PowerPoint</vt:lpstr>
      <vt:lpstr>Фирма в экономике</vt:lpstr>
      <vt:lpstr>Презентация PowerPoint</vt:lpstr>
      <vt:lpstr>Презентация PowerPoint</vt:lpstr>
      <vt:lpstr>Издержки – затраты на производство.</vt:lpstr>
      <vt:lpstr>Презентация PowerPoint</vt:lpstr>
      <vt:lpstr>Деньги</vt:lpstr>
      <vt:lpstr>Деньги – особый товар, выполняющий функцию всеобщего эквивалента при обмене.</vt:lpstr>
      <vt:lpstr>Презентация PowerPoint</vt:lpstr>
      <vt:lpstr>Презентация PowerPoint</vt:lpstr>
      <vt:lpstr>Заработная плата и стимулирование труда</vt:lpstr>
      <vt:lpstr>Презентация PowerPoint</vt:lpstr>
      <vt:lpstr>Экономические цели и функции государства</vt:lpstr>
      <vt:lpstr>Государство в экономике:</vt:lpstr>
      <vt:lpstr>Государственный бюджет –  роспись доходов и расходов государства.</vt:lpstr>
      <vt:lpstr>Налоги</vt:lpstr>
      <vt:lpstr>Налоги –  обязательные, безвозмездные платежи в пользу государства.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KOMPUTER</dc:creator>
  <cp:lastModifiedBy>ДДТ 6</cp:lastModifiedBy>
  <cp:revision>14</cp:revision>
  <dcterms:created xsi:type="dcterms:W3CDTF">2023-11-26T13:20:32Z</dcterms:created>
  <dcterms:modified xsi:type="dcterms:W3CDTF">2023-11-27T04:31:40Z</dcterms:modified>
</cp:coreProperties>
</file>