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67" r:id="rId2"/>
    <p:sldId id="257" r:id="rId3"/>
    <p:sldId id="271" r:id="rId4"/>
    <p:sldId id="265" r:id="rId5"/>
    <p:sldId id="260" r:id="rId6"/>
    <p:sldId id="261" r:id="rId7"/>
    <p:sldId id="262" r:id="rId8"/>
    <p:sldId id="263" r:id="rId9"/>
    <p:sldId id="270" r:id="rId10"/>
    <p:sldId id="264" r:id="rId11"/>
    <p:sldId id="266" r:id="rId12"/>
    <p:sldId id="273" r:id="rId13"/>
    <p:sldId id="268" r:id="rId14"/>
    <p:sldId id="281" r:id="rId15"/>
    <p:sldId id="274" r:id="rId16"/>
    <p:sldId id="269" r:id="rId17"/>
    <p:sldId id="279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C5222"/>
    <a:srgbClr val="815EC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645ACB-40AA-432A-A710-C7933B00AC98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9202C4-6E54-4686-951E-C313D7DB1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934C52-9EBF-40FA-877F-93303D73A2B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D4DC76-DD4F-46F4-B102-4100EEABA3B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7EC5B2-38C9-45DF-92F2-27E9E4369D2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A3ECC-8F39-4774-949F-0991F067F87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7FF2235-749E-4338-B697-12DF012EC5E2}" type="slidenum">
              <a:rPr lang="ru-RU" sz="1200">
                <a:latin typeface="+mn-lt"/>
              </a:rPr>
              <a:pPr algn="r">
                <a:defRPr/>
              </a:pPr>
              <a:t>14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1E395D-1F54-4640-9411-49218254AD3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1CF51-81E9-4123-9AC6-0827BE6B62B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AE9F0B3-7047-4642-8937-F62BB1BDC5E0}" type="slidenum">
              <a:rPr lang="ru-RU" sz="1200">
                <a:latin typeface="+mn-lt"/>
              </a:rPr>
              <a:pPr algn="r">
                <a:defRPr/>
              </a:pPr>
              <a:t>18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8180346-0F2F-496B-9A63-EF02BAB11987}" type="slidenum">
              <a:rPr lang="ru-RU" sz="1200">
                <a:latin typeface="+mn-lt"/>
              </a:rPr>
              <a:pPr algn="r">
                <a:defRPr/>
              </a:pPr>
              <a:t>19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5E97C10-7586-4F84-8300-D3697040653D}" type="slidenum">
              <a:rPr lang="ru-RU" sz="1200">
                <a:latin typeface="+mn-lt"/>
              </a:rPr>
              <a:pPr algn="r">
                <a:defRPr/>
              </a:pPr>
              <a:t>20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4F9F84-F9EF-490F-8020-51256B6F48F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36387C7-D138-4617-8026-6185FBD1E442}" type="slidenum">
              <a:rPr lang="ru-RU" sz="1200">
                <a:latin typeface="+mn-lt"/>
              </a:rPr>
              <a:pPr algn="r">
                <a:defRPr/>
              </a:pPr>
              <a:t>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FA4324-3AA1-4E0E-90FB-F7D094209E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12CFD2-0C09-4178-AE2F-DC520E9AB7D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A1166E-3473-43CA-8F60-B9D5952B9F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E7325-015F-4C68-A1D6-F07886FD990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39B16-2777-4010-9E59-9A1B6C8560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E80A3-227B-4178-8BF9-68E9A2D5CDD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25F402-9F15-475B-B4E5-5D6224C1859C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9F34A8-9D8C-4684-BD35-FA84AB3AA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8626B-812B-4F09-BE85-29DA14E83885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A36F5-D8B4-45E7-9E85-6347EFC1D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4FFBC-ED06-4B53-9303-03E377C49F32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1E5F3-6746-4D58-B652-6410532C4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B677-8C15-4807-872E-97F31A6B5583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7EE28-9234-4817-BAEA-F73D66D4B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5908-AD65-4C20-B6AC-BD20079A5093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FB7DC1-2379-41BE-8898-D69FC2D30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E53631-03AD-4B36-9EF4-123278BE06CB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C41880-67F5-477F-B0B3-F8955EC3E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9BAF02-B8B9-4C06-A8E3-0CEB56B50628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45418D-71C6-4573-9204-798A23F51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6169A-0BCA-4E4F-9035-3C24B75707A4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14C9-0722-440D-B643-B28EBE899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49C03-D12E-49CB-8D68-64D6B889785A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DB9F81-CF11-4C39-94F9-D8CA78AC0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F9B9-F79E-4941-AB0F-D508CF44B798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07C8-7AD4-4317-A2F4-5906F1147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B8E3EB-32CB-41D8-B1E0-B317D8F4E968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E9D748C-CA37-46E7-950D-889B43837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BA45C-236C-4A9C-8F87-3FA149046D2A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5D7C47-430D-414D-9E0E-C510049F7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6" r:id="rId2"/>
    <p:sldLayoutId id="2147483781" r:id="rId3"/>
    <p:sldLayoutId id="2147483782" r:id="rId4"/>
    <p:sldLayoutId id="2147483783" r:id="rId5"/>
    <p:sldLayoutId id="2147483777" r:id="rId6"/>
    <p:sldLayoutId id="2147483784" r:id="rId7"/>
    <p:sldLayoutId id="2147483778" r:id="rId8"/>
    <p:sldLayoutId id="2147483785" r:id="rId9"/>
    <p:sldLayoutId id="2147483779" r:id="rId10"/>
    <p:sldLayoutId id="21474837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11" Type="http://schemas.openxmlformats.org/officeDocument/2006/relationships/image" Target="../media/image38.jpeg"/><Relationship Id="rId5" Type="http://schemas.openxmlformats.org/officeDocument/2006/relationships/image" Target="../media/image35.png"/><Relationship Id="rId10" Type="http://schemas.openxmlformats.org/officeDocument/2006/relationships/image" Target="../media/image29.jpeg"/><Relationship Id="rId4" Type="http://schemas.openxmlformats.org/officeDocument/2006/relationships/image" Target="../media/image34.jpeg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11" Type="http://schemas.openxmlformats.org/officeDocument/2006/relationships/image" Target="../media/image38.jpeg"/><Relationship Id="rId5" Type="http://schemas.openxmlformats.org/officeDocument/2006/relationships/image" Target="../media/image35.png"/><Relationship Id="rId10" Type="http://schemas.openxmlformats.org/officeDocument/2006/relationships/image" Target="../media/image29.jpeg"/><Relationship Id="rId4" Type="http://schemas.openxmlformats.org/officeDocument/2006/relationships/image" Target="../media/image34.jpeg"/><Relationship Id="rId9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3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Рисунок 4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Содержимое 5" descr="pre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188913"/>
            <a:ext cx="19335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Содержимое 3" descr="malya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908050"/>
            <a:ext cx="206057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Содержимое 3" descr="imgpreview (2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3357563"/>
            <a:ext cx="20034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Содержимое 3" descr="CA8_plane_&amp;_pilot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75" y="260350"/>
            <a:ext cx="394652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Содержимое 3" descr="498473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16575" y="4508500"/>
            <a:ext cx="352742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Содержимое 3" descr="78885-Royalty-Free-RF-Clipart-Illustration-Of-A-Caucasian-Cartoon-Bread-Baker-Man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124325"/>
            <a:ext cx="30765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Рисунок 4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1062038" y="2349500"/>
            <a:ext cx="63817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800"/>
              <a:t>1. dad/my/painting/is/today/house/the/?</a:t>
            </a:r>
            <a:endParaRPr lang="ru-RU" sz="2800"/>
          </a:p>
          <a:p>
            <a:pPr>
              <a:tabLst>
                <a:tab pos="457200" algn="l"/>
              </a:tabLst>
            </a:pPr>
            <a:r>
              <a:rPr lang="en-US" sz="2800"/>
              <a:t>2. email/am/an/I/writing/my/to/friend/?</a:t>
            </a:r>
            <a:endParaRPr lang="ru-RU" sz="2800"/>
          </a:p>
          <a:p>
            <a:pPr>
              <a:tabLst>
                <a:tab pos="457200" algn="l"/>
              </a:tabLst>
            </a:pPr>
            <a:r>
              <a:rPr lang="en-US" sz="2800"/>
              <a:t>3. are/the/TV/children/watching/now/?</a:t>
            </a:r>
            <a:endParaRPr lang="ru-RU" sz="2800"/>
          </a:p>
          <a:p>
            <a:pPr>
              <a:tabLst>
                <a:tab pos="457200" algn="l"/>
              </a:tabLst>
            </a:pPr>
            <a:r>
              <a:rPr lang="en-US" sz="2800"/>
              <a:t>4. car/his/ Tom/repairing/is/?</a:t>
            </a:r>
            <a:endParaRPr lang="ru-RU" sz="2800"/>
          </a:p>
          <a:p>
            <a:pPr>
              <a:tabLst>
                <a:tab pos="457200" algn="l"/>
              </a:tabLst>
            </a:pPr>
            <a:r>
              <a:rPr lang="en-US" sz="2800"/>
              <a:t>5. sleeping/the/by/fire/dog/the/is/?</a:t>
            </a: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395288" y="692150"/>
            <a:ext cx="828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3200" b="1"/>
              <a:t>Put the words in the correct order</a:t>
            </a:r>
          </a:p>
          <a:p>
            <a:pPr algn="ctr"/>
            <a:r>
              <a:rPr lang="en-US" altLang="ru-RU" sz="3200" b="1"/>
              <a:t> to make full sentences.</a:t>
            </a:r>
            <a:endParaRPr lang="ru-RU" sz="3200" b="1"/>
          </a:p>
        </p:txBody>
      </p:sp>
      <p:pic>
        <p:nvPicPr>
          <p:cNvPr id="32774" name="Содержимое 3" descr="Mailma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597400"/>
            <a:ext cx="2243137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Рисунок 4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2627313" y="303213"/>
            <a:ext cx="3529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Listening!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1052513"/>
            <a:ext cx="734536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24075" y="2997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A</a:t>
            </a:r>
            <a:endParaRPr lang="ru-RU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24075" y="34290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H</a:t>
            </a:r>
            <a:endParaRPr lang="ru-RU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51050" y="3860800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G</a:t>
            </a:r>
            <a:endParaRPr lang="ru-RU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51050" y="4365625"/>
            <a:ext cx="503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C</a:t>
            </a:r>
            <a:endParaRPr lang="ru-RU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51050" y="4797425"/>
            <a:ext cx="576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D</a:t>
            </a:r>
            <a:endParaRPr lang="ru-RU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6" name="Picture 2" descr="D:\Рисунки\рамки детские\x_4076184d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2268538" y="1404938"/>
            <a:ext cx="514508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/>
              <a:t>Look left, right</a:t>
            </a:r>
            <a:br>
              <a:rPr lang="en-US" sz="3200"/>
            </a:br>
            <a:r>
              <a:rPr lang="en-US" sz="3200"/>
              <a:t>Look up, look down</a:t>
            </a:r>
            <a:br>
              <a:rPr lang="en-US" sz="3200"/>
            </a:br>
            <a:r>
              <a:rPr lang="en-US" sz="3200"/>
              <a:t>Look around.</a:t>
            </a:r>
            <a:br>
              <a:rPr lang="en-US" sz="3200"/>
            </a:br>
            <a:r>
              <a:rPr lang="en-US" sz="3200"/>
              <a:t>Look at your nose</a:t>
            </a:r>
            <a:br>
              <a:rPr lang="en-US" sz="3200"/>
            </a:br>
            <a:r>
              <a:rPr lang="en-US" sz="3200"/>
              <a:t>Look at that rose</a:t>
            </a:r>
            <a:br>
              <a:rPr lang="en-US" sz="3200"/>
            </a:br>
            <a:r>
              <a:rPr lang="en-US" sz="3200"/>
              <a:t>Close your eyes</a:t>
            </a:r>
            <a:br>
              <a:rPr lang="en-US" sz="3200"/>
            </a:br>
            <a:r>
              <a:rPr lang="en-US" sz="3200"/>
              <a:t>Open, wink and smile.</a:t>
            </a:r>
            <a:br>
              <a:rPr lang="en-US" sz="3200"/>
            </a:br>
            <a:r>
              <a:rPr lang="ru-RU" sz="3200"/>
              <a:t>Your eyes are happy again.</a:t>
            </a:r>
          </a:p>
        </p:txBody>
      </p:sp>
      <p:pic>
        <p:nvPicPr>
          <p:cNvPr id="36868" name="Picture 2" descr="Розы Анимация, анимашки для вконтакте, одноклассников, с код…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263"/>
            <a:ext cx="298767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Рисунок 4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0" y="279876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ru-RU" sz="2000"/>
          </a:p>
        </p:txBody>
      </p:sp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468313" y="0"/>
            <a:ext cx="8423275" cy="719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 b="1"/>
              <a:t>1. </a:t>
            </a:r>
            <a:r>
              <a:rPr lang="en-US" sz="2000" b="1"/>
              <a:t>Tony</a:t>
            </a:r>
            <a:r>
              <a:rPr lang="ru-RU" sz="2000" b="1"/>
              <a:t>…(</a:t>
            </a:r>
            <a:r>
              <a:rPr lang="en-US" sz="2000" b="1"/>
              <a:t>write</a:t>
            </a:r>
            <a:r>
              <a:rPr lang="ru-RU" sz="2000" b="1"/>
              <a:t>) </a:t>
            </a:r>
            <a:r>
              <a:rPr lang="en-US" sz="2000" b="1"/>
              <a:t>an email</a:t>
            </a:r>
            <a:r>
              <a:rPr lang="ru-RU" sz="2000" b="1"/>
              <a:t>.</a:t>
            </a:r>
            <a:endParaRPr lang="ru-RU" sz="2000"/>
          </a:p>
          <a:p>
            <a:pPr marL="342900" indent="-342900"/>
            <a:r>
              <a:rPr lang="en-US" sz="2000"/>
              <a:t>a) is writing     b) are writing      c) am writing</a:t>
            </a:r>
            <a:endParaRPr lang="ru-RU" sz="2000"/>
          </a:p>
          <a:p>
            <a:pPr marL="342900" indent="-342900"/>
            <a:r>
              <a:rPr lang="en-US" sz="2000" b="1"/>
              <a:t>2. My sisters…(wash) the dog.</a:t>
            </a:r>
            <a:endParaRPr lang="ru-RU" sz="2000"/>
          </a:p>
          <a:p>
            <a:pPr marL="342900" indent="-342900"/>
            <a:r>
              <a:rPr lang="en-US" sz="2000"/>
              <a:t>a) is washing   b) are washing   c) wash</a:t>
            </a:r>
            <a:endParaRPr lang="ru-RU" sz="2000"/>
          </a:p>
          <a:p>
            <a:pPr marL="342900" indent="-342900"/>
            <a:r>
              <a:rPr lang="en-US" sz="2000" b="1"/>
              <a:t>3. She…(play) with a friend.</a:t>
            </a:r>
            <a:endParaRPr lang="ru-RU" sz="2000"/>
          </a:p>
          <a:p>
            <a:pPr marL="342900" indent="-342900"/>
            <a:r>
              <a:rPr lang="en-US" sz="2000"/>
              <a:t>a) is playing     b) are playing     c) am playing</a:t>
            </a:r>
            <a:endParaRPr lang="ru-RU" sz="2000"/>
          </a:p>
          <a:p>
            <a:pPr marL="342900" indent="-342900"/>
            <a:r>
              <a:rPr lang="en-US" sz="2000" b="1"/>
              <a:t>4. Look! Mom…(make) a phone call.</a:t>
            </a:r>
            <a:endParaRPr lang="ru-RU" sz="2000"/>
          </a:p>
          <a:p>
            <a:pPr marL="342900" indent="-342900"/>
            <a:r>
              <a:rPr lang="en-US" sz="2000"/>
              <a:t>a) is making     b) is make          c) are making</a:t>
            </a:r>
            <a:endParaRPr lang="ru-RU" sz="2000"/>
          </a:p>
          <a:p>
            <a:pPr marL="342900" indent="-342900"/>
            <a:r>
              <a:rPr lang="en-US" sz="2000" b="1"/>
              <a:t>5. Dad and Mike…(work) in the garden.</a:t>
            </a:r>
            <a:endParaRPr lang="ru-RU" sz="2000"/>
          </a:p>
          <a:p>
            <a:pPr marL="342900" indent="-342900">
              <a:buFontTx/>
              <a:buAutoNum type="alphaLcParenR"/>
            </a:pPr>
            <a:r>
              <a:rPr lang="en-US" sz="2000"/>
              <a:t>am working  b) is working       c) are working</a:t>
            </a:r>
          </a:p>
          <a:p>
            <a:pPr marL="342900" indent="-342900"/>
            <a:r>
              <a:rPr lang="en-US" sz="2000" b="1"/>
              <a:t>6. He…(plant) flowers.</a:t>
            </a:r>
            <a:endParaRPr lang="ru-RU" sz="2000"/>
          </a:p>
          <a:p>
            <a:pPr marL="342900" indent="-342900"/>
            <a:r>
              <a:rPr lang="en-US" sz="2000"/>
              <a:t>a) am planting  b) is planting       c) </a:t>
            </a:r>
            <a:r>
              <a:rPr lang="ru-RU" sz="2000"/>
              <a:t>a</a:t>
            </a:r>
            <a:r>
              <a:rPr lang="en-US" sz="2000"/>
              <a:t>re planting</a:t>
            </a:r>
            <a:endParaRPr lang="ru-RU" sz="2000"/>
          </a:p>
          <a:p>
            <a:pPr marL="342900" indent="-342900"/>
            <a:r>
              <a:rPr lang="en-US" sz="2000" b="1"/>
              <a:t>7. I … (write) a letter to my sister.</a:t>
            </a:r>
            <a:endParaRPr lang="ru-RU" sz="2000"/>
          </a:p>
          <a:p>
            <a:pPr marL="342900" indent="-342900"/>
            <a:r>
              <a:rPr lang="en-US" sz="2000"/>
              <a:t>a) Write            b) am writing       c) am write</a:t>
            </a:r>
            <a:endParaRPr lang="ru-RU" sz="2000"/>
          </a:p>
          <a:p>
            <a:pPr marL="342900" indent="-342900"/>
            <a:r>
              <a:rPr lang="en-US" sz="2000" b="1"/>
              <a:t>8. Grandmother…(drink) coffee now.</a:t>
            </a:r>
            <a:endParaRPr lang="ru-RU" sz="2000"/>
          </a:p>
          <a:p>
            <a:pPr marL="342900" indent="-342900"/>
            <a:r>
              <a:rPr lang="en-US" sz="2000"/>
              <a:t>a) are drinking  b) is drinking       c) drinks</a:t>
            </a:r>
            <a:endParaRPr lang="ru-RU" sz="2000"/>
          </a:p>
          <a:p>
            <a:pPr marL="342900" indent="-342900"/>
            <a:r>
              <a:rPr lang="en-US" sz="2000" b="1"/>
              <a:t>9. The students…(listen) to the teacher very attentively at the moment.</a:t>
            </a:r>
            <a:endParaRPr lang="ru-RU" sz="2000"/>
          </a:p>
          <a:p>
            <a:pPr marL="342900" indent="-342900"/>
            <a:r>
              <a:rPr lang="en-US" sz="2000"/>
              <a:t>a) listening       b) are listening    c) listen</a:t>
            </a:r>
            <a:endParaRPr lang="ru-RU" sz="2000"/>
          </a:p>
          <a:p>
            <a:pPr marL="342900" indent="-342900"/>
            <a:r>
              <a:rPr lang="en-US" sz="2000" b="1"/>
              <a:t>10. Tom…(have) a dinner now. You may talk to him.</a:t>
            </a:r>
            <a:endParaRPr lang="ru-RU" sz="2000"/>
          </a:p>
          <a:p>
            <a:pPr marL="342900" indent="-342900"/>
            <a:r>
              <a:rPr lang="en-US" sz="2000"/>
              <a:t>a) Has               b) have              c) is having</a:t>
            </a:r>
          </a:p>
          <a:p>
            <a:pPr marL="342900" indent="-342900">
              <a:buFontTx/>
              <a:buAutoNum type="alphaLcParenR"/>
            </a:pPr>
            <a:endParaRPr lang="ru-RU" sz="2000"/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Текст 1"/>
          <p:cNvSpPr>
            <a:spLocks noGrp="1"/>
          </p:cNvSpPr>
          <p:nvPr>
            <p:ph type="body" idx="4294967295"/>
          </p:nvPr>
        </p:nvSpPr>
        <p:spPr>
          <a:xfrm>
            <a:off x="1371600" y="2743200"/>
            <a:ext cx="7123113" cy="16732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sz="2800" smtClean="0">
              <a:solidFill>
                <a:schemeClr val="tx2"/>
              </a:solidFill>
            </a:endParaRPr>
          </a:p>
        </p:txBody>
      </p:sp>
      <p:sp>
        <p:nvSpPr>
          <p:cNvPr id="3993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71600" y="1600200"/>
            <a:ext cx="7620000" cy="990600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39939" name="Рисунок 4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0" y="279876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ru-RU" sz="2000"/>
          </a:p>
        </p:txBody>
      </p:sp>
      <p:graphicFrame>
        <p:nvGraphicFramePr>
          <p:cNvPr id="61500" name="Group 60"/>
          <p:cNvGraphicFramePr>
            <a:graphicFrameLocks noGrp="1"/>
          </p:cNvGraphicFramePr>
          <p:nvPr/>
        </p:nvGraphicFramePr>
        <p:xfrm>
          <a:off x="1619250" y="1916113"/>
          <a:ext cx="6076950" cy="2316162"/>
        </p:xfrm>
        <a:graphic>
          <a:graphicData uri="http://schemas.openxmlformats.org/drawingml/2006/table">
            <a:tbl>
              <a:tblPr/>
              <a:tblGrid>
                <a:gridCol w="3038475"/>
                <a:gridCol w="3038475"/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9-10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7-8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5-6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515" name="Group 75"/>
          <p:cNvGraphicFramePr>
            <a:graphicFrameLocks noGrp="1"/>
          </p:cNvGraphicFramePr>
          <p:nvPr/>
        </p:nvGraphicFramePr>
        <p:xfrm>
          <a:off x="1692275" y="620713"/>
          <a:ext cx="6076950" cy="579437"/>
        </p:xfrm>
        <a:graphic>
          <a:graphicData uri="http://schemas.openxmlformats.org/drawingml/2006/table">
            <a:tbl>
              <a:tblPr/>
              <a:tblGrid>
                <a:gridCol w="3038475"/>
                <a:gridCol w="303847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correct answer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1" name="Рисунок 4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2286000" y="2254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3263" name="Group 1039"/>
          <p:cNvGraphicFramePr>
            <a:graphicFrameLocks noGrp="1"/>
          </p:cNvGraphicFramePr>
          <p:nvPr/>
        </p:nvGraphicFramePr>
        <p:xfrm>
          <a:off x="1585913" y="284163"/>
          <a:ext cx="6081712" cy="5029200"/>
        </p:xfrm>
        <a:graphic>
          <a:graphicData uri="http://schemas.openxmlformats.org/drawingml/2006/table">
            <a:tbl>
              <a:tblPr/>
              <a:tblGrid>
                <a:gridCol w="433387"/>
                <a:gridCol w="433388"/>
                <a:gridCol w="433387"/>
                <a:gridCol w="433388"/>
                <a:gridCol w="433387"/>
                <a:gridCol w="434975"/>
                <a:gridCol w="434975"/>
                <a:gridCol w="434975"/>
                <a:gridCol w="434975"/>
                <a:gridCol w="434975"/>
                <a:gridCol w="434975"/>
                <a:gridCol w="434975"/>
                <a:gridCol w="434975"/>
                <a:gridCol w="4349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195" name="Picture 2" descr="&amp;mcy;&amp;ucy;&amp;lcy;&amp;softcy;&amp;tcy;&amp;yacy;&amp;shcy;&amp;ncy;&amp;ycy;&amp;jcy; &amp;vcy;&amp;rcy;&amp;acy;&amp;chcy; &amp;scy; &amp;chcy;&amp;iecy;&amp;mcy;&amp;ocy;&amp;dcy;&amp;acy;&amp;ncy;&amp;chcy;&amp;icy;&amp;kcy;&amp;ocy;&amp;m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7950" y="0"/>
            <a:ext cx="14160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731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97" name="Picture 2" descr="1mechan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89138"/>
            <a:ext cx="15430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98" name="Picture 3" descr="1wait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076700"/>
            <a:ext cx="15430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99" name="Содержимое 3" descr="malyar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6988" y="4437063"/>
            <a:ext cx="1450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00" name="Содержимое 3" descr="78885-Royalty-Free-RF-Clipart-Illustration-Of-A-Caucasian-Cartoon-Bread-Baker-Man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27950" y="2276475"/>
            <a:ext cx="14160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01" name="Содержимое 3" descr="Mailman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27638" y="5338763"/>
            <a:ext cx="163830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202" name="Picture 5" descr="Кто не любит бесплатной езды? - стихи и проза на Избе-Читальне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28850" y="5338763"/>
            <a:ext cx="17573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build="p"/>
      <p:bldP spid="430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9" name="Рисунок 4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2286000" y="2254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3263" name="Group 1039"/>
          <p:cNvGraphicFramePr>
            <a:graphicFrameLocks noGrp="1"/>
          </p:cNvGraphicFramePr>
          <p:nvPr/>
        </p:nvGraphicFramePr>
        <p:xfrm>
          <a:off x="1585913" y="284163"/>
          <a:ext cx="6081712" cy="5029200"/>
        </p:xfrm>
        <a:graphic>
          <a:graphicData uri="http://schemas.openxmlformats.org/drawingml/2006/table">
            <a:tbl>
              <a:tblPr/>
              <a:tblGrid>
                <a:gridCol w="433387"/>
                <a:gridCol w="433388"/>
                <a:gridCol w="433387"/>
                <a:gridCol w="433388"/>
                <a:gridCol w="433387"/>
                <a:gridCol w="434975"/>
                <a:gridCol w="434975"/>
                <a:gridCol w="434975"/>
                <a:gridCol w="434975"/>
                <a:gridCol w="434975"/>
                <a:gridCol w="434975"/>
                <a:gridCol w="434975"/>
                <a:gridCol w="434975"/>
                <a:gridCol w="4349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5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EC522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5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EC522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5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EC522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5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EC522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5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EC522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522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EC522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5243" name="Picture 2" descr="&amp;mcy;&amp;ucy;&amp;lcy;&amp;softcy;&amp;tcy;&amp;yacy;&amp;shcy;&amp;ncy;&amp;ycy;&amp;jcy; &amp;vcy;&amp;rcy;&amp;acy;&amp;chcy; &amp;scy; &amp;chcy;&amp;iecy;&amp;mcy;&amp;ocy;&amp;dcy;&amp;acy;&amp;ncy;&amp;chcy;&amp;icy;&amp;kcy;&amp;ocy;&amp;m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7950" y="0"/>
            <a:ext cx="14160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3731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45" name="Picture 2" descr="1mechan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89138"/>
            <a:ext cx="15430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46" name="Picture 3" descr="1wait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988" y="4076700"/>
            <a:ext cx="15430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47" name="Содержимое 3" descr="malyar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46988" y="4437063"/>
            <a:ext cx="1450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48" name="Содержимое 3" descr="78885-Royalty-Free-RF-Clipart-Illustration-Of-A-Caucasian-Cartoon-Bread-Baker-Man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9375" y="2289175"/>
            <a:ext cx="14160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49" name="Содержимое 3" descr="Mailman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27638" y="5338763"/>
            <a:ext cx="163830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50" name="Picture 5" descr="Кто не любит бесплатной езды? - стихи и проза на Избе-Читальне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28850" y="5338763"/>
            <a:ext cx="17573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Текст 1"/>
          <p:cNvSpPr>
            <a:spLocks noGrp="1"/>
          </p:cNvSpPr>
          <p:nvPr>
            <p:ph type="body" idx="4294967295"/>
          </p:nvPr>
        </p:nvSpPr>
        <p:spPr>
          <a:xfrm>
            <a:off x="1371600" y="2743200"/>
            <a:ext cx="7123113" cy="16732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sz="2800" smtClean="0">
              <a:solidFill>
                <a:schemeClr val="tx2"/>
              </a:solidFill>
            </a:endParaRPr>
          </a:p>
        </p:txBody>
      </p:sp>
      <p:sp>
        <p:nvSpPr>
          <p:cNvPr id="47106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71600" y="1600200"/>
            <a:ext cx="7620000" cy="990600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47107" name="Рисунок 4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2286000" y="2254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4505" name="Group 233"/>
          <p:cNvGraphicFramePr>
            <a:graphicFrameLocks noGrp="1"/>
          </p:cNvGraphicFramePr>
          <p:nvPr/>
        </p:nvGraphicFramePr>
        <p:xfrm>
          <a:off x="611188" y="404813"/>
          <a:ext cx="8064500" cy="2133600"/>
        </p:xfrm>
        <a:graphic>
          <a:graphicData uri="http://schemas.openxmlformats.org/drawingml/2006/table">
            <a:tbl>
              <a:tblPr/>
              <a:tblGrid>
                <a:gridCol w="2736850"/>
                <a:gridCol w="2519362"/>
                <a:gridCol w="2808288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+ing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e+ing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Double consonant +ing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23" name="Line 234"/>
          <p:cNvSpPr>
            <a:spLocks noChangeShapeType="1"/>
          </p:cNvSpPr>
          <p:nvPr/>
        </p:nvSpPr>
        <p:spPr bwMode="auto">
          <a:xfrm>
            <a:off x="4140200" y="54927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24" name="Rectangle 235"/>
          <p:cNvSpPr>
            <a:spLocks noChangeArrowheads="1"/>
          </p:cNvSpPr>
          <p:nvPr/>
        </p:nvSpPr>
        <p:spPr bwMode="auto">
          <a:xfrm>
            <a:off x="550863" y="3843338"/>
            <a:ext cx="827881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i="1"/>
              <a:t>have swim go work meet eat do look paint </a:t>
            </a:r>
            <a:endParaRPr lang="ru-RU" sz="3200"/>
          </a:p>
          <a:p>
            <a:pPr algn="ctr"/>
            <a:r>
              <a:rPr lang="en-US" sz="3200" i="1"/>
              <a:t>serve read come stop run put open relax visit</a:t>
            </a:r>
            <a:endParaRPr lang="ru-RU" sz="3200"/>
          </a:p>
          <a:p>
            <a:pPr algn="ctr" eaLnBrk="0" hangingPunct="0"/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Текст 1"/>
          <p:cNvSpPr>
            <a:spLocks noGrp="1"/>
          </p:cNvSpPr>
          <p:nvPr>
            <p:ph type="body" idx="4294967295"/>
          </p:nvPr>
        </p:nvSpPr>
        <p:spPr>
          <a:xfrm>
            <a:off x="1371600" y="2743200"/>
            <a:ext cx="7123113" cy="16732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sz="2800" smtClean="0">
              <a:solidFill>
                <a:schemeClr val="tx2"/>
              </a:solidFill>
            </a:endParaRPr>
          </a:p>
        </p:txBody>
      </p:sp>
      <p:sp>
        <p:nvSpPr>
          <p:cNvPr id="4915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71600" y="1600200"/>
            <a:ext cx="7620000" cy="990600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49155" name="Рисунок 4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2286000" y="2254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9157" name="Содержимое 3" descr="uchebniki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924175"/>
            <a:ext cx="40386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189"/>
          <p:cNvSpPr>
            <a:spLocks noChangeArrowheads="1"/>
          </p:cNvSpPr>
          <p:nvPr/>
        </p:nvSpPr>
        <p:spPr bwMode="auto">
          <a:xfrm>
            <a:off x="3492500" y="636588"/>
            <a:ext cx="2781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Homework</a:t>
            </a:r>
            <a:endParaRPr lang="ru-RU" sz="4000" b="1">
              <a:solidFill>
                <a:srgbClr val="FF0000"/>
              </a:solidFill>
            </a:endParaRPr>
          </a:p>
        </p:txBody>
      </p:sp>
      <p:sp>
        <p:nvSpPr>
          <p:cNvPr id="49159" name="Rectangle 191"/>
          <p:cNvSpPr>
            <a:spLocks noChangeArrowheads="1"/>
          </p:cNvSpPr>
          <p:nvPr/>
        </p:nvSpPr>
        <p:spPr bwMode="auto">
          <a:xfrm>
            <a:off x="5292725" y="3141663"/>
            <a:ext cx="33877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/>
              <a:t>WB. p.52 ex.7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/>
              <a:t>Correct the sentences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815EC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87" name="Рисунок 4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bd2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8913"/>
            <a:ext cx="1577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365625"/>
            <a:ext cx="15843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404813"/>
            <a:ext cx="17272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 descr="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4508500"/>
            <a:ext cx="1727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6" descr="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476250"/>
            <a:ext cx="2609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7" descr="1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59563" y="4005263"/>
            <a:ext cx="17287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н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63713" y="2420938"/>
            <a:ext cx="10858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9" descr="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64163" y="2565400"/>
            <a:ext cx="1222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Текст 1"/>
          <p:cNvSpPr>
            <a:spLocks noGrp="1"/>
          </p:cNvSpPr>
          <p:nvPr>
            <p:ph type="body" idx="4294967295"/>
          </p:nvPr>
        </p:nvSpPr>
        <p:spPr>
          <a:xfrm>
            <a:off x="1371600" y="2743200"/>
            <a:ext cx="7123113" cy="16732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sz="2800" smtClean="0">
              <a:solidFill>
                <a:schemeClr val="tx2"/>
              </a:solidFill>
            </a:endParaRPr>
          </a:p>
        </p:txBody>
      </p:sp>
      <p:sp>
        <p:nvSpPr>
          <p:cNvPr id="5120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71600" y="1600200"/>
            <a:ext cx="7620000" cy="990600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51203" name="Рисунок 4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2286000" y="225425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05" name="Rectangle 9"/>
          <p:cNvSpPr>
            <a:spLocks noChangeArrowheads="1"/>
          </p:cNvSpPr>
          <p:nvPr/>
        </p:nvSpPr>
        <p:spPr bwMode="auto">
          <a:xfrm>
            <a:off x="1403350" y="188913"/>
            <a:ext cx="6362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Thank you for the lesson!</a:t>
            </a:r>
            <a:br>
              <a:rPr lang="en-US" sz="4000" b="1">
                <a:solidFill>
                  <a:srgbClr val="FF0000"/>
                </a:solidFill>
              </a:rPr>
            </a:br>
            <a:r>
              <a:rPr lang="en-US" sz="4000" b="1">
                <a:solidFill>
                  <a:srgbClr val="FF0000"/>
                </a:solidFill>
              </a:rPr>
              <a:t>Good-bye!</a:t>
            </a:r>
            <a:endParaRPr lang="ru-RU" sz="4000" b="1">
              <a:solidFill>
                <a:srgbClr val="FF0000"/>
              </a:solidFill>
            </a:endParaRPr>
          </a:p>
        </p:txBody>
      </p:sp>
      <p:pic>
        <p:nvPicPr>
          <p:cNvPr id="51206" name="Рисунок 8" descr="solnichk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2781300"/>
            <a:ext cx="2857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Текст 7"/>
          <p:cNvSpPr>
            <a:spLocks noGrp="1"/>
          </p:cNvSpPr>
          <p:nvPr>
            <p:ph type="body" idx="4294967295"/>
          </p:nvPr>
        </p:nvSpPr>
        <p:spPr>
          <a:xfrm>
            <a:off x="1371600" y="2743200"/>
            <a:ext cx="7123113" cy="16732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sz="2800" smtClean="0">
              <a:solidFill>
                <a:schemeClr val="tx2"/>
              </a:solidFill>
            </a:endParaRPr>
          </a:p>
        </p:txBody>
      </p:sp>
      <p:sp>
        <p:nvSpPr>
          <p:cNvPr id="18434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371600" y="1600200"/>
            <a:ext cx="7620000" cy="990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FF"/>
                </a:solidFill>
              </a:rPr>
              <a:t>ф</a:t>
            </a:r>
          </a:p>
        </p:txBody>
      </p:sp>
      <p:pic>
        <p:nvPicPr>
          <p:cNvPr id="18435" name="Рисунок 4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Наталья\Desktop\JOBS\JobsPictures\Occupations-and-Jobs-Flashcard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88913"/>
            <a:ext cx="171450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Наталья\Desktop\JOBS\JobsPictures\Occupations-and-Jobs-Flashcards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3563" y="3957638"/>
            <a:ext cx="17684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Наталья\Desktop\JOBS\JobsPictures\Occupations-and-Jobs-Flashcards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9775" y="22225"/>
            <a:ext cx="173196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Наталья\Desktop\JOBS\JobsPictures\Occupations-and-Jobs-Flashcards (8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960688"/>
            <a:ext cx="17351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Наталья\Desktop\JOBS\JobsPictures\Occupations-and-Jobs-Flashcards (9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1288" y="2960688"/>
            <a:ext cx="18002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Наталья\Desktop\JOBS\JobsPictures\Occupations-and-Jobs-Flashcards (10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95513" y="3941763"/>
            <a:ext cx="194627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1pilo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5513" y="333375"/>
            <a:ext cx="19272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1ve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05613" y="392113"/>
            <a:ext cx="1984375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Рисунок 3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611188" y="182563"/>
            <a:ext cx="8013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3600">
                <a:solidFill>
                  <a:schemeClr val="accent2"/>
                </a:solidFill>
              </a:rPr>
              <a:t>What are they doing now?</a:t>
            </a:r>
            <a:br>
              <a:rPr lang="en-US" altLang="ru-RU" sz="3600">
                <a:solidFill>
                  <a:schemeClr val="accent2"/>
                </a:solidFill>
              </a:rPr>
            </a:br>
            <a:r>
              <a:rPr lang="en-US" altLang="ru-RU" sz="3600">
                <a:solidFill>
                  <a:schemeClr val="accent2"/>
                </a:solidFill>
              </a:rPr>
              <a:t>Use these verbs:</a:t>
            </a:r>
            <a:endParaRPr lang="ru-RU" sz="3600">
              <a:solidFill>
                <a:schemeClr val="accent2"/>
              </a:solidFill>
            </a:endParaRP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539750" y="1989138"/>
            <a:ext cx="4427538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3200" b="1">
                <a:solidFill>
                  <a:schemeClr val="accent2"/>
                </a:solidFill>
              </a:rPr>
              <a:t>sleep</a:t>
            </a:r>
          </a:p>
          <a:p>
            <a:r>
              <a:rPr lang="en-US" altLang="ru-RU" sz="3200" b="1">
                <a:solidFill>
                  <a:schemeClr val="accent2"/>
                </a:solidFill>
              </a:rPr>
              <a:t>pour some tea</a:t>
            </a:r>
          </a:p>
          <a:p>
            <a:r>
              <a:rPr lang="en-US" altLang="ru-RU" sz="3200" b="1">
                <a:solidFill>
                  <a:schemeClr val="accent2"/>
                </a:solidFill>
              </a:rPr>
              <a:t>play with toys</a:t>
            </a:r>
          </a:p>
          <a:p>
            <a:r>
              <a:rPr lang="en-US" altLang="ru-RU" sz="3200" b="1">
                <a:solidFill>
                  <a:schemeClr val="accent2"/>
                </a:solidFill>
              </a:rPr>
              <a:t>have some tea</a:t>
            </a:r>
          </a:p>
          <a:p>
            <a:r>
              <a:rPr lang="en-US" altLang="ru-RU" sz="3200" b="1">
                <a:solidFill>
                  <a:schemeClr val="accent2"/>
                </a:solidFill>
              </a:rPr>
              <a:t>do homework</a:t>
            </a:r>
          </a:p>
          <a:p>
            <a:r>
              <a:rPr lang="en-US" altLang="ru-RU" sz="3200" b="1">
                <a:solidFill>
                  <a:schemeClr val="accent2"/>
                </a:solidFill>
              </a:rPr>
              <a:t>collect  stamps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ru-RU" altLang="ru-RU" sz="3200">
              <a:solidFill>
                <a:schemeClr val="accent2"/>
              </a:solidFill>
            </a:endParaRPr>
          </a:p>
        </p:txBody>
      </p:sp>
      <p:pic>
        <p:nvPicPr>
          <p:cNvPr id="20486" name="Содержимое 10" descr="ios_lg_sq2x_imag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700213"/>
            <a:ext cx="54102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Рисунок 4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0" y="260350"/>
            <a:ext cx="89646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9900" indent="-469900" algn="ctr"/>
            <a:endParaRPr lang="ru-RU" sz="260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4630" name="Group 54"/>
          <p:cNvGraphicFramePr>
            <a:graphicFrameLocks noGrp="1"/>
          </p:cNvGraphicFramePr>
          <p:nvPr/>
        </p:nvGraphicFramePr>
        <p:xfrm>
          <a:off x="1258888" y="1773238"/>
          <a:ext cx="6842125" cy="3794125"/>
        </p:xfrm>
        <a:graphic>
          <a:graphicData uri="http://schemas.openxmlformats.org/drawingml/2006/table">
            <a:tbl>
              <a:tblPr/>
              <a:tblGrid>
                <a:gridCol w="2281237"/>
                <a:gridCol w="2279650"/>
                <a:gridCol w="2281238"/>
              </a:tblGrid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am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Ving        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is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are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50" name="Rectangle 53"/>
          <p:cNvSpPr>
            <a:spLocks noChangeArrowheads="1"/>
          </p:cNvSpPr>
          <p:nvPr/>
        </p:nvSpPr>
        <p:spPr bwMode="auto">
          <a:xfrm>
            <a:off x="0" y="4398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2551" name="Rectangle 56"/>
          <p:cNvSpPr>
            <a:spLocks noChangeArrowheads="1"/>
          </p:cNvSpPr>
          <p:nvPr/>
        </p:nvSpPr>
        <p:spPr bwMode="auto">
          <a:xfrm>
            <a:off x="900113" y="692150"/>
            <a:ext cx="7200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ru-RU" sz="2800" b="1"/>
              <a:t>Present Continuous</a:t>
            </a:r>
          </a:p>
          <a:p>
            <a:pPr algn="ctr"/>
            <a:r>
              <a:rPr lang="ru-RU" sz="2000" b="1"/>
              <a:t>Утвердительная форма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Рисунок 4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1042988" y="260350"/>
            <a:ext cx="7181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800" b="1"/>
              <a:t>Put the words in the correct order</a:t>
            </a:r>
          </a:p>
          <a:p>
            <a:pPr algn="ctr"/>
            <a:r>
              <a:rPr lang="en-US" altLang="ru-RU" sz="2800" b="1"/>
              <a:t> to make full sentences.</a:t>
            </a:r>
            <a:endParaRPr lang="ru-RU" sz="2800" b="1"/>
          </a:p>
        </p:txBody>
      </p:sp>
      <p:sp>
        <p:nvSpPr>
          <p:cNvPr id="24581" name="Rectangle 9"/>
          <p:cNvSpPr>
            <a:spLocks noChangeArrowheads="1"/>
          </p:cNvSpPr>
          <p:nvPr/>
        </p:nvSpPr>
        <p:spPr bwMode="auto">
          <a:xfrm>
            <a:off x="900113" y="1844675"/>
            <a:ext cx="7704137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ru-RU" sz="3200" b="1">
                <a:solidFill>
                  <a:srgbClr val="663300"/>
                </a:solidFill>
              </a:rPr>
              <a:t>1</a:t>
            </a:r>
            <a:r>
              <a:rPr lang="ru-RU" altLang="ru-RU" sz="3200" b="1">
                <a:solidFill>
                  <a:srgbClr val="663300"/>
                </a:solidFill>
              </a:rPr>
              <a:t>.</a:t>
            </a:r>
            <a:r>
              <a:rPr lang="en-US" altLang="ru-RU" sz="3200" b="1">
                <a:solidFill>
                  <a:srgbClr val="663300"/>
                </a:solidFill>
              </a:rPr>
              <a:t> Dad/my/painting/is/today/house/the</a:t>
            </a:r>
          </a:p>
          <a:p>
            <a:pPr marL="342900" indent="-342900"/>
            <a:r>
              <a:rPr lang="en-US" altLang="ru-RU" sz="3200" b="1">
                <a:solidFill>
                  <a:srgbClr val="996600"/>
                </a:solidFill>
              </a:rPr>
              <a:t>2. Email/am/an/I/writing/my/to/friend</a:t>
            </a:r>
          </a:p>
          <a:p>
            <a:pPr marL="342900" indent="-342900"/>
            <a:r>
              <a:rPr lang="en-US" altLang="ru-RU" sz="3200" b="1">
                <a:solidFill>
                  <a:srgbClr val="663300"/>
                </a:solidFill>
              </a:rPr>
              <a:t>3. Are/the/TV/children/watching/now</a:t>
            </a:r>
          </a:p>
          <a:p>
            <a:pPr marL="342900" indent="-342900"/>
            <a:r>
              <a:rPr lang="en-US" altLang="ru-RU" sz="3200" b="1">
                <a:solidFill>
                  <a:srgbClr val="996600"/>
                </a:solidFill>
              </a:rPr>
              <a:t>4. Car/his/ Tom/repairing/is</a:t>
            </a:r>
          </a:p>
          <a:p>
            <a:pPr marL="342900" indent="-342900"/>
            <a:r>
              <a:rPr lang="ru-RU" altLang="ru-RU" sz="3200" b="1">
                <a:solidFill>
                  <a:srgbClr val="996600"/>
                </a:solidFill>
              </a:rPr>
              <a:t>5</a:t>
            </a:r>
            <a:r>
              <a:rPr lang="en-US" altLang="ru-RU" sz="3200" b="1">
                <a:solidFill>
                  <a:srgbClr val="996600"/>
                </a:solidFill>
              </a:rPr>
              <a:t>. Sleeping/the/by/fire/dog/the/is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ru-RU" sz="3200"/>
          </a:p>
        </p:txBody>
      </p:sp>
      <p:pic>
        <p:nvPicPr>
          <p:cNvPr id="24582" name="Picture 5" descr="000803_1071_1235_vn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797425"/>
            <a:ext cx="15017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Рисунок 4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736" name="Group 64"/>
          <p:cNvGraphicFramePr>
            <a:graphicFrameLocks noGrp="1"/>
          </p:cNvGraphicFramePr>
          <p:nvPr/>
        </p:nvGraphicFramePr>
        <p:xfrm>
          <a:off x="755650" y="2276475"/>
          <a:ext cx="7272338" cy="3673475"/>
        </p:xfrm>
        <a:graphic>
          <a:graphicData uri="http://schemas.openxmlformats.org/drawingml/2006/table">
            <a:tbl>
              <a:tblPr/>
              <a:tblGrid>
                <a:gridCol w="1804988"/>
                <a:gridCol w="1804987"/>
                <a:gridCol w="1804988"/>
                <a:gridCol w="1857375"/>
              </a:tblGrid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I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am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not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Ving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36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he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she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it 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is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we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you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they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are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47" name="Rectangle 61"/>
          <p:cNvSpPr>
            <a:spLocks noChangeArrowheads="1"/>
          </p:cNvSpPr>
          <p:nvPr/>
        </p:nvSpPr>
        <p:spPr bwMode="auto">
          <a:xfrm>
            <a:off x="1908175" y="663575"/>
            <a:ext cx="53340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ru-RU" sz="3200" b="1"/>
              <a:t>Present Continuous</a:t>
            </a:r>
          </a:p>
          <a:p>
            <a:pPr algn="ctr" eaLnBrk="0" hangingPunct="0">
              <a:spcBef>
                <a:spcPct val="20000"/>
              </a:spcBef>
            </a:pPr>
            <a:r>
              <a:rPr lang="ru-RU" altLang="ru-RU" sz="2800"/>
              <a:t>Отрицательное предложение</a:t>
            </a:r>
          </a:p>
          <a:p>
            <a:pPr algn="ctr"/>
            <a:endParaRPr lang="es-ES" alt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Рисунок 4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684213" y="2092325"/>
            <a:ext cx="7920037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200">
                <a:solidFill>
                  <a:schemeClr val="accent2"/>
                </a:solidFill>
              </a:rPr>
              <a:t>1. dad/my/not/painting/is/today/house/the</a:t>
            </a:r>
            <a:endParaRPr lang="ru-RU" sz="3200">
              <a:solidFill>
                <a:schemeClr val="accent2"/>
              </a:solidFill>
            </a:endParaRPr>
          </a:p>
          <a:p>
            <a:pPr>
              <a:tabLst>
                <a:tab pos="457200" algn="l"/>
              </a:tabLst>
            </a:pPr>
            <a:r>
              <a:rPr lang="en-US" sz="3200">
                <a:solidFill>
                  <a:schemeClr val="accent2"/>
                </a:solidFill>
              </a:rPr>
              <a:t>2. email/am/an/I/writing/not/my/to/friend</a:t>
            </a:r>
            <a:endParaRPr lang="ru-RU" sz="3200">
              <a:solidFill>
                <a:schemeClr val="accent2"/>
              </a:solidFill>
            </a:endParaRPr>
          </a:p>
          <a:p>
            <a:pPr>
              <a:tabLst>
                <a:tab pos="457200" algn="l"/>
              </a:tabLst>
            </a:pPr>
            <a:r>
              <a:rPr lang="en-US" sz="3200">
                <a:solidFill>
                  <a:schemeClr val="accent2"/>
                </a:solidFill>
              </a:rPr>
              <a:t>3. are/the/not/TV/children/watching/now</a:t>
            </a:r>
          </a:p>
          <a:p>
            <a:pPr>
              <a:tabLst>
                <a:tab pos="457200" algn="l"/>
              </a:tabLst>
            </a:pPr>
            <a:r>
              <a:rPr lang="en-US" sz="3200">
                <a:solidFill>
                  <a:schemeClr val="accent2"/>
                </a:solidFill>
              </a:rPr>
              <a:t>4. car/his/ Tom/repairing/is/not</a:t>
            </a:r>
            <a:endParaRPr lang="ru-RU" sz="3200">
              <a:solidFill>
                <a:schemeClr val="accent2"/>
              </a:solidFill>
            </a:endParaRPr>
          </a:p>
          <a:p>
            <a:pPr>
              <a:tabLst>
                <a:tab pos="457200" algn="l"/>
              </a:tabLst>
            </a:pPr>
            <a:r>
              <a:rPr lang="en-US" sz="3200">
                <a:solidFill>
                  <a:schemeClr val="accent2"/>
                </a:solidFill>
              </a:rPr>
              <a:t>5. sleeping/the/not/by/fire/dog/the/is</a:t>
            </a: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684213" y="549275"/>
            <a:ext cx="77041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800" b="1"/>
              <a:t>Put the words in the correct order</a:t>
            </a:r>
          </a:p>
          <a:p>
            <a:pPr algn="ctr"/>
            <a:r>
              <a:rPr lang="en-US" altLang="ru-RU" sz="2800" b="1"/>
              <a:t> to make full sentences.</a:t>
            </a:r>
            <a:endParaRPr lang="ru-RU" sz="2800" b="1"/>
          </a:p>
        </p:txBody>
      </p:sp>
      <p:pic>
        <p:nvPicPr>
          <p:cNvPr id="28678" name="Picture 2" descr="http://900igr.net/datai/chelovek/Professii-5.files/0004-004-Pova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4221163"/>
            <a:ext cx="164782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Рисунок 4" descr="normal_tex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823" name="Group 55"/>
          <p:cNvGraphicFramePr>
            <a:graphicFrameLocks noGrp="1"/>
          </p:cNvGraphicFramePr>
          <p:nvPr/>
        </p:nvGraphicFramePr>
        <p:xfrm>
          <a:off x="827088" y="2276475"/>
          <a:ext cx="7416800" cy="3400425"/>
        </p:xfrm>
        <a:graphic>
          <a:graphicData uri="http://schemas.openxmlformats.org/drawingml/2006/table">
            <a:tbl>
              <a:tblPr/>
              <a:tblGrid>
                <a:gridCol w="2471737"/>
                <a:gridCol w="2473325"/>
                <a:gridCol w="2471738"/>
              </a:tblGrid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Am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I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Ving  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Is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He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She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it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Are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We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You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they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41" name="Rectangle 52"/>
          <p:cNvSpPr>
            <a:spLocks noChangeArrowheads="1"/>
          </p:cNvSpPr>
          <p:nvPr/>
        </p:nvSpPr>
        <p:spPr bwMode="auto">
          <a:xfrm>
            <a:off x="1403350" y="404813"/>
            <a:ext cx="64881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altLang="ru-RU" sz="3200" b="1"/>
              <a:t>Present Continuous</a:t>
            </a:r>
          </a:p>
          <a:p>
            <a:pPr algn="ctr"/>
            <a:r>
              <a:rPr lang="ru-RU" altLang="ru-RU" sz="3200" b="1"/>
              <a:t>Вопросительное предложение</a:t>
            </a:r>
            <a:r>
              <a:rPr lang="ru-RU" altLang="ru-RU" b="1">
                <a:solidFill>
                  <a:srgbClr val="92D050"/>
                </a:solidFill>
              </a:rPr>
              <a:t>.</a:t>
            </a:r>
            <a:endParaRPr lang="es-ES" altLang="ru-RU" b="1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439</TotalTime>
  <Words>698</Words>
  <Application>Microsoft Office PowerPoint</Application>
  <PresentationFormat>Экран (4:3)</PresentationFormat>
  <Paragraphs>462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Arial</vt:lpstr>
      <vt:lpstr>Calibri</vt:lpstr>
      <vt:lpstr>Wingdings</vt:lpstr>
      <vt:lpstr>Wingdings 2</vt:lpstr>
      <vt:lpstr>Tw Cen MT</vt:lpstr>
      <vt:lpstr>Times New Roman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Слайд 1</vt:lpstr>
      <vt:lpstr>Слайд 2</vt:lpstr>
      <vt:lpstr>ф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</dc:title>
  <dc:creator>Безруких</dc:creator>
  <cp:lastModifiedBy>Ильнур</cp:lastModifiedBy>
  <cp:revision>58</cp:revision>
  <dcterms:created xsi:type="dcterms:W3CDTF">2012-10-17T11:56:56Z</dcterms:created>
  <dcterms:modified xsi:type="dcterms:W3CDTF">2015-02-19T13:00:56Z</dcterms:modified>
</cp:coreProperties>
</file>