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>
      <p:cViewPr varScale="1">
        <p:scale>
          <a:sx n="86" d="100"/>
          <a:sy n="86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0490C8-FA2D-44F5-9D2F-A6020494F9D9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CE7CE1-00D7-413A-90B8-3F3343ED5C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38884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города Москвы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«Школа № 1279 «Эврика»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204864"/>
            <a:ext cx="6192360" cy="230425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Отчет по самообразованию воспитателя группы № 49 Прохоровой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Ольги Анатольевны</a:t>
            </a:r>
          </a:p>
          <a:p>
            <a:pPr algn="ctr"/>
            <a:endParaRPr lang="ru-RU" dirty="0"/>
          </a:p>
        </p:txBody>
      </p:sp>
      <p:pic>
        <p:nvPicPr>
          <p:cNvPr id="13314" name="Picture 2" descr="http://static5.depositphotos.com/1005091/520/v/950/depositphotos_5204680-stock-illustration-three-children-with-opened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09120"/>
            <a:ext cx="2016224" cy="2002442"/>
          </a:xfrm>
          <a:prstGeom prst="rect">
            <a:avLst/>
          </a:prstGeom>
          <a:noFill/>
        </p:spPr>
      </p:pic>
      <p:pic>
        <p:nvPicPr>
          <p:cNvPr id="13316" name="Picture 4" descr="https://go1.imgsmail.ru/imgpreview?key=84573b11256cf09&amp;mb=imgdb_preview_1666"/>
          <p:cNvPicPr>
            <a:picLocks noChangeAspect="1" noChangeArrowheads="1"/>
          </p:cNvPicPr>
          <p:nvPr/>
        </p:nvPicPr>
        <p:blipFill>
          <a:blip r:embed="rId3" cstate="print"/>
          <a:srcRect l="8566" t="3024" r="8962" b="3233"/>
          <a:stretch>
            <a:fillRect/>
          </a:stretch>
        </p:blipFill>
        <p:spPr bwMode="auto">
          <a:xfrm>
            <a:off x="323528" y="2276871"/>
            <a:ext cx="1944216" cy="251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Картотеки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988840"/>
            <a:ext cx="4104456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Сценарии</a:t>
            </a: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Этюды на выразительность жестов</a:t>
            </a: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Этюды на выражение основных эмоций</a:t>
            </a: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ситуации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sch17-schel.edumsko.ru/uploads/3000/2772/section/187538/dokumenty.jpg"/>
          <p:cNvPicPr>
            <a:picLocks noChangeAspect="1" noChangeArrowheads="1"/>
          </p:cNvPicPr>
          <p:nvPr/>
        </p:nvPicPr>
        <p:blipFill>
          <a:blip r:embed="rId2" cstate="print"/>
          <a:srcRect l="1961" t="5372" r="1961" b="5990"/>
          <a:stretch>
            <a:fillRect/>
          </a:stretch>
        </p:blipFill>
        <p:spPr bwMode="auto">
          <a:xfrm>
            <a:off x="539552" y="2564904"/>
            <a:ext cx="3528392" cy="2376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60000">
            <a:off x="2915816" y="3501008"/>
            <a:ext cx="9361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Этюды на выражение основных эмоций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go2.imgsmail.ru/imgpreview?key=4eccc7bca1e53fd&amp;mb=imgdb_preview_1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2848481" y="3015602"/>
            <a:ext cx="1073763" cy="28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6" descr="blob:https://web.whatsapp.com/d597585d-6263-494a-ad99-244a747075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724128" y="1484784"/>
            <a:ext cx="3096344" cy="3025955"/>
            <a:chOff x="5598668" y="1340768"/>
            <a:chExt cx="2842151" cy="2665915"/>
          </a:xfrm>
        </p:grpSpPr>
        <p:pic>
          <p:nvPicPr>
            <p:cNvPr id="2" name="Picture 2" descr="https://img1.labirint.ru/books/252219/coverbi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">
              <a:off x="7164288" y="1340768"/>
              <a:ext cx="1235044" cy="1840658"/>
            </a:xfrm>
            <a:prstGeom prst="rect">
              <a:avLst/>
            </a:prstGeom>
            <a:noFill/>
          </p:spPr>
        </p:pic>
        <p:pic>
          <p:nvPicPr>
            <p:cNvPr id="24578" name="Picture 2" descr="https://go1.imgsmail.ru/imgpreview?key=3fea44e99f0964b6&amp;mb=imgdb_preview_11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600000">
              <a:off x="5796136" y="1340768"/>
              <a:ext cx="1057145" cy="1752814"/>
            </a:xfrm>
            <a:prstGeom prst="rect">
              <a:avLst/>
            </a:prstGeom>
            <a:noFill/>
          </p:spPr>
        </p:pic>
        <p:pic>
          <p:nvPicPr>
            <p:cNvPr id="24580" name="Picture 4" descr="Елена Антипина - Театрализованные представления в детском саду обложка книг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1772816"/>
              <a:ext cx="1140554" cy="1703090"/>
            </a:xfrm>
            <a:prstGeom prst="rect">
              <a:avLst/>
            </a:prstGeom>
            <a:noFill/>
          </p:spPr>
        </p:pic>
        <p:pic>
          <p:nvPicPr>
            <p:cNvPr id="24585" name="Picture 9" descr="https://www.uchmag.ru/upload/catalog/posob/8/8/888_e_/cover_image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140000">
              <a:off x="7276138" y="2202313"/>
              <a:ext cx="1164681" cy="1766714"/>
            </a:xfrm>
            <a:prstGeom prst="rect">
              <a:avLst/>
            </a:prstGeom>
            <a:noFill/>
          </p:spPr>
        </p:pic>
        <p:pic>
          <p:nvPicPr>
            <p:cNvPr id="24587" name="Picture 11" descr="http://www.combook.ru/pictures/185755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720000">
              <a:off x="5598668" y="2313887"/>
              <a:ext cx="1226665" cy="1692796"/>
            </a:xfrm>
            <a:prstGeom prst="rect">
              <a:avLst/>
            </a:prstGeom>
            <a:noFill/>
          </p:spPr>
        </p:pic>
      </p:grp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23528" y="2600618"/>
            <a:ext cx="4968552" cy="37548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1.Агапова И. А. Давыдова М. А. Театральные занятия и игры в детском саду М. 2010.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2.Антипина Е. А. Театрализованные представления в детском саду. М. 2010.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3.Вакуленко Ю. А, Власенко О. П. Театрализованные инсценировки сказок в детском саду. Волгоград 2015.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4.Веракса Н. Е, Комарова Т. С, Васильева М. А, От рождения до школы: примерная основная общеобразовательная программа воспитания и обучения в детском саду, М, «Мозаика-синтез» 2012.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5.Крюкова С.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Слободяник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 П. Удивляюсь, злюсь, боюсь, хвастаюсь и радуюсь. М. «Генезис» 2000.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6.Маханева М. Д. Занятия по театрализованной деятельности в детском саду. М. 2009.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7Щеткин А. В. Театральная деятельность в детском саду для занятий с детьми 4-5 лет. г. Москва. Издательство Мозаика-синтез 2010г.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26064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Изученная литература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sev-lib.ru/images/bc32b6879310b871459ecafadc1d913f_anim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9512" y="0"/>
            <a:ext cx="1512168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84784"/>
            <a:ext cx="3528392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прошедший год, благодаря интенсивной работе по развитию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личности ребенка, у детей появилась возможность проявить свои таланты: выдумывать, фантазировать, воплощать свои фантазии в реальные образы.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Стала развиваться связная речь, произошло обогащение словаря, что способствовало формированию и развитию коммуникативных навыков.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Полученные результаты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Vlad\Desktop\Новая папка (3)\IMG_20210514_115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2592288" cy="1939073"/>
          </a:xfrm>
          <a:prstGeom prst="rect">
            <a:avLst/>
          </a:prstGeom>
          <a:noFill/>
        </p:spPr>
      </p:pic>
      <p:pic>
        <p:nvPicPr>
          <p:cNvPr id="3074" name="Picture 2" descr="C:\Users\Vlad\Desktop\Новая папка (3)\IMG_20210514_115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096344" cy="231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botana.biz/prepod/_bloks/pic/lssrjlb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284984"/>
            <a:ext cx="1368152" cy="118625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Планы на следующий год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3573016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по пополнению атрибутов для театрализованного уголка совместно с родителями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941168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Думаю над темой по самообразованию  (возможно оставлю эту же)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delaempokupki.ru/data/cache/2016jul/18/33/223876_75365-170x200x.jpg"/>
          <p:cNvPicPr>
            <a:picLocks noChangeAspect="1" noChangeArrowheads="1"/>
          </p:cNvPicPr>
          <p:nvPr/>
        </p:nvPicPr>
        <p:blipFill>
          <a:blip r:embed="rId3" cstate="print"/>
          <a:srcRect t="34020" r="42189"/>
          <a:stretch>
            <a:fillRect/>
          </a:stretch>
        </p:blipFill>
        <p:spPr bwMode="auto">
          <a:xfrm>
            <a:off x="971600" y="4653136"/>
            <a:ext cx="648072" cy="824880"/>
          </a:xfrm>
          <a:prstGeom prst="rect">
            <a:avLst/>
          </a:prstGeom>
          <a:noFill/>
        </p:spPr>
      </p:pic>
      <p:pic>
        <p:nvPicPr>
          <p:cNvPr id="26630" name="Picture 6" descr="https://kartinki-vernisazh.ru/_ph/105/2/22737190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589240"/>
            <a:ext cx="936104" cy="8393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412776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творческие способности  для развития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потенциала каждого ребенка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roject.vsu.by/images/2/21/Image007.jpg"/>
          <p:cNvPicPr>
            <a:picLocks noChangeAspect="1" noChangeArrowheads="1"/>
          </p:cNvPicPr>
          <p:nvPr/>
        </p:nvPicPr>
        <p:blipFill>
          <a:blip r:embed="rId5" cstate="print"/>
          <a:srcRect l="4998" b="5973"/>
          <a:stretch>
            <a:fillRect/>
          </a:stretch>
        </p:blipFill>
        <p:spPr bwMode="auto">
          <a:xfrm>
            <a:off x="2915816" y="2326534"/>
            <a:ext cx="3096344" cy="81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mypresentation.ru/documents/75cad8123122100bff43277cf9414ffd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8" name="Picture 8" descr="https://ds05.infourok.ru/uploads/ex/03d5/0008b664-3a9f19ca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033" y="-126776"/>
            <a:ext cx="9313033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4046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27687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«Театрализованная деятельность как средство развития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креативной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личности»</a:t>
            </a:r>
          </a:p>
        </p:txBody>
      </p:sp>
      <p:pic>
        <p:nvPicPr>
          <p:cNvPr id="23554" name="Picture 2" descr="https://go4.imgsmail.ru/imgpreview?key=3af1a7b493b9e11&amp;mb=imgdb_preview_1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2556793" cy="1796664"/>
          </a:xfrm>
          <a:prstGeom prst="rect">
            <a:avLst/>
          </a:prstGeom>
          <a:noFill/>
        </p:spPr>
      </p:pic>
      <p:pic>
        <p:nvPicPr>
          <p:cNvPr id="23556" name="Picture 4" descr="https://go4.imgsmail.ru/imgpreview?key=29f46f27b0eaf6&amp;mb=imgdb_preview_701"/>
          <p:cNvPicPr>
            <a:picLocks noChangeAspect="1" noChangeArrowheads="1"/>
          </p:cNvPicPr>
          <p:nvPr/>
        </p:nvPicPr>
        <p:blipFill>
          <a:blip r:embed="rId3" cstate="print"/>
          <a:srcRect l="1980" r="4937" b="2881"/>
          <a:stretch>
            <a:fillRect/>
          </a:stretch>
        </p:blipFill>
        <p:spPr bwMode="auto">
          <a:xfrm>
            <a:off x="251520" y="792280"/>
            <a:ext cx="2376264" cy="1516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280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профессионального уровня знаний, мастерства в формировании творческой личности ребенка средствами театральной деятельности.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22532" name="Picture 4" descr="http://2.bp.blogspot.com/-6OOQnVoaDEQ/V9_ZsuneH8I/AAAAAAAABtc/ydSldkZ9JeYUD1_sGdAAoWg2MuzRojUWgCEw/s1600/45438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979711" cy="260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3265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адачи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Подобрать и систематизировать материал по театрализованной деятельности в соответствии с ФГОС дошкольного образования.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Изучить подобранную методическую литературу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Разработать преобразование   развивающей предметно-пространственной среды для театральной деятельности детей.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Создать собственную базу лучших сценариев, театрализованных игр, этюдов и т 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Разработать и оформить в виде информационных листов, папок – передвижек  материалы для родителей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Заинтересовать родителей перспективами развития театрализованной деятельности детей, вовлечь их в жизнь детского сада, сделать их союзниками в своей работе.</a:t>
            </a:r>
          </a:p>
          <a:p>
            <a:endParaRPr lang="ru-RU" dirty="0"/>
          </a:p>
        </p:txBody>
      </p:sp>
      <p:pic>
        <p:nvPicPr>
          <p:cNvPr id="4" name="Picture 2" descr="https://sev-lib.ru/images/bc32b6879310b871459ecafadc1d913f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188640"/>
            <a:ext cx="1512168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39552" y="4653136"/>
            <a:ext cx="2592288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игры и упражнения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80112" y="1268760"/>
            <a:ext cx="3240360" cy="108012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 с многообразием  театров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692696"/>
            <a:ext cx="4464496" cy="1080120"/>
          </a:xfrm>
          <a:prstGeom prst="rect">
            <a:avLst/>
          </a:prstGeom>
          <a:ln/>
          <a:scene3d>
            <a:camera prst="perspectiveHeroicExtremeRightFacing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Преобразование   развивающей предметно-пространственной среды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2780928"/>
            <a:ext cx="3672408" cy="8640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12160" y="4941168"/>
            <a:ext cx="244827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картотек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270892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987824" y="1700808"/>
            <a:ext cx="108012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444208" y="2564904"/>
            <a:ext cx="1224136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123728" y="3933056"/>
            <a:ext cx="108012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508104" y="3933056"/>
            <a:ext cx="158417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87824" y="5661248"/>
            <a:ext cx="28083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499992" y="3933056"/>
            <a:ext cx="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Преобразование   развивающей предметно-пространственной среды для театральной деятельности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412776"/>
            <a:ext cx="3744416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Даже небольшое преобразование ППС привело к большой заинтересованности детей.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 с удовольствием перевоплощаются, меняя маски, костюмы, шляпки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это способствует раскрытию творческих способностей и развитию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потенциала каждого ребенка.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18722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1772816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Vlad\Desktop\Camera\IMG_20201111_08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160240" cy="2887961"/>
          </a:xfrm>
          <a:prstGeom prst="rect">
            <a:avLst/>
          </a:prstGeom>
          <a:noFill/>
        </p:spPr>
      </p:pic>
      <p:sp>
        <p:nvSpPr>
          <p:cNvPr id="1029" name="AutoShape 5" descr="blob:https://web.whatsapp.com/8605e36c-c932-43cf-883a-1ff9eddb55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Vlad\Desktop\6246acf0-e12a-495b-a12f-4ab9cee49059.jpg"/>
          <p:cNvPicPr>
            <a:picLocks noChangeAspect="1" noChangeArrowheads="1"/>
          </p:cNvPicPr>
          <p:nvPr/>
        </p:nvPicPr>
        <p:blipFill>
          <a:blip r:embed="rId3" cstate="print"/>
          <a:srcRect l="3115" t="25695" r="333" b="4226"/>
          <a:stretch>
            <a:fillRect/>
          </a:stretch>
        </p:blipFill>
        <p:spPr bwMode="auto">
          <a:xfrm>
            <a:off x="6732239" y="2708920"/>
            <a:ext cx="2160241" cy="3024336"/>
          </a:xfrm>
          <a:prstGeom prst="rect">
            <a:avLst/>
          </a:prstGeom>
          <a:noFill/>
        </p:spPr>
      </p:pic>
      <p:pic>
        <p:nvPicPr>
          <p:cNvPr id="1031" name="Picture 7" descr="C:\Users\Vlad\Desktop\699c693c-0d48-4a56-a265-5b03f7e8db2e.jpg"/>
          <p:cNvPicPr>
            <a:picLocks noChangeAspect="1" noChangeArrowheads="1"/>
          </p:cNvPicPr>
          <p:nvPr/>
        </p:nvPicPr>
        <p:blipFill>
          <a:blip r:embed="rId4" cstate="print"/>
          <a:srcRect l="3571" b="17224"/>
          <a:stretch>
            <a:fillRect/>
          </a:stretch>
        </p:blipFill>
        <p:spPr bwMode="auto">
          <a:xfrm>
            <a:off x="2555776" y="3861048"/>
            <a:ext cx="1944216" cy="2232248"/>
          </a:xfrm>
          <a:prstGeom prst="rect">
            <a:avLst/>
          </a:prstGeom>
          <a:noFill/>
        </p:spPr>
      </p:pic>
      <p:pic>
        <p:nvPicPr>
          <p:cNvPr id="1032" name="Picture 8" descr="C:\Users\Vlad\Desktop\8605e36c-c932-43cf-883a-1ff9eddb5530.jpg"/>
          <p:cNvPicPr>
            <a:picLocks noChangeAspect="1" noChangeArrowheads="1"/>
          </p:cNvPicPr>
          <p:nvPr/>
        </p:nvPicPr>
        <p:blipFill>
          <a:blip r:embed="rId5" cstate="print"/>
          <a:srcRect r="2060" b="7035"/>
          <a:stretch>
            <a:fillRect/>
          </a:stretch>
        </p:blipFill>
        <p:spPr bwMode="auto">
          <a:xfrm>
            <a:off x="4355976" y="4509120"/>
            <a:ext cx="223224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 с многообразием театров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Vlad\Desktop\Camera\IMG_20201125_094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013932" cy="1506454"/>
          </a:xfrm>
          <a:prstGeom prst="rect">
            <a:avLst/>
          </a:prstGeom>
          <a:noFill/>
        </p:spPr>
      </p:pic>
      <p:pic>
        <p:nvPicPr>
          <p:cNvPr id="6147" name="Picture 3" descr="C:\Users\Vlad\Desktop\a1095ad2-a4fd-4106-8565-ff0934b9706a.jpg"/>
          <p:cNvPicPr>
            <a:picLocks noChangeAspect="1" noChangeArrowheads="1"/>
          </p:cNvPicPr>
          <p:nvPr/>
        </p:nvPicPr>
        <p:blipFill>
          <a:blip r:embed="rId3" cstate="print"/>
          <a:srcRect l="15780" t="31683" r="4002" b="6756"/>
          <a:stretch>
            <a:fillRect/>
          </a:stretch>
        </p:blipFill>
        <p:spPr bwMode="auto">
          <a:xfrm>
            <a:off x="4067944" y="4005064"/>
            <a:ext cx="4392488" cy="2520280"/>
          </a:xfrm>
          <a:prstGeom prst="rect">
            <a:avLst/>
          </a:prstGeom>
          <a:noFill/>
        </p:spPr>
      </p:pic>
      <p:pic>
        <p:nvPicPr>
          <p:cNvPr id="6149" name="Picture 5" descr="C:\Users\Vlad\Desktop\d8c30371-5246-4ec4-a89f-eedf1a16df6f.jpg"/>
          <p:cNvPicPr>
            <a:picLocks noChangeAspect="1" noChangeArrowheads="1"/>
          </p:cNvPicPr>
          <p:nvPr/>
        </p:nvPicPr>
        <p:blipFill>
          <a:blip r:embed="rId4" cstate="print"/>
          <a:srcRect l="51995" t="42408" r="5465" b="16362"/>
          <a:stretch>
            <a:fillRect/>
          </a:stretch>
        </p:blipFill>
        <p:spPr bwMode="auto">
          <a:xfrm>
            <a:off x="3347864" y="1700808"/>
            <a:ext cx="1499824" cy="1944216"/>
          </a:xfrm>
          <a:prstGeom prst="rect">
            <a:avLst/>
          </a:prstGeom>
          <a:noFill/>
        </p:spPr>
      </p:pic>
      <p:pic>
        <p:nvPicPr>
          <p:cNvPr id="6146" name="Picture 2" descr="C:\Users\Vlad\Desktop\ФОТО\DSC07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628800"/>
            <a:ext cx="2592288" cy="1943912"/>
          </a:xfrm>
          <a:prstGeom prst="rect">
            <a:avLst/>
          </a:prstGeom>
          <a:noFill/>
        </p:spPr>
      </p:pic>
      <p:pic>
        <p:nvPicPr>
          <p:cNvPr id="8" name="Picture 7" descr="C:\Users\Vlad\Desktop\d597585d-6263-494a-ad99-244a74707525.jpg"/>
          <p:cNvPicPr>
            <a:picLocks noChangeAspect="1" noChangeArrowheads="1"/>
          </p:cNvPicPr>
          <p:nvPr/>
        </p:nvPicPr>
        <p:blipFill>
          <a:blip r:embed="rId6" cstate="print"/>
          <a:srcRect l="3966" t="12338" r="70918" b="24210"/>
          <a:stretch>
            <a:fillRect/>
          </a:stretch>
        </p:blipFill>
        <p:spPr bwMode="auto">
          <a:xfrm>
            <a:off x="179512" y="2852936"/>
            <a:ext cx="1296144" cy="2455852"/>
          </a:xfrm>
          <a:prstGeom prst="rect">
            <a:avLst/>
          </a:prstGeom>
          <a:noFill/>
        </p:spPr>
      </p:pic>
      <p:pic>
        <p:nvPicPr>
          <p:cNvPr id="6148" name="Picture 4" descr="C:\Users\Vlad\Desktop\f08c0b9a-cbaf-45ea-8fe4-a7ae27516f9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149080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Vlad\Desktop\Новая папка (3)\IMG_20210511_164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511422"/>
            <a:ext cx="1800200" cy="1346578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3419872" y="1052736"/>
            <a:ext cx="2880320" cy="2287173"/>
            <a:chOff x="2555776" y="1124744"/>
            <a:chExt cx="3744563" cy="3367293"/>
          </a:xfrm>
        </p:grpSpPr>
        <p:pic>
          <p:nvPicPr>
            <p:cNvPr id="5124" name="Picture 4" descr="C:\Users\Vlad\Desktop\335126c4-c56a-4656-854f-6559ee1ff794.jpg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5921" r="13156" b="5261"/>
            <a:stretch>
              <a:fillRect/>
            </a:stretch>
          </p:blipFill>
          <p:spPr bwMode="auto">
            <a:xfrm rot="840000">
              <a:off x="4894320" y="2886551"/>
              <a:ext cx="1070324" cy="16054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grpSp>
          <p:nvGrpSpPr>
            <p:cNvPr id="12" name="Группа 11"/>
            <p:cNvGrpSpPr/>
            <p:nvPr/>
          </p:nvGrpSpPr>
          <p:grpSpPr>
            <a:xfrm>
              <a:off x="2555776" y="1124744"/>
              <a:ext cx="3744563" cy="3313406"/>
              <a:chOff x="2649712" y="1493095"/>
              <a:chExt cx="3744563" cy="3313406"/>
            </a:xfrm>
          </p:grpSpPr>
          <p:pic>
            <p:nvPicPr>
              <p:cNvPr id="5125" name="Picture 5" descr="C:\Users\Vlad\Desktop\87226c38-5c45-4aeb-bc51-b59457375c67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797" r="11614" b="31355"/>
              <a:stretch>
                <a:fillRect/>
              </a:stretch>
            </p:blipFill>
            <p:spPr bwMode="auto">
              <a:xfrm rot="660000">
                <a:off x="5131040" y="1509915"/>
                <a:ext cx="1263235" cy="14527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126" name="Picture 6" descr="C:\Users\Vlad\Desktop\c49a587e-7569-4ed9-94dd-6f32572e8be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308" t="8145" r="2261" b="8079"/>
              <a:stretch>
                <a:fillRect/>
              </a:stretch>
            </p:blipFill>
            <p:spPr bwMode="auto">
              <a:xfrm rot="-480000">
                <a:off x="2649712" y="1493095"/>
                <a:ext cx="1206360" cy="15238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127" name="Picture 7" descr="C:\Users\Vlad\Desktop\dee9e382-8e81-4640-aec0-426906a6fbb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099" t="6951" r="2376" b="364"/>
              <a:stretch>
                <a:fillRect/>
              </a:stretch>
            </p:blipFill>
            <p:spPr bwMode="auto">
              <a:xfrm rot="-540000">
                <a:off x="2790485" y="3225526"/>
                <a:ext cx="1205493" cy="15809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123" name="Picture 3" descr="C:\Users\Vlad\Desktop\7b617628-6f29-4af6-9057-2e069f21623d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4704" r="5619"/>
              <a:stretch>
                <a:fillRect/>
              </a:stretch>
            </p:blipFill>
            <p:spPr bwMode="auto">
              <a:xfrm>
                <a:off x="3851920" y="2276872"/>
                <a:ext cx="1296144" cy="17504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</p:grpSp>
      <p:sp>
        <p:nvSpPr>
          <p:cNvPr id="3" name="TextBox 2"/>
          <p:cNvSpPr txBox="1"/>
          <p:nvPr/>
        </p:nvSpPr>
        <p:spPr>
          <a:xfrm>
            <a:off x="899592" y="18864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Творческие игры и упражнения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3861048"/>
            <a:ext cx="2808312" cy="2402787"/>
            <a:chOff x="179513" y="3924535"/>
            <a:chExt cx="3135620" cy="2690819"/>
          </a:xfrm>
        </p:grpSpPr>
        <p:pic>
          <p:nvPicPr>
            <p:cNvPr id="5122" name="Picture 2" descr="C:\Users\Vlad\Desktop\9c85cf5f-4e93-48cb-8f56-b916171bd062.jpg"/>
            <p:cNvPicPr>
              <a:picLocks noChangeAspect="1" noChangeArrowheads="1"/>
            </p:cNvPicPr>
            <p:nvPr/>
          </p:nvPicPr>
          <p:blipFill>
            <a:blip r:embed="rId8" cstate="print"/>
            <a:srcRect t="13425" r="9663"/>
            <a:stretch>
              <a:fillRect/>
            </a:stretch>
          </p:blipFill>
          <p:spPr bwMode="auto">
            <a:xfrm>
              <a:off x="179513" y="3924535"/>
              <a:ext cx="2016224" cy="14446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121" name="Picture 1" descr="C:\Users\Vlad\Desktop\8a9967f7-97fe-45b2-87a2-95491eb9e7f5.jpg"/>
            <p:cNvPicPr>
              <a:picLocks noChangeAspect="1" noChangeArrowheads="1"/>
            </p:cNvPicPr>
            <p:nvPr/>
          </p:nvPicPr>
          <p:blipFill>
            <a:blip r:embed="rId9" cstate="print"/>
            <a:srcRect l="5267" t="21132" r="10469" b="1383"/>
            <a:stretch>
              <a:fillRect/>
            </a:stretch>
          </p:blipFill>
          <p:spPr bwMode="auto">
            <a:xfrm>
              <a:off x="1403648" y="5301208"/>
              <a:ext cx="1911485" cy="13141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2987824" y="3501008"/>
            <a:ext cx="3024336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- упражнения по дикции;</a:t>
            </a:r>
          </a:p>
          <a:p>
            <a:pPr>
              <a:buFontTx/>
              <a:buChar char="-"/>
            </a:pPr>
            <a:r>
              <a:rPr lang="ru-RU" dirty="0" smtClean="0"/>
              <a:t>игры-превращения; </a:t>
            </a:r>
          </a:p>
          <a:p>
            <a:pPr>
              <a:buFontTx/>
              <a:buChar char="-"/>
            </a:pPr>
            <a:r>
              <a:rPr lang="ru-RU" dirty="0" smtClean="0"/>
              <a:t> упражнения на развитие     мимики,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детской</a:t>
            </a:r>
            <a:r>
              <a:rPr lang="ru-RU" dirty="0" smtClean="0"/>
              <a:t> пластики, </a:t>
            </a:r>
          </a:p>
          <a:p>
            <a:pPr>
              <a:buFontTx/>
              <a:buChar char="-"/>
            </a:pPr>
            <a:r>
              <a:rPr lang="ru-RU" dirty="0" smtClean="0"/>
              <a:t>театральные этюды;</a:t>
            </a:r>
          </a:p>
          <a:p>
            <a:pPr>
              <a:buFontTx/>
              <a:buChar char="-"/>
            </a:pPr>
            <a:r>
              <a:rPr lang="ru-RU" dirty="0" smtClean="0"/>
              <a:t> обыгрывание сказок  </a:t>
            </a:r>
          </a:p>
          <a:p>
            <a:pPr>
              <a:buFontTx/>
              <a:buChar char="-"/>
            </a:pPr>
            <a:r>
              <a:rPr lang="ru-RU" dirty="0" smtClean="0"/>
              <a:t> инсценировки</a:t>
            </a:r>
            <a:endParaRPr lang="ru-RU" dirty="0"/>
          </a:p>
        </p:txBody>
      </p:sp>
      <p:pic>
        <p:nvPicPr>
          <p:cNvPr id="1026" name="Picture 2" descr="C:\Users\Vlad\Desktop\Новая папка (3)\IMG_20210511_163751.jpg"/>
          <p:cNvPicPr>
            <a:picLocks noChangeAspect="1" noChangeArrowheads="1"/>
          </p:cNvPicPr>
          <p:nvPr/>
        </p:nvPicPr>
        <p:blipFill>
          <a:blip r:embed="rId10" cstate="print"/>
          <a:srcRect t="14209" r="802"/>
          <a:stretch>
            <a:fillRect/>
          </a:stretch>
        </p:blipFill>
        <p:spPr bwMode="auto">
          <a:xfrm flipH="1">
            <a:off x="7092280" y="1052736"/>
            <a:ext cx="1595612" cy="1844824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395536" y="836712"/>
            <a:ext cx="2414668" cy="2400800"/>
            <a:chOff x="6588224" y="980728"/>
            <a:chExt cx="2414668" cy="2400800"/>
          </a:xfrm>
        </p:grpSpPr>
        <p:pic>
          <p:nvPicPr>
            <p:cNvPr id="1027" name="Picture 3" descr="C:\Users\Vlad\Desktop\Новая папка (3)\IMG_20210511_163306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6588224" y="1700808"/>
              <a:ext cx="1257206" cy="1680720"/>
            </a:xfrm>
            <a:prstGeom prst="rect">
              <a:avLst/>
            </a:prstGeom>
            <a:noFill/>
          </p:spPr>
        </p:pic>
        <p:pic>
          <p:nvPicPr>
            <p:cNvPr id="1028" name="Picture 4" descr="C:\Users\Vlad\Desktop\Новая папка (3)\IMG_20210511_163425.jpg"/>
            <p:cNvPicPr>
              <a:picLocks noChangeAspect="1" noChangeArrowheads="1"/>
            </p:cNvPicPr>
            <p:nvPr/>
          </p:nvPicPr>
          <p:blipFill>
            <a:blip r:embed="rId12" cstate="print"/>
            <a:srcRect l="7567" t="15094" r="14239"/>
            <a:stretch>
              <a:fillRect/>
            </a:stretch>
          </p:blipFill>
          <p:spPr bwMode="auto">
            <a:xfrm>
              <a:off x="7812360" y="980728"/>
              <a:ext cx="1190532" cy="1728191"/>
            </a:xfrm>
            <a:prstGeom prst="rect">
              <a:avLst/>
            </a:prstGeom>
            <a:noFill/>
          </p:spPr>
        </p:pic>
      </p:grpSp>
      <p:pic>
        <p:nvPicPr>
          <p:cNvPr id="1029" name="Picture 5" descr="C:\Users\Vlad\Desktop\Новая папка (3)\IMG_20210511_1652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3140968"/>
            <a:ext cx="1800200" cy="1346578"/>
          </a:xfrm>
          <a:prstGeom prst="rect">
            <a:avLst/>
          </a:prstGeom>
          <a:noFill/>
        </p:spPr>
      </p:pic>
      <p:pic>
        <p:nvPicPr>
          <p:cNvPr id="2" name="Picture 2" descr="C:\Users\Vlad\Desktop\Новая папка (3)\IMG_20210322_16361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092280" y="4293096"/>
            <a:ext cx="1872208" cy="140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780928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«Значение театральной деятельности в развитии детей дошкольного возраста»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3501008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«Театрализованная деятельность как средство развития личности ребенка».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1844824"/>
            <a:ext cx="439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«Театрализованные этюды как средство формирования социальных навыков 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дошкольного возраста»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340768"/>
            <a:ext cx="378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помощь в изготовлении костюмов и декораций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34076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046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lad\Desktop\Новая папка (3)\IMG_20210512_074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2520280" cy="18852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13285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родителям наш театральный уголок постоянно пополняется: шляпки, юбочки, накидки, короны и 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магнитный театр, театральные ободки, персонажи для настольного театра.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lad\Desktop\Новая папка (3)\IMG_20210514_144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024336" cy="2262253"/>
          </a:xfrm>
          <a:prstGeom prst="rect">
            <a:avLst/>
          </a:prstGeom>
          <a:noFill/>
        </p:spPr>
      </p:pic>
      <p:pic>
        <p:nvPicPr>
          <p:cNvPr id="1028" name="Picture 4" descr="https://us.123rf.com/450wm/tigatelu/tigatelu1509/tigatelu150900762/45592150-vector-illustration-of-happy-emoticon-giving-thumb-up-isolated-on-white-background.jpg?ver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4048" y="4005064"/>
            <a:ext cx="1008112" cy="914022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482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Государственное бюджетное образовательное учреждение города Москвы  «Школа № 1279 «Эврика»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Vlad</cp:lastModifiedBy>
  <cp:revision>201</cp:revision>
  <dcterms:created xsi:type="dcterms:W3CDTF">2021-04-27T06:55:23Z</dcterms:created>
  <dcterms:modified xsi:type="dcterms:W3CDTF">2021-05-15T05:50:55Z</dcterms:modified>
</cp:coreProperties>
</file>