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83" r:id="rId3"/>
    <p:sldId id="259" r:id="rId4"/>
    <p:sldId id="270" r:id="rId5"/>
    <p:sldId id="260" r:id="rId6"/>
    <p:sldId id="280" r:id="rId7"/>
    <p:sldId id="272" r:id="rId8"/>
    <p:sldId id="271" r:id="rId9"/>
    <p:sldId id="274" r:id="rId10"/>
    <p:sldId id="279" r:id="rId11"/>
    <p:sldId id="261" r:id="rId12"/>
    <p:sldId id="267" r:id="rId13"/>
    <p:sldId id="264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2" autoAdjust="0"/>
    <p:restoredTop sz="94660"/>
  </p:normalViewPr>
  <p:slideViewPr>
    <p:cSldViewPr snapToGrid="0">
      <p:cViewPr varScale="1">
        <p:scale>
          <a:sx n="77" d="100"/>
          <a:sy n="77" d="100"/>
        </p:scale>
        <p:origin x="23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 cstate="print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5A0A143D-5D96-45C2-95C3-DFF19794450E}" type="datetimeFigureOut">
              <a:rPr lang="ru-RU" smtClean="0"/>
              <a:pPr/>
              <a:t>09.04.2024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641D7A5-4D39-4EAB-88D2-BCF6C0A8B7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4941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A0A143D-5D96-45C2-95C3-DFF19794450E}" type="datetimeFigureOut">
              <a:rPr lang="ru-RU" smtClean="0"/>
              <a:pPr/>
              <a:t>09.04.2024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641D7A5-4D39-4EAB-88D2-BCF6C0A8B7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496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A0A143D-5D96-45C2-95C3-DFF19794450E}" type="datetimeFigureOut">
              <a:rPr lang="ru-RU" smtClean="0"/>
              <a:pPr/>
              <a:t>09.04.2024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641D7A5-4D39-4EAB-88D2-BCF6C0A8B7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2996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A0A143D-5D96-45C2-95C3-DFF19794450E}" type="datetimeFigureOut">
              <a:rPr lang="ru-RU" smtClean="0"/>
              <a:pPr/>
              <a:t>09.04.2024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641D7A5-4D39-4EAB-88D2-BCF6C0A8B7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9875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print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5A0A143D-5D96-45C2-95C3-DFF19794450E}" type="datetimeFigureOut">
              <a:rPr lang="ru-RU" smtClean="0"/>
              <a:pPr/>
              <a:t>09.04.2024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641D7A5-4D39-4EAB-88D2-BCF6C0A8B7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8228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A0A143D-5D96-45C2-95C3-DFF19794450E}" type="datetimeFigureOut">
              <a:rPr lang="ru-RU" smtClean="0"/>
              <a:pPr/>
              <a:t>09.04.2024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641D7A5-4D39-4EAB-88D2-BCF6C0A8B7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53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A0A143D-5D96-45C2-95C3-DFF19794450E}" type="datetimeFigureOut">
              <a:rPr lang="ru-RU" smtClean="0"/>
              <a:pPr/>
              <a:t>09.04.2024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641D7A5-4D39-4EAB-88D2-BCF6C0A8B7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444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A0A143D-5D96-45C2-95C3-DFF19794450E}" type="datetimeFigureOut">
              <a:rPr lang="ru-RU" smtClean="0"/>
              <a:pPr/>
              <a:t>09.04.2024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641D7A5-4D39-4EAB-88D2-BCF6C0A8B7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3647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A0A143D-5D96-45C2-95C3-DFF19794450E}" type="datetimeFigureOut">
              <a:rPr lang="ru-RU" smtClean="0"/>
              <a:pPr/>
              <a:t>09.04.2024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641D7A5-4D39-4EAB-88D2-BCF6C0A8B7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934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34693" y="237744"/>
            <a:ext cx="8633081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16" name="Rectangle 15"/>
          <p:cNvSpPr/>
          <p:nvPr/>
        </p:nvSpPr>
        <p:spPr>
          <a:xfrm>
            <a:off x="371856" y="374904"/>
            <a:ext cx="8353044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575" y="704850"/>
            <a:ext cx="7562850" cy="51435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A0A143D-5D96-45C2-95C3-DFF19794450E}" type="datetimeFigureOut">
              <a:rPr lang="ru-RU" smtClean="0"/>
              <a:pPr/>
              <a:t>09.04.2024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9158" y="6214535"/>
            <a:ext cx="5184648" cy="256032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641D7A5-4D39-4EAB-88D2-BCF6C0A8B7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03309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1"/>
          </a:solidFill>
          <a:ln w="6350" cap="sq">
            <a:solidFill>
              <a:schemeClr val="tx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601076" cy="6382512"/>
          </a:xfrm>
          <a:solidFill>
            <a:srgbClr val="808080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5A0A143D-5D96-45C2-95C3-DFF19794450E}" type="datetimeFigureOut">
              <a:rPr lang="ru-RU" smtClean="0"/>
              <a:pPr/>
              <a:t>09.04.2024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641D7A5-4D39-4EAB-88D2-BCF6C0A8B7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3629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5A0A143D-5D96-45C2-95C3-DFF19794450E}" type="datetimeFigureOut">
              <a:rPr lang="ru-RU" smtClean="0"/>
              <a:pPr/>
              <a:t>09.04.2024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1641D7A5-4D39-4EAB-88D2-BCF6C0A8B7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66562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82691" y="606830"/>
            <a:ext cx="4194024" cy="2574252"/>
          </a:xfrm>
        </p:spPr>
        <p:txBody>
          <a:bodyPr>
            <a:normAutofit fontScale="90000"/>
          </a:bodyPr>
          <a:lstStyle/>
          <a:p>
            <a:pPr algn="r"/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«Волшебные лоскутки»</a:t>
            </a:r>
            <a:br>
              <a:rPr lang="ru-RU" sz="2800" dirty="0"/>
            </a:br>
            <a:br>
              <a:rPr lang="ru-RU" sz="2700" dirty="0"/>
            </a:br>
            <a:br>
              <a:rPr lang="ru-RU" sz="2700" dirty="0"/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группа № 5 «Весёлый улей»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Сураева Ирина Владимировна</a:t>
            </a:r>
            <a:br>
              <a:rPr lang="ru-RU" dirty="0"/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57611" y="3953814"/>
            <a:ext cx="6297769" cy="239547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dirty="0">
              <a:latin typeface="Bahnschrift SemiBold" panose="020B0502040204020203" pitchFamily="34" charset="0"/>
            </a:endParaRPr>
          </a:p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" y="801899"/>
            <a:ext cx="4118310" cy="30887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976" y="1585909"/>
            <a:ext cx="2299901" cy="30665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6" name="Picture 2" descr="D:\фото\DSCF216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653" y="3738823"/>
            <a:ext cx="4265743" cy="24034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8091601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8432" y="568454"/>
            <a:ext cx="4271319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Лоскутное шитьё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2103120"/>
            <a:ext cx="3842951" cy="393192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ru-RU" dirty="0"/>
          </a:p>
          <a:p>
            <a:r>
              <a:rPr lang="ru-RU" dirty="0"/>
              <a:t>Познакомить с интереснейшей техникой </a:t>
            </a:r>
            <a:r>
              <a:rPr lang="ru-RU" b="1" dirty="0"/>
              <a:t>лоскутного шитья</a:t>
            </a:r>
            <a:r>
              <a:rPr lang="ru-RU" dirty="0"/>
              <a:t>.</a:t>
            </a:r>
          </a:p>
          <a:p>
            <a:r>
              <a:rPr lang="ru-RU" dirty="0"/>
              <a:t>Способствовать развитию творческих способностей.</a:t>
            </a:r>
          </a:p>
          <a:p>
            <a:r>
              <a:rPr lang="ru-RU" dirty="0"/>
              <a:t>Развивать внимание; аккуратность в выполнении работы; мелкую моторику; глазомер.</a:t>
            </a:r>
          </a:p>
          <a:p>
            <a:r>
              <a:rPr lang="ru-RU" dirty="0"/>
              <a:t>Воспитывать любовь к народному творчеству - лоскутному шитью, стремление сделать полезную вещь для близких своими руками.</a:t>
            </a:r>
          </a:p>
        </p:txBody>
      </p:sp>
      <p:pic>
        <p:nvPicPr>
          <p:cNvPr id="8194" name="Picture 2" descr="D:\Фото дс\IMG_20200123_1718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859" y="989667"/>
            <a:ext cx="3473234" cy="46309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36481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9417" y="485840"/>
            <a:ext cx="10058400" cy="1371600"/>
          </a:xfrm>
        </p:spPr>
        <p:txBody>
          <a:bodyPr>
            <a:normAutofit/>
          </a:bodyPr>
          <a:lstStyle/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Детские работы</a:t>
            </a:r>
          </a:p>
        </p:txBody>
      </p:sp>
      <p:pic>
        <p:nvPicPr>
          <p:cNvPr id="2050" name="Picture 2" descr="C:\Users\User\Desktop\сайт\DSCF19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1229" y="3390532"/>
            <a:ext cx="1885391" cy="28765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1" name="Picture 3" descr="C:\Users\User\Desktop\IMG_20200123_17182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91475" y="2699993"/>
            <a:ext cx="2639291" cy="19784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2" name="Picture 5" descr="C:\Users\User\Desktop\IMG_20200123_17175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692" y="642098"/>
            <a:ext cx="3017520" cy="22631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907545" y="1034779"/>
            <a:ext cx="2392759" cy="13481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54421" y="2775883"/>
            <a:ext cx="3242004" cy="18266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31" r="14688"/>
          <a:stretch/>
        </p:blipFill>
        <p:spPr>
          <a:xfrm>
            <a:off x="5442574" y="3390532"/>
            <a:ext cx="2796988" cy="25549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8871373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2890" y="642594"/>
            <a:ext cx="7611414" cy="59377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Ожидаемый результат: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799" y="1171977"/>
            <a:ext cx="5372637" cy="5048519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dirty="0"/>
              <a:t>К концу работы кружка «Волшебные лоскутки»  у детей сформировано:</a:t>
            </a:r>
          </a:p>
          <a:p>
            <a:r>
              <a:rPr lang="ru-RU" dirty="0"/>
              <a:t>овладение элементарными трудовыми умениями при работе с тканью простейшими инструментами;</a:t>
            </a:r>
          </a:p>
          <a:p>
            <a:r>
              <a:rPr lang="ru-RU" dirty="0"/>
              <a:t>интерес к работе с тканью, желание самому научиться вышивать и шить;</a:t>
            </a:r>
          </a:p>
          <a:p>
            <a:r>
              <a:rPr lang="ru-RU" dirty="0"/>
              <a:t>умение владеть технологией шва «Вперед иголку», «Шов назад иголка», «Обметочный шов», «Козлик», «Косичка», «Французские узелки»;</a:t>
            </a:r>
          </a:p>
          <a:p>
            <a:r>
              <a:rPr lang="ru-RU" dirty="0"/>
              <a:t>умение владеть приемом закрепления нити в начале и в конце работы;</a:t>
            </a:r>
          </a:p>
          <a:p>
            <a:r>
              <a:rPr lang="ru-RU" dirty="0"/>
              <a:t>интерес к эстетической стороне и окружающей действительности, удовлетворение потребности детей в самовыражении;</a:t>
            </a:r>
          </a:p>
          <a:p>
            <a:r>
              <a:rPr lang="ru-RU" dirty="0"/>
              <a:t>использовать ручные умения в повседневной жизни(изготовление подарков, сувениров);</a:t>
            </a:r>
          </a:p>
          <a:p>
            <a:r>
              <a:rPr lang="ru-RU" dirty="0"/>
              <a:t>готовность к школьному обучению.</a:t>
            </a:r>
          </a:p>
          <a:p>
            <a:r>
              <a:rPr lang="ru-RU" dirty="0"/>
              <a:t>К концу второго года реализации программы ожидается процентное увеличение числа воспитанников с хорошо развитой мелкой моторикой.</a:t>
            </a:r>
          </a:p>
          <a:p>
            <a:r>
              <a:rPr lang="ru-RU" dirty="0"/>
              <a:t>В результате работы кружка предполагается овладение детьми элементарными трудовыми умениями при работе с тканью и простейшими инструментами (ножницами, иглой).</a:t>
            </a:r>
          </a:p>
          <a:p>
            <a:endParaRPr lang="ru-RU" dirty="0"/>
          </a:p>
        </p:txBody>
      </p:sp>
      <p:pic>
        <p:nvPicPr>
          <p:cNvPr id="10242" name="Picture 2" descr="D:\Фото дс\IMG_20191224_1035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122" y="1536062"/>
            <a:ext cx="3262187" cy="43495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3655047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642595"/>
            <a:ext cx="10058400" cy="45211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Список литературы: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1303" y="1326524"/>
            <a:ext cx="10058400" cy="4721579"/>
          </a:xfrm>
        </p:spPr>
        <p:txBody>
          <a:bodyPr>
            <a:normAutofit fontScale="77500" lnSpcReduction="2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/>
              <a:t>Агишева Т.А. Подарки своими руками. Ярославль. Академия развития, 2008.</a:t>
            </a:r>
          </a:p>
          <a:p>
            <a:r>
              <a:rPr lang="ru-RU" dirty="0"/>
              <a:t>Вали Б.Д., </a:t>
            </a:r>
            <a:r>
              <a:rPr lang="ru-RU" dirty="0" err="1"/>
              <a:t>Рикольфи</a:t>
            </a:r>
            <a:r>
              <a:rPr lang="ru-RU" dirty="0"/>
              <a:t> Р. Лоскутное шитье. – Пер. с итал.,– М. : ООО Мир книги, 2002. – 80 с. : ил.</a:t>
            </a:r>
          </a:p>
          <a:p>
            <a:r>
              <a:rPr lang="ru-RU" dirty="0" err="1"/>
              <a:t>Горунович</a:t>
            </a:r>
            <a:r>
              <a:rPr lang="ru-RU" dirty="0"/>
              <a:t>  Е.А.  Содержание и методика обучения детей 5-6-летнего возраста декоративной деятельности и ручному художественному труду. - Минск, 1989.</a:t>
            </a:r>
          </a:p>
          <a:p>
            <a:r>
              <a:rPr lang="ru-RU" dirty="0" err="1"/>
              <a:t>Гусакова</a:t>
            </a:r>
            <a:r>
              <a:rPr lang="ru-RU" dirty="0"/>
              <a:t>  М.А. Подарки и игрушки своими руками.  - М.,-  2000.</a:t>
            </a:r>
          </a:p>
          <a:p>
            <a:r>
              <a:rPr lang="ru-RU" dirty="0"/>
              <a:t>Денисова Л.Ф. Изысканный лоскут. Москва, 2009</a:t>
            </a:r>
          </a:p>
          <a:p>
            <a:r>
              <a:rPr lang="ru-RU" dirty="0"/>
              <a:t>Зайцева А.А. Лоскутное шитьё без нитки и иголки / Анна Зайцева. – М.: </a:t>
            </a:r>
            <a:r>
              <a:rPr lang="ru-RU" dirty="0" err="1"/>
              <a:t>Эксмо</a:t>
            </a:r>
            <a:r>
              <a:rPr lang="ru-RU" dirty="0"/>
              <a:t>, 2010. – 64 с. : ил. – (Азбука рукоделия)</a:t>
            </a:r>
          </a:p>
          <a:p>
            <a:r>
              <a:rPr lang="ru-RU" dirty="0"/>
              <a:t>Комарова Т. С. Детское художественное творчество. -  М.,  - 2005.</a:t>
            </a:r>
          </a:p>
          <a:p>
            <a:r>
              <a:rPr lang="ru-RU" dirty="0"/>
              <a:t>Кошелев В.М. Художественный и ручной труд в детском саду. -  М., - 2002 .</a:t>
            </a:r>
          </a:p>
          <a:p>
            <a:r>
              <a:rPr lang="ru-RU" dirty="0"/>
              <a:t>Кулер Донна Лоскутное шитьё. Мир книги. Москва 2005.</a:t>
            </a:r>
          </a:p>
          <a:p>
            <a:r>
              <a:rPr lang="ru-RU" dirty="0" err="1"/>
              <a:t>Красичкова</a:t>
            </a:r>
            <a:r>
              <a:rPr lang="ru-RU" dirty="0"/>
              <a:t> Е.И. Художественное вышивание. Государственное издательство БССР 1963.</a:t>
            </a:r>
          </a:p>
          <a:p>
            <a:r>
              <a:rPr lang="ru-RU" dirty="0" err="1"/>
              <a:t>Кренц</a:t>
            </a:r>
            <a:r>
              <a:rPr lang="ru-RU" dirty="0"/>
              <a:t> Джен Секреты мастерства. Мотивы ромбов в </a:t>
            </a:r>
            <a:r>
              <a:rPr lang="ru-RU" dirty="0" err="1"/>
              <a:t>квилте</a:t>
            </a:r>
            <a:r>
              <a:rPr lang="ru-RU" dirty="0"/>
              <a:t>. Издательство </a:t>
            </a:r>
            <a:r>
              <a:rPr lang="ru-RU" dirty="0" err="1"/>
              <a:t>Ниола</a:t>
            </a:r>
            <a:r>
              <a:rPr lang="ru-RU" dirty="0"/>
              <a:t> – пресс 2007г.</a:t>
            </a:r>
          </a:p>
          <a:p>
            <a:r>
              <a:rPr lang="ru-RU" dirty="0"/>
              <a:t>Лебедева Е.Н. Использование нетрадиционных техник в формировании изобразительной деятельности дошкольников. - М., - 2008.</a:t>
            </a:r>
          </a:p>
          <a:p>
            <a:r>
              <a:rPr lang="ru-RU" dirty="0"/>
              <a:t>Максимова М.В. Вышивка. Первые шаги.-Москва: З. А. О. издательство </a:t>
            </a:r>
            <a:r>
              <a:rPr lang="ru-RU" dirty="0" err="1"/>
              <a:t>Эксмо</a:t>
            </a:r>
            <a:r>
              <a:rPr lang="ru-RU" dirty="0"/>
              <a:t>, 1997.-96с.</a:t>
            </a:r>
          </a:p>
          <a:p>
            <a:r>
              <a:rPr lang="ru-RU" dirty="0" err="1"/>
              <a:t>Страунинг</a:t>
            </a:r>
            <a:r>
              <a:rPr lang="ru-RU" dirty="0"/>
              <a:t> А. М. Развитие творческого воображения дошкольников на занятиях по изобразительной деятельности”.- М., - 2008.</a:t>
            </a:r>
          </a:p>
        </p:txBody>
      </p:sp>
    </p:spTree>
    <p:extLst>
      <p:ext uri="{BB962C8B-B14F-4D97-AF65-F5344CB8AC3E}">
        <p14:creationId xmlns:p14="http://schemas.microsoft.com/office/powerpoint/2010/main" val="1977049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Спасибо за внимание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509" y="2103438"/>
            <a:ext cx="5242982" cy="39322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5-конечная звезда 2"/>
          <p:cNvSpPr/>
          <p:nvPr/>
        </p:nvSpPr>
        <p:spPr>
          <a:xfrm>
            <a:off x="10206681" y="1326292"/>
            <a:ext cx="914400" cy="914400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10626811" y="4629665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10499124" y="3697460"/>
            <a:ext cx="741406" cy="560173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1746421" y="1189038"/>
            <a:ext cx="914400" cy="9144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>
            <a:off x="1605449" y="3310282"/>
            <a:ext cx="914400" cy="914400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2108886" y="5412259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>
            <a:off x="749643" y="2603156"/>
            <a:ext cx="411892" cy="551935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5-конечная звезда 11"/>
          <p:cNvSpPr/>
          <p:nvPr/>
        </p:nvSpPr>
        <p:spPr>
          <a:xfrm>
            <a:off x="9683579" y="2438400"/>
            <a:ext cx="753762" cy="77991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13" name="5-конечная звезда 12"/>
          <p:cNvSpPr/>
          <p:nvPr/>
        </p:nvSpPr>
        <p:spPr>
          <a:xfrm>
            <a:off x="9440562" y="4819135"/>
            <a:ext cx="914400" cy="9144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5-конечная звезда 13"/>
          <p:cNvSpPr/>
          <p:nvPr/>
        </p:nvSpPr>
        <p:spPr>
          <a:xfrm>
            <a:off x="1058562" y="4819135"/>
            <a:ext cx="914400" cy="9144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6958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В.А. Сухомлинский писал: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2103120"/>
            <a:ext cx="4690056" cy="39319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«Истоки творческих способностей и дарования детей – на кончиках их пальцев. От пальцев, образно говоря, идут тончайшие ручейки, которые питают источник творческой мысли. Другими словами, чем больше мастерства в детской руке, тем умнее ребенок». </a:t>
            </a:r>
          </a:p>
        </p:txBody>
      </p:sp>
      <p:pic>
        <p:nvPicPr>
          <p:cNvPr id="2050" name="Picture 2" descr="D:\фото\IMG-20210309-WA00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0065" y="1968321"/>
            <a:ext cx="2909016" cy="3878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6384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642595"/>
            <a:ext cx="10058400" cy="542262"/>
          </a:xfrm>
        </p:spPr>
        <p:txBody>
          <a:bodyPr>
            <a:normAutofit fontScale="90000"/>
          </a:bodyPr>
          <a:lstStyle/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Актуальность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746975" y="1287887"/>
            <a:ext cx="6027311" cy="5164427"/>
          </a:xfrm>
        </p:spPr>
        <p:txBody>
          <a:bodyPr>
            <a:normAutofit fontScale="62500" lnSpcReduction="20000"/>
          </a:bodyPr>
          <a:lstStyle/>
          <a:p>
            <a:r>
              <a:rPr lang="ru-RU" sz="2200" dirty="0"/>
              <a:t>В Японии, стране самых передовых технологий были опубликованы результаты наблюдений. Суть наблюдений в том, что у детей, с малых лет, усаженных за компьютер, развитие речи вызывает большие проблемы.</a:t>
            </a:r>
          </a:p>
          <a:p>
            <a:r>
              <a:rPr lang="ru-RU" sz="2200" dirty="0"/>
              <a:t>Всерьёз напуганные учёные выяснили, что воздействие клавиатуры приходится на точки пальцев рук, которые не стимулируют развитие определённых мозговых зон.  </a:t>
            </a:r>
          </a:p>
          <a:p>
            <a:r>
              <a:rPr lang="ru-RU" sz="2200" dirty="0"/>
              <a:t>А вот шитьё, работа с иголкой и тканью, другие незаслуженно забытые «дедовские» методы, наоборот, напрямую способствуют развитию мелкой моторики, а значит, и высших психических функций.</a:t>
            </a:r>
          </a:p>
          <a:p>
            <a:r>
              <a:rPr lang="ru-RU" sz="2200" dirty="0"/>
              <a:t>Среди целевых ориентиров ФГОС назван детский ручной труд, благодаря которому формируется индивидуальное своеобразие личности уже на первых этапах ее становления.</a:t>
            </a:r>
          </a:p>
          <a:p>
            <a:r>
              <a:rPr lang="ru-RU" sz="2200" dirty="0"/>
              <a:t>Проблема развития детского творчества в настоящее время является одной из наиболее актуальных проблем, ведь речь идет о важнейшем условии формирования индивидуального своеобразия личности уже на первых этапах ее становления.</a:t>
            </a:r>
          </a:p>
          <a:p>
            <a:r>
              <a:rPr lang="ru-RU" sz="2200" dirty="0"/>
              <a:t>Творчество развивает такие нравственно-волевые качества, как умение и потребность доводить начатое дело до конца, сосредоточенно и целенаправленно заниматься, помогать товарищу, ценить результаты труда не только своего, но и чужого. Ребенок становится более чувствительным к красоте в окружающей жизни, в предметах, созданных руками человека.</a:t>
            </a:r>
          </a:p>
          <a:p>
            <a:endParaRPr lang="ru-RU" dirty="0"/>
          </a:p>
        </p:txBody>
      </p:sp>
      <p:pic>
        <p:nvPicPr>
          <p:cNvPr id="3074" name="Picture 2" descr="D:\Фото дс\IMG_20200123_1715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4444" y="1037263"/>
            <a:ext cx="3604125" cy="4805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945598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555141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Цель: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66800" y="1378039"/>
            <a:ext cx="5565820" cy="46570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dirty="0"/>
              <a:t>Формирование у детей интереса к занятиям ручным трудом в процессе обучения основам работы с тканью; развитие художественно-эстетического творчества; ознакомление с материалами и инструментами для шитья и выработка умений и навыков их практического использования. </a:t>
            </a:r>
          </a:p>
          <a:p>
            <a:r>
              <a:rPr lang="ru-RU" dirty="0"/>
              <a:t>Развитие творческих способностей посредством художественного ручного труда , самостоятельности, способствование формированию у детей чувства прекрасного, развитию воображения, аккуратности, трудолюбия.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2817" y="603108"/>
            <a:ext cx="2747082" cy="27470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218" name="Picture 2" descr="D:\Фото дс\IMG_20191225_1435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870" y="3582010"/>
            <a:ext cx="3598429" cy="26988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555141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Ручной труд способствует решению следующих задач: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1369" y="1300767"/>
            <a:ext cx="10547797" cy="4734274"/>
          </a:xfrm>
        </p:spPr>
        <p:txBody>
          <a:bodyPr>
            <a:normAutofit fontScale="55000" lnSpcReduction="20000"/>
          </a:bodyPr>
          <a:lstStyle/>
          <a:p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Образовательные задачи: </a:t>
            </a:r>
            <a:r>
              <a:rPr lang="ru-RU" sz="1600" dirty="0"/>
              <a:t>-расширять словарь детей (мулине, шерсть, пяльцы, цветовая гамма и др.);</a:t>
            </a:r>
          </a:p>
          <a:p>
            <a:r>
              <a:rPr lang="ru-RU" sz="1600" dirty="0"/>
              <a:t>-закреплять цвета и оттенки;</a:t>
            </a:r>
          </a:p>
          <a:p>
            <a:r>
              <a:rPr lang="ru-RU" sz="1600" dirty="0"/>
              <a:t>-познакомить с основными приемами работы с иглой;</a:t>
            </a:r>
          </a:p>
          <a:p>
            <a:r>
              <a:rPr lang="ru-RU" sz="1600" dirty="0"/>
              <a:t>-учить с помощью взрослого планировать этапы и последовательность выполнения работ;</a:t>
            </a:r>
          </a:p>
          <a:p>
            <a:r>
              <a:rPr lang="ru-RU" sz="1600" dirty="0"/>
              <a:t>-формировать умение выполнять последовательную цепочку действий; </a:t>
            </a:r>
          </a:p>
          <a:p>
            <a:r>
              <a:rPr lang="ru-RU" sz="1600" dirty="0"/>
              <a:t>-предоставить детям возможность закреплять полученные знания и умения в самостоятельной деятельности;</a:t>
            </a:r>
          </a:p>
          <a:p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Развивающие задачи: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/>
              <a:t>развивать умение безопасно пользоваться инструментами при работе.</a:t>
            </a:r>
          </a:p>
          <a:p>
            <a:r>
              <a:rPr lang="ru-RU" sz="1900" dirty="0"/>
              <a:t>-развивать умение доводить работу до конца;</a:t>
            </a:r>
          </a:p>
          <a:p>
            <a:r>
              <a:rPr lang="ru-RU" sz="1900" dirty="0"/>
              <a:t>-развивать общую моторную координацию и мелкую моторику, координацию движения обеих рук, зрительно-двигательную координацию;</a:t>
            </a:r>
          </a:p>
          <a:p>
            <a:r>
              <a:rPr lang="ru-RU" sz="1900" dirty="0"/>
              <a:t>-развивать художественный вкус, внимание, фантазию, изобретательность, пространственное воображение;</a:t>
            </a:r>
          </a:p>
          <a:p>
            <a:r>
              <a:rPr lang="ru-RU" sz="1900" dirty="0"/>
              <a:t>- Формировать творческое мышление, устойчивый интерес к художественной деятельности;</a:t>
            </a:r>
          </a:p>
          <a:p>
            <a:r>
              <a:rPr lang="ru-RU" sz="1900" dirty="0"/>
              <a:t>- Развивать желание экспериментировать, проявляя яркие познавательные чувства: удивление, сомнение, радость;</a:t>
            </a:r>
          </a:p>
          <a:p>
            <a:endParaRPr lang="ru-RU" sz="19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Воспитательные задачи</a:t>
            </a: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900" dirty="0"/>
              <a:t>- </a:t>
            </a:r>
            <a:r>
              <a:rPr lang="ru-RU" dirty="0"/>
              <a:t>-воспитывать трудолюбие и желание добиваться успеха собственным трудом;</a:t>
            </a:r>
          </a:p>
          <a:p>
            <a:r>
              <a:rPr lang="ru-RU" dirty="0"/>
              <a:t>-воспитывать внимание, аккуратность, целеустремлённость, творческую;</a:t>
            </a:r>
          </a:p>
          <a:p>
            <a:r>
              <a:rPr lang="ru-RU" dirty="0"/>
              <a:t>-воспитывать желание участвовать в совместной трудовой деятельности;</a:t>
            </a:r>
          </a:p>
          <a:p>
            <a:endParaRPr lang="ru-RU" sz="1400" dirty="0"/>
          </a:p>
          <a:p>
            <a:pPr marL="0" indent="0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>
              <a:latin typeface="Bahnschrift SemiBold SemiConden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340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Начало….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2103120"/>
            <a:ext cx="3678195" cy="39319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Интерес к ручному труду у нас возник давно и неслучайно. Это следствие углублённой работы на протяжении нескольких лет по развитию художественно-творческих способностей  у детей. Для реализации данного проекта была составлена  программа «Волшебные лоскутки». Для удобства работу разделила на блоки: вышивка, мягкая игрушка, декоративные швы, лоскутное шитьё.</a:t>
            </a:r>
          </a:p>
          <a:p>
            <a:endParaRPr lang="ru-RU" dirty="0"/>
          </a:p>
        </p:txBody>
      </p:sp>
      <p:pic>
        <p:nvPicPr>
          <p:cNvPr id="4101" name="Picture 5" descr="D:\Фото дс\IMG-20211006-WA00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9165" y="1504123"/>
            <a:ext cx="5287616" cy="39657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3530104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4444314" cy="1371600"/>
          </a:xfrm>
        </p:spPr>
        <p:txBody>
          <a:bodyPr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Вышивка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66800" y="2103120"/>
            <a:ext cx="4548389" cy="39319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dirty="0"/>
              <a:t>Заинтересовать возможностью развития творческих способностей каждого человека; содействовать личностному росту и социализации; расширить представления о народных промыслах.</a:t>
            </a:r>
          </a:p>
          <a:p>
            <a:r>
              <a:rPr lang="ru-RU" dirty="0"/>
              <a:t>Ознакомить учащихся с основными материалами для вышивки, </a:t>
            </a:r>
          </a:p>
          <a:p>
            <a:r>
              <a:rPr lang="ru-RU" dirty="0"/>
              <a:t>совершенствовать навыки работы; способствовать развитию эстетического вкуса</a:t>
            </a:r>
          </a:p>
        </p:txBody>
      </p:sp>
      <p:pic>
        <p:nvPicPr>
          <p:cNvPr id="5" name="Picture 2" descr="D:\Фото дс\IMG-20211006-WA00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592" y="1694692"/>
            <a:ext cx="4127087" cy="3095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4271319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Мягкая игрушка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66800" y="2168434"/>
            <a:ext cx="4136265" cy="38666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/>
              <a:t>Развиваем интерес к занятиям по работе с тканью, желание мастерить красивые игрушки. Продолжать учить составлять единое целое из составных частей. Уметь работать в коллективе и самостоятельно. Выполнять простейшие швы, владеть приемами работы с тканью. Набивать синтепоном получившееся изделие.</a:t>
            </a:r>
          </a:p>
        </p:txBody>
      </p:sp>
      <p:pic>
        <p:nvPicPr>
          <p:cNvPr id="5" name="Picture 2" descr="D:\Фото дс\DSCF178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066" y="514287"/>
            <a:ext cx="4108361" cy="26796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6" name="Picture 3" descr="D:\Фото дс\Сураева И.В.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479" y="3661095"/>
            <a:ext cx="4610637" cy="25977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6980" y="666206"/>
            <a:ext cx="8004220" cy="776228"/>
          </a:xfrm>
        </p:spPr>
        <p:txBody>
          <a:bodyPr>
            <a:noAutofit/>
          </a:bodyPr>
          <a:lstStyle/>
          <a:p>
            <a:pPr algn="ctr"/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Декоративные швы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5360" y="2285999"/>
            <a:ext cx="6235337" cy="40886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Продолжать знакомить детей с разнообразными элементами швов</a:t>
            </a:r>
          </a:p>
          <a:p>
            <a:pPr marL="0" indent="0">
              <a:buNone/>
            </a:pPr>
            <a:r>
              <a:rPr lang="ru-RU" dirty="0"/>
              <a:t>Познакомить с новыми видами швом, формировать умение старательно и аккуратно выполнять работу</a:t>
            </a:r>
          </a:p>
          <a:p>
            <a:pPr marL="0" indent="0">
              <a:buNone/>
            </a:pPr>
            <a:r>
              <a:rPr lang="ru-RU" dirty="0"/>
              <a:t>Развивать координацию движений обеих рук, воспитывать усидчивость.</a:t>
            </a:r>
          </a:p>
        </p:txBody>
      </p:sp>
      <p:pic>
        <p:nvPicPr>
          <p:cNvPr id="7170" name="Picture 2" descr="D:\Фото дс\IMG_20200123_1718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06747" y="1467676"/>
            <a:ext cx="3004931" cy="40065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26B02"/>
      </a:folHlink>
    </a:clrScheme>
    <a:fontScheme name="Savon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6728D11B-929E-4324-91B0-4A4DA4CAC3D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Савон</Template>
  <TotalTime>742</TotalTime>
  <Words>754</Words>
  <Application>Microsoft Office PowerPoint</Application>
  <PresentationFormat>Широкоэкранный</PresentationFormat>
  <Paragraphs>82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Bahnschrift SemiBold</vt:lpstr>
      <vt:lpstr>Bahnschrift SemiBold SemiConden</vt:lpstr>
      <vt:lpstr>Century Gothic</vt:lpstr>
      <vt:lpstr>Times New Roman</vt:lpstr>
      <vt:lpstr>Savon</vt:lpstr>
      <vt:lpstr>«Волшебные лоскутки»                                                                                                                                 группа № 5 «Весёлый улей» Воспитатель:  Сураева Ирина Владимировна </vt:lpstr>
      <vt:lpstr>В.А. Сухомлинский писал: </vt:lpstr>
      <vt:lpstr>Актуальность</vt:lpstr>
      <vt:lpstr>Цель:</vt:lpstr>
      <vt:lpstr>Ручной труд способствует решению следующих задач: </vt:lpstr>
      <vt:lpstr>Начало….</vt:lpstr>
      <vt:lpstr>Вышивка</vt:lpstr>
      <vt:lpstr>Мягкая игрушка</vt:lpstr>
      <vt:lpstr>Декоративные швы</vt:lpstr>
      <vt:lpstr>Лоскутное шитьё</vt:lpstr>
      <vt:lpstr>Детские работы</vt:lpstr>
      <vt:lpstr>Ожидаемый результат:</vt:lpstr>
      <vt:lpstr>Список литературы:</vt:lpstr>
      <vt:lpstr>Спасибо за внимание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«Развитие творческих способностей детей посредством ручного труда»</dc:title>
  <dc:creator>Сура</dc:creator>
  <cp:lastModifiedBy>Ирина Сураева</cp:lastModifiedBy>
  <cp:revision>65</cp:revision>
  <dcterms:created xsi:type="dcterms:W3CDTF">2019-04-19T06:28:25Z</dcterms:created>
  <dcterms:modified xsi:type="dcterms:W3CDTF">2024-04-09T12:32:40Z</dcterms:modified>
</cp:coreProperties>
</file>