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6" r:id="rId6"/>
    <p:sldId id="267" r:id="rId7"/>
    <p:sldId id="268" r:id="rId8"/>
    <p:sldId id="259" r:id="rId9"/>
    <p:sldId id="261" r:id="rId10"/>
    <p:sldId id="262" r:id="rId11"/>
    <p:sldId id="270" r:id="rId12"/>
    <p:sldId id="263" r:id="rId13"/>
    <p:sldId id="264" r:id="rId14"/>
    <p:sldId id="271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F6616-E6A2-4900-B6ED-B94104FF3167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7CB4C-EB2D-4B07-85D0-B15ADDB7F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1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7CB4C-EB2D-4B07-85D0-B15ADDB7FD7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1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D998-3D8E-41BA-B32A-61FB71CA4F0E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0471-73D9-492E-8E7A-52BE40092E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D998-3D8E-41BA-B32A-61FB71CA4F0E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0471-73D9-492E-8E7A-52BE40092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D998-3D8E-41BA-B32A-61FB71CA4F0E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0471-73D9-492E-8E7A-52BE40092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D998-3D8E-41BA-B32A-61FB71CA4F0E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0471-73D9-492E-8E7A-52BE40092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D998-3D8E-41BA-B32A-61FB71CA4F0E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0471-73D9-492E-8E7A-52BE40092E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D998-3D8E-41BA-B32A-61FB71CA4F0E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0471-73D9-492E-8E7A-52BE40092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D998-3D8E-41BA-B32A-61FB71CA4F0E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0471-73D9-492E-8E7A-52BE40092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D998-3D8E-41BA-B32A-61FB71CA4F0E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360471-73D9-492E-8E7A-52BE40092E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D998-3D8E-41BA-B32A-61FB71CA4F0E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0471-73D9-492E-8E7A-52BE40092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D998-3D8E-41BA-B32A-61FB71CA4F0E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8360471-73D9-492E-8E7A-52BE40092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249D998-3D8E-41BA-B32A-61FB71CA4F0E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0471-73D9-492E-8E7A-52BE40092E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249D998-3D8E-41BA-B32A-61FB71CA4F0E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8360471-73D9-492E-8E7A-52BE40092E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94421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200" dirty="0" smtClean="0"/>
              <a:t>Образовательные технологии, направленные на формирование метапредметных и предметных результатов.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94618" y="3356992"/>
            <a:ext cx="3672408" cy="1800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Презентацию выполнила учитель немецкого языка</a:t>
            </a:r>
          </a:p>
          <a:p>
            <a:pPr algn="ctr"/>
            <a:r>
              <a:rPr lang="ru-RU" dirty="0" smtClean="0"/>
              <a:t>Филиала </a:t>
            </a:r>
            <a:r>
              <a:rPr lang="ru-RU" dirty="0" smtClean="0"/>
              <a:t>МОУ </a:t>
            </a:r>
            <a:r>
              <a:rPr lang="ru-RU" dirty="0" smtClean="0"/>
              <a:t>«СОШ </a:t>
            </a:r>
            <a:r>
              <a:rPr lang="ru-RU" dirty="0" smtClean="0"/>
              <a:t>с. Питерка </a:t>
            </a:r>
            <a:r>
              <a:rPr lang="ru-RU" dirty="0" smtClean="0"/>
              <a:t>Питерского района Саратовской области</a:t>
            </a:r>
            <a:r>
              <a:rPr lang="ru-RU" dirty="0" smtClean="0"/>
              <a:t>» в селе Запрудное</a:t>
            </a:r>
            <a:endParaRPr lang="ru-RU" dirty="0" smtClean="0"/>
          </a:p>
          <a:p>
            <a:pPr algn="ctr"/>
            <a:r>
              <a:rPr lang="ru-RU" dirty="0" smtClean="0"/>
              <a:t>Султанова Галина Григорьевна  </a:t>
            </a:r>
            <a:endParaRPr lang="ru-RU" dirty="0"/>
          </a:p>
        </p:txBody>
      </p:sp>
      <p:pic>
        <p:nvPicPr>
          <p:cNvPr id="7172" name="Picture 4" descr="G:\DSC063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701"/>
          <a:stretch/>
        </p:blipFill>
        <p:spPr bwMode="auto">
          <a:xfrm>
            <a:off x="323528" y="2852936"/>
            <a:ext cx="2982451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20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Технология 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интегративного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обучения 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altLang="ru-RU" dirty="0"/>
              <a:t> </a:t>
            </a: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 </a:t>
            </a: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школе целесообразно проводить работу над созданием системы интегрированных наук, к которым, безусловно, относятся предметы гуманитарного цикла. Такая работа проводится поэтапно: согласование учебных программ, обсуждение и формулирование общих понятий, согласование времени изучения, взаимные консультации, планирование тематики и конспектов интегрированных уроков. В процессе интеграции гуманитарных наук формируются предметные и </a:t>
            </a:r>
            <a:r>
              <a:rPr lang="ru-RU" dirty="0" err="1">
                <a:solidFill>
                  <a:srgbClr val="FFFF00"/>
                </a:solidFill>
                <a:latin typeface="Arial Black" panose="020B0A04020102020204" pitchFamily="34" charset="0"/>
              </a:rPr>
              <a:t>метапредметные</a:t>
            </a: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 умения:                                                                                                                                         - аналитические,                                                                                                                           - учебно-информационные,                                                                                                                 - коммуникативно-речевые.</a:t>
            </a:r>
            <a:r>
              <a:rPr lang="ru-RU" dirty="0"/>
              <a:t>										</a:t>
            </a:r>
          </a:p>
        </p:txBody>
      </p:sp>
    </p:spTree>
    <p:extLst>
      <p:ext uri="{BB962C8B-B14F-4D97-AF65-F5344CB8AC3E}">
        <p14:creationId xmlns:p14="http://schemas.microsoft.com/office/powerpoint/2010/main" val="25757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012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4" t="16649"/>
          <a:stretch>
            <a:fillRect/>
          </a:stretch>
        </p:blipFill>
        <p:spPr bwMode="auto">
          <a:xfrm>
            <a:off x="1043608" y="2204864"/>
            <a:ext cx="6409217" cy="402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7584" y="548680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Интегрированный урок литературного чтения и  немецкого языка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Технология сотрудничества.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Основная идея заключается в создании условий для активной совместной деятельности учащихся в разных учебных ситуациях. Ребята объединяются в группы по 3 -4 человека, им дается одно задание при этом оговаривается роль каждого.</a:t>
            </a:r>
          </a:p>
        </p:txBody>
      </p:sp>
      <p:pic>
        <p:nvPicPr>
          <p:cNvPr id="6146" name="Picture 2" descr="G:\Галине Григорьевне\DSC08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3456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74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Развивающие 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" indent="0" algn="just">
              <a:buNone/>
            </a:pP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Данная технология подразумевает использование творческих заданий. Творческие  </a:t>
            </a: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задания полезны и актуальны. Творчество перестает быть уделом единиц. Каждый ребенок по своему талантлив, но ему нужно помочь найти себя, раскрыть свои способности. Даже слабые ученики всегда с удовольствием выполняют творческие задания, т.к. есть возможность проявить свои индивидуальные 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11994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на\Desktop\SAM00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" y="332656"/>
            <a:ext cx="453650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Галине Григорьевне\DSC088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4012910" cy="27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4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467600" cy="5577483"/>
          </a:xfrm>
        </p:spPr>
        <p:txBody>
          <a:bodyPr>
            <a:normAutofit fontScale="92500" lnSpcReduction="10000"/>
          </a:bodyPr>
          <a:lstStyle/>
          <a:p>
            <a:pPr marL="36576" indent="0" algn="ctr">
              <a:buNone/>
            </a:pPr>
            <a:r>
              <a:rPr kumimoji="1" lang="ru-RU" alt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«Если </a:t>
            </a:r>
            <a:r>
              <a:rPr kumimoji="1" lang="ru-RU" alt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учитель не научился анализировать факты и сознавать педагогические явления, то повторяющиеся из года в год дела кажутся ему скучными, однообразными, он теряет интерес к собственному труду…. Сущность педагогического опыта в том заключается, что перед учителем каждый год открывается что-то новое, и в стремлении постигнуть новое раскрываются его творческие силы» </a:t>
            </a:r>
            <a:r>
              <a:rPr kumimoji="1" lang="ru-RU" alt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</a:p>
          <a:p>
            <a:pPr marL="36576" indent="0" algn="r">
              <a:buNone/>
            </a:pPr>
            <a:r>
              <a:rPr kumimoji="1" lang="ru-RU" altLang="ru-RU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В.А.Сухомлинский</a:t>
            </a:r>
            <a:endParaRPr kumimoji="1" lang="ru-RU" altLang="ru-RU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36576" indent="0" algn="just">
              <a:buNone/>
            </a:pPr>
            <a:endParaRPr kumimoji="1" lang="ru-RU" altLang="ru-RU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54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57829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«Самым важным в школе, самым поучительным предметом, самым живым примером для ученика является сам учитель»</a:t>
            </a:r>
            <a:b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Адольф Дистервег</a:t>
            </a:r>
            <a:endParaRPr lang="ru-RU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G:\Diesterweg,_Friedrich_Adolph_Wilhel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5" y="2924944"/>
            <a:ext cx="2876205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5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4800" b="1" dirty="0">
                <a:solidFill>
                  <a:srgbClr val="C00000"/>
                </a:solidFill>
                <a:latin typeface="Arial Black" panose="020B0A04020102020204" pitchFamily="34" charset="0"/>
              </a:rPr>
              <a:t>Задача школы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7"/>
            <a:ext cx="7931224" cy="3096344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altLang="ru-RU" sz="2400" b="1" dirty="0">
                <a:latin typeface="Arial Black" panose="020B0A04020102020204" pitchFamily="34" charset="0"/>
              </a:rPr>
              <a:t>«Школа должна в первую очередь учить детей мыслить — причем, всех детей, без всякого исключения, несмотря на разное имущественное и социальное положение семей, а также наследственных задатков детей</a:t>
            </a:r>
            <a:r>
              <a:rPr lang="ru-RU" altLang="ru-RU" sz="2400" b="1" dirty="0" smtClean="0">
                <a:latin typeface="Arial Black" panose="020B0A04020102020204" pitchFamily="34" charset="0"/>
              </a:rPr>
              <a:t>».</a:t>
            </a:r>
          </a:p>
          <a:p>
            <a:pPr marL="36576" indent="0" algn="r">
              <a:buNone/>
            </a:pPr>
            <a:r>
              <a:rPr lang="ru-RU" altLang="ru-RU" sz="2400" b="1" dirty="0" err="1" smtClean="0">
                <a:latin typeface="Arial Black" panose="020B0A04020102020204" pitchFamily="34" charset="0"/>
              </a:rPr>
              <a:t>В.В.Давыдов</a:t>
            </a:r>
            <a:endParaRPr lang="ru-RU" altLang="ru-RU" sz="2400" b="1" dirty="0">
              <a:latin typeface="Arial Black" panose="020B0A04020102020204" pitchFamily="34" charset="0"/>
            </a:endParaRPr>
          </a:p>
          <a:p>
            <a:pPr marL="36576" indent="0">
              <a:buNone/>
            </a:pPr>
            <a:endParaRPr lang="ru-RU" sz="2400" dirty="0"/>
          </a:p>
        </p:txBody>
      </p:sp>
      <p:pic>
        <p:nvPicPr>
          <p:cNvPr id="4" name="Picture 7" descr="DSC01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6" y="3789040"/>
            <a:ext cx="4902629" cy="2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3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dirty="0">
                <a:solidFill>
                  <a:srgbClr val="C00000"/>
                </a:solidFill>
              </a:rPr>
              <a:t> </a:t>
            </a:r>
            <a:r>
              <a:rPr lang="ru-RU" altLang="ru-RU" sz="4800" b="1" dirty="0" err="1">
                <a:solidFill>
                  <a:srgbClr val="C00000"/>
                </a:solidFill>
              </a:rPr>
              <a:t>Метапредметный</a:t>
            </a:r>
            <a:r>
              <a:rPr lang="ru-RU" altLang="ru-RU" sz="4800" b="1" dirty="0">
                <a:solidFill>
                  <a:srgbClr val="C00000"/>
                </a:solidFill>
              </a:rPr>
              <a:t> </a:t>
            </a:r>
            <a:r>
              <a:rPr lang="ru-RU" altLang="ru-RU" sz="4800" b="1" dirty="0" smtClean="0">
                <a:solidFill>
                  <a:srgbClr val="C00000"/>
                </a:solidFill>
              </a:rPr>
              <a:t> и предметный подходы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496944" cy="4525963"/>
          </a:xfrm>
        </p:spPr>
        <p:txBody>
          <a:bodyPr/>
          <a:lstStyle/>
          <a:p>
            <a:pPr marL="469900" indent="-469900">
              <a:lnSpc>
                <a:spcPct val="80000"/>
              </a:lnSpc>
              <a:buNone/>
            </a:pPr>
            <a:r>
              <a:rPr lang="ru-RU" altLang="ru-RU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предполагают</a:t>
            </a:r>
            <a:r>
              <a:rPr lang="ru-RU" altLang="ru-RU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, </a:t>
            </a:r>
            <a:r>
              <a:rPr lang="ru-RU" altLang="ru-RU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что </a:t>
            </a:r>
            <a:r>
              <a:rPr lang="ru-RU" altLang="ru-RU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ребенок не только овладевает </a:t>
            </a:r>
            <a:r>
              <a:rPr lang="ru-RU" altLang="ru-RU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системой знаний</a:t>
            </a:r>
            <a:r>
              <a:rPr lang="ru-RU" altLang="ru-RU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, но и  </a:t>
            </a:r>
            <a:r>
              <a:rPr lang="ru-RU" altLang="ru-RU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осваивает универсальные способы </a:t>
            </a:r>
            <a:r>
              <a:rPr lang="ru-RU" altLang="ru-RU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действий  с </a:t>
            </a:r>
            <a:r>
              <a:rPr lang="en-US" altLang="ru-RU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помощью которых </a:t>
            </a:r>
            <a:r>
              <a:rPr lang="ru-RU" altLang="ru-RU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сам сможет  добывать  </a:t>
            </a:r>
            <a:r>
              <a:rPr lang="ru-RU" altLang="ru-RU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информацию </a:t>
            </a:r>
            <a:r>
              <a:rPr lang="ru-RU" altLang="ru-RU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о мире.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076" y="3835400"/>
            <a:ext cx="2573338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72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106690"/>
          </a:xfrm>
        </p:spPr>
        <p:txBody>
          <a:bodyPr>
            <a:normAutofit/>
          </a:bodyPr>
          <a:lstStyle/>
          <a:p>
            <a:pPr algn="ctr"/>
            <a:r>
              <a:rPr kumimoji="1" lang="ru-RU" alt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Современные </a:t>
            </a:r>
            <a:r>
              <a:rPr kumimoji="1" lang="ru-RU" alt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образовательные </a:t>
            </a:r>
            <a:r>
              <a:rPr kumimoji="1" lang="ru-RU" alt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технологии  </a:t>
            </a:r>
            <a:r>
              <a:rPr kumimoji="1" lang="ru-RU" altLang="ru-RU" sz="4000" b="1" dirty="0">
                <a:solidFill>
                  <a:srgbClr val="004C2B"/>
                </a:solidFill>
                <a:latin typeface="Arial Black" panose="020B0A04020102020204" pitchFamily="34" charset="0"/>
              </a:rPr>
              <a:t>– </a:t>
            </a:r>
            <a:br>
              <a:rPr kumimoji="1" lang="ru-RU" altLang="ru-RU" sz="4000" b="1" dirty="0">
                <a:solidFill>
                  <a:srgbClr val="004C2B"/>
                </a:solidFill>
                <a:latin typeface="Arial Black" panose="020B0A04020102020204" pitchFamily="34" charset="0"/>
              </a:rPr>
            </a:br>
            <a:r>
              <a:rPr kumimoji="1" lang="ru-RU" altLang="ru-RU" sz="4000" b="1" dirty="0">
                <a:solidFill>
                  <a:srgbClr val="FFFF00"/>
                </a:solidFill>
                <a:latin typeface="Arial Black" panose="020B0A04020102020204" pitchFamily="34" charset="0"/>
              </a:rPr>
              <a:t>это набор операций по конструированию знаний, умений, навыков и отношений в соответствии с поставленными целями</a:t>
            </a:r>
            <a:endParaRPr lang="ru-RU" altLang="ru-RU" sz="4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5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Проектная технология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 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процессе проектной деятельности формируется человек, умеющий действовать не только по образцу, но и самостоятельно, получающий необходимую информацию из максимально большего числа источников, умеющий ее анализировать, выдвигать гипотезы, строить модели, экспериментировать и делать выводы, принимать решения в сложных ситуациях</a:t>
            </a:r>
            <a:r>
              <a:rPr lang="ru-RU" sz="2000" dirty="0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3074" name="Picture 2" descr="G:\Галине Григорьевне\DSC07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7032"/>
            <a:ext cx="5233968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1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Здоровьесберегающие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85000" lnSpcReduction="10000"/>
          </a:bodyPr>
          <a:lstStyle/>
          <a:p>
            <a:pPr marL="36576" indent="0">
              <a:buNone/>
            </a:pPr>
            <a:r>
              <a:rPr lang="ru-RU" sz="2000" dirty="0" smtClean="0"/>
              <a:t> 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Для предупреждения утомления во время учебного процесса необходим отдых (2-5 минут) в виде физических упражнений. Физкультурные минуты на уроках благоприятно влияют на восстановление умственной работоспособности, препятствует нарастанию утомления, повышают эмоциональный тонус, снимают статические нагрузки, предупреждая тем самым нарушение </a:t>
            </a:r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осанки, улучшают 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мозговое кровообращение, снимают физическое и эмоциональное напряжение, расслабляют мышцы плечевого пояса.</a:t>
            </a:r>
          </a:p>
        </p:txBody>
      </p:sp>
      <p:pic>
        <p:nvPicPr>
          <p:cNvPr id="4098" name="Picture 2" descr="G:\Галине Григорьевне\DSC09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957303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Галине Григорьевне\DSC089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06856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91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87220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	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гровая  технология</a:t>
            </a:r>
            <a:r>
              <a:rPr lang="ru-RU" dirty="0"/>
              <a:t>					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12776"/>
            <a:ext cx="4536504" cy="504056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Игровые технологии, как известно, повышают эффективность преподавания, делают процесс обучения более интересным, способствуют успешному усвоению изученного материала, формируют навыки коллективной работы.</a:t>
            </a:r>
            <a:endParaRPr lang="ru-RU" sz="2400" dirty="0"/>
          </a:p>
        </p:txBody>
      </p:sp>
      <p:pic>
        <p:nvPicPr>
          <p:cNvPr id="1026" name="Picture 2" descr="C:\Users\C5DE~1\AppData\Local\Temp\Rar$DIa0.704\DSC06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1764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2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ИКТ технологии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>
                <a:latin typeface="Arial Black" panose="020B0A04020102020204" pitchFamily="34" charset="0"/>
              </a:rPr>
              <a:t> Методические возможности средств информационно-коммуникативных технологий:</a:t>
            </a:r>
          </a:p>
          <a:p>
            <a:pPr lvl="1"/>
            <a:r>
              <a:rPr lang="ru-RU" sz="29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Индивидуализация</a:t>
            </a:r>
            <a:r>
              <a:rPr lang="ru-RU" sz="2900" dirty="0">
                <a:solidFill>
                  <a:srgbClr val="FFFF00"/>
                </a:solidFill>
                <a:latin typeface="Arial Black" panose="020B0A04020102020204" pitchFamily="34" charset="0"/>
              </a:rPr>
              <a:t>, дифференциация обучения </a:t>
            </a:r>
            <a:r>
              <a:rPr lang="ru-RU" sz="29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endParaRPr lang="ru-RU" sz="29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1"/>
            <a:r>
              <a:rPr lang="ru-RU" sz="29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Моделирование </a:t>
            </a:r>
            <a:r>
              <a:rPr lang="ru-RU" sz="2900" dirty="0">
                <a:solidFill>
                  <a:srgbClr val="FFFF00"/>
                </a:solidFill>
                <a:latin typeface="Arial Black" panose="020B0A04020102020204" pitchFamily="34" charset="0"/>
              </a:rPr>
              <a:t>объектов, процессов и явлений </a:t>
            </a:r>
          </a:p>
          <a:p>
            <a:pPr lvl="1"/>
            <a:r>
              <a:rPr lang="ru-RU" sz="2900" dirty="0">
                <a:solidFill>
                  <a:srgbClr val="FFFF00"/>
                </a:solidFill>
                <a:latin typeface="Arial Black" panose="020B0A04020102020204" pitchFamily="34" charset="0"/>
              </a:rPr>
              <a:t>Создание и использование информационных баз данных </a:t>
            </a:r>
          </a:p>
          <a:p>
            <a:pPr lvl="1"/>
            <a:r>
              <a:rPr lang="ru-RU" sz="2900" dirty="0">
                <a:solidFill>
                  <a:srgbClr val="FFFF00"/>
                </a:solidFill>
                <a:latin typeface="Arial Black" panose="020B0A04020102020204" pitchFamily="34" charset="0"/>
              </a:rPr>
              <a:t>Доступ к большому объему информации, представленному в занимательной форме, благодаря использованию средств мультимедиа </a:t>
            </a:r>
          </a:p>
          <a:p>
            <a:pPr lvl="1"/>
            <a:r>
              <a:rPr lang="ru-RU" sz="2900" dirty="0">
                <a:solidFill>
                  <a:srgbClr val="FFFF00"/>
                </a:solidFill>
                <a:latin typeface="Arial Black" panose="020B0A04020102020204" pitchFamily="34" charset="0"/>
              </a:rPr>
              <a:t>Формирование умений обрабатывать информацию при работе с компьютерными каталогами и справочниками </a:t>
            </a:r>
          </a:p>
          <a:p>
            <a:pPr lvl="1"/>
            <a:r>
              <a:rPr lang="ru-RU" sz="2900" dirty="0">
                <a:solidFill>
                  <a:srgbClr val="FFFF00"/>
                </a:solidFill>
                <a:latin typeface="Arial Black" panose="020B0A04020102020204" pitchFamily="34" charset="0"/>
              </a:rPr>
              <a:t>Осуществление самоконтроля </a:t>
            </a:r>
          </a:p>
          <a:p>
            <a:pPr lvl="1"/>
            <a:r>
              <a:rPr lang="ru-RU" sz="2900" dirty="0">
                <a:solidFill>
                  <a:srgbClr val="FFFF00"/>
                </a:solidFill>
                <a:latin typeface="Arial Black" panose="020B0A04020102020204" pitchFamily="34" charset="0"/>
              </a:rPr>
              <a:t>Осуществление тренировки и самоподготовки </a:t>
            </a:r>
          </a:p>
          <a:p>
            <a:pPr lvl="1"/>
            <a:r>
              <a:rPr lang="ru-RU" sz="2900" dirty="0">
                <a:solidFill>
                  <a:srgbClr val="FFFF00"/>
                </a:solidFill>
                <a:latin typeface="Arial Black" panose="020B0A04020102020204" pitchFamily="34" charset="0"/>
              </a:rPr>
              <a:t>Усиление мотивации обучения (игры, средства мультимедиа) </a:t>
            </a:r>
          </a:p>
          <a:p>
            <a:pPr lvl="1"/>
            <a:r>
              <a:rPr lang="ru-RU" sz="2900" dirty="0">
                <a:solidFill>
                  <a:srgbClr val="FFFF00"/>
                </a:solidFill>
                <a:latin typeface="Arial Black" panose="020B0A04020102020204" pitchFamily="34" charset="0"/>
              </a:rPr>
              <a:t>Формирование умений принимать оптимальное решение в сложной ситуации </a:t>
            </a:r>
          </a:p>
          <a:p>
            <a:pPr lvl="1"/>
            <a:r>
              <a:rPr lang="ru-RU" sz="2900" dirty="0">
                <a:solidFill>
                  <a:srgbClr val="FFFF00"/>
                </a:solidFill>
                <a:latin typeface="Arial Black" panose="020B0A04020102020204" pitchFamily="34" charset="0"/>
              </a:rPr>
              <a:t>Развитие определенного вида мышления (например, наглядно-образного) </a:t>
            </a:r>
          </a:p>
          <a:p>
            <a:pPr lvl="1"/>
            <a:r>
              <a:rPr lang="ru-RU" sz="2900" dirty="0">
                <a:solidFill>
                  <a:srgbClr val="FFFF00"/>
                </a:solidFill>
                <a:latin typeface="Arial Black" panose="020B0A04020102020204" pitchFamily="34" charset="0"/>
              </a:rPr>
              <a:t>Формирование культуры учебной деятельности </a:t>
            </a:r>
          </a:p>
          <a:p>
            <a:pPr lvl="1"/>
            <a:r>
              <a:rPr lang="ru-RU" sz="2900" dirty="0">
                <a:solidFill>
                  <a:srgbClr val="FFFF00"/>
                </a:solidFill>
                <a:latin typeface="Arial Black" panose="020B0A04020102020204" pitchFamily="34" charset="0"/>
              </a:rPr>
              <a:t>Формирование информационной культуры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9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172</TotalTime>
  <Words>481</Words>
  <Application>Microsoft Office PowerPoint</Application>
  <PresentationFormat>Экран (4:3)</PresentationFormat>
  <Paragraphs>41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Franklin Gothic Book</vt:lpstr>
      <vt:lpstr>Wingdings 2</vt:lpstr>
      <vt:lpstr>Техническая</vt:lpstr>
      <vt:lpstr>Образовательные технологии, направленные на формирование метапредметных и предметных результатов.</vt:lpstr>
      <vt:lpstr>«Самым важным в школе, самым поучительным предметом, самым живым примером для ученика является сам учитель» Адольф Дистервег</vt:lpstr>
      <vt:lpstr>Задача школы</vt:lpstr>
      <vt:lpstr> Метапредметный  и предметный подходы</vt:lpstr>
      <vt:lpstr>Современные образовательные технологии  –  это набор операций по конструированию знаний, умений, навыков и отношений в соответствии с поставленными целями</vt:lpstr>
      <vt:lpstr>Проектная технология</vt:lpstr>
      <vt:lpstr>Здоровьесберегающие  технологии</vt:lpstr>
      <vt:lpstr> Игровая  технология     </vt:lpstr>
      <vt:lpstr>ИКТ технологии</vt:lpstr>
      <vt:lpstr>Технология  интегративного обучения </vt:lpstr>
      <vt:lpstr>Презентация PowerPoint</vt:lpstr>
      <vt:lpstr>Технология сотрудничества.</vt:lpstr>
      <vt:lpstr>Развивающие  технологии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Образовательные технологии, направленные на формирование метапредметных и предметных результатов.</dc:title>
  <dc:creator>Галина</dc:creator>
  <cp:lastModifiedBy>Галина</cp:lastModifiedBy>
  <cp:revision>25</cp:revision>
  <dcterms:created xsi:type="dcterms:W3CDTF">2017-03-27T05:30:25Z</dcterms:created>
  <dcterms:modified xsi:type="dcterms:W3CDTF">2022-10-11T12:23:27Z</dcterms:modified>
</cp:coreProperties>
</file>