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80" r:id="rId6"/>
    <p:sldId id="259" r:id="rId7"/>
    <p:sldId id="260" r:id="rId8"/>
    <p:sldId id="281" r:id="rId9"/>
    <p:sldId id="262" r:id="rId10"/>
    <p:sldId id="263" r:id="rId11"/>
    <p:sldId id="264" r:id="rId12"/>
    <p:sldId id="265"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2292" y="-1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5ED35B2-8021-4040-BFD6-0BD6D8922FDA}" type="datetimeFigureOut">
              <a:rPr lang="ru-RU" smtClean="0"/>
              <a:t>05.06.2023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3A0B05-0289-4462-852A-39DC43082A20}" type="slidenum">
              <a:rPr lang="ru-RU" smtClean="0"/>
              <a:t>‹#›</a:t>
            </a:fld>
            <a:endParaRPr lang="ru-RU"/>
          </a:p>
        </p:txBody>
      </p:sp>
    </p:spTree>
    <p:extLst>
      <p:ext uri="{BB962C8B-B14F-4D97-AF65-F5344CB8AC3E}">
        <p14:creationId xmlns:p14="http://schemas.microsoft.com/office/powerpoint/2010/main" val="23268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ED35B2-8021-4040-BFD6-0BD6D8922FDA}" type="datetimeFigureOut">
              <a:rPr lang="ru-RU" smtClean="0"/>
              <a:t>05.06.2023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3A0B05-0289-4462-852A-39DC43082A20}" type="slidenum">
              <a:rPr lang="ru-RU" smtClean="0"/>
              <a:t>‹#›</a:t>
            </a:fld>
            <a:endParaRPr lang="ru-RU"/>
          </a:p>
        </p:txBody>
      </p:sp>
    </p:spTree>
    <p:extLst>
      <p:ext uri="{BB962C8B-B14F-4D97-AF65-F5344CB8AC3E}">
        <p14:creationId xmlns:p14="http://schemas.microsoft.com/office/powerpoint/2010/main" val="1197413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ED35B2-8021-4040-BFD6-0BD6D8922FDA}" type="datetimeFigureOut">
              <a:rPr lang="ru-RU" smtClean="0"/>
              <a:t>05.06.2023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3A0B05-0289-4462-852A-39DC43082A20}" type="slidenum">
              <a:rPr lang="ru-RU" smtClean="0"/>
              <a:t>‹#›</a:t>
            </a:fld>
            <a:endParaRPr lang="ru-RU"/>
          </a:p>
        </p:txBody>
      </p:sp>
    </p:spTree>
    <p:extLst>
      <p:ext uri="{BB962C8B-B14F-4D97-AF65-F5344CB8AC3E}">
        <p14:creationId xmlns:p14="http://schemas.microsoft.com/office/powerpoint/2010/main" val="350359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ED35B2-8021-4040-BFD6-0BD6D8922FDA}" type="datetimeFigureOut">
              <a:rPr lang="ru-RU" smtClean="0"/>
              <a:t>05.06.2023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3A0B05-0289-4462-852A-39DC43082A20}" type="slidenum">
              <a:rPr lang="ru-RU" smtClean="0"/>
              <a:t>‹#›</a:t>
            </a:fld>
            <a:endParaRPr lang="ru-RU"/>
          </a:p>
        </p:txBody>
      </p:sp>
    </p:spTree>
    <p:extLst>
      <p:ext uri="{BB962C8B-B14F-4D97-AF65-F5344CB8AC3E}">
        <p14:creationId xmlns:p14="http://schemas.microsoft.com/office/powerpoint/2010/main" val="2492613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5ED35B2-8021-4040-BFD6-0BD6D8922FDA}" type="datetimeFigureOut">
              <a:rPr lang="ru-RU" smtClean="0"/>
              <a:t>05.06.2023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3A0B05-0289-4462-852A-39DC43082A20}" type="slidenum">
              <a:rPr lang="ru-RU" smtClean="0"/>
              <a:t>‹#›</a:t>
            </a:fld>
            <a:endParaRPr lang="ru-RU"/>
          </a:p>
        </p:txBody>
      </p:sp>
    </p:spTree>
    <p:extLst>
      <p:ext uri="{BB962C8B-B14F-4D97-AF65-F5344CB8AC3E}">
        <p14:creationId xmlns:p14="http://schemas.microsoft.com/office/powerpoint/2010/main" val="59913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5ED35B2-8021-4040-BFD6-0BD6D8922FDA}" type="datetimeFigureOut">
              <a:rPr lang="ru-RU" smtClean="0"/>
              <a:t>05.06.2023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3A0B05-0289-4462-852A-39DC43082A20}" type="slidenum">
              <a:rPr lang="ru-RU" smtClean="0"/>
              <a:t>‹#›</a:t>
            </a:fld>
            <a:endParaRPr lang="ru-RU"/>
          </a:p>
        </p:txBody>
      </p:sp>
    </p:spTree>
    <p:extLst>
      <p:ext uri="{BB962C8B-B14F-4D97-AF65-F5344CB8AC3E}">
        <p14:creationId xmlns:p14="http://schemas.microsoft.com/office/powerpoint/2010/main" val="215321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5ED35B2-8021-4040-BFD6-0BD6D8922FDA}" type="datetimeFigureOut">
              <a:rPr lang="ru-RU" smtClean="0"/>
              <a:t>05.06.2023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E3A0B05-0289-4462-852A-39DC43082A20}" type="slidenum">
              <a:rPr lang="ru-RU" smtClean="0"/>
              <a:t>‹#›</a:t>
            </a:fld>
            <a:endParaRPr lang="ru-RU"/>
          </a:p>
        </p:txBody>
      </p:sp>
    </p:spTree>
    <p:extLst>
      <p:ext uri="{BB962C8B-B14F-4D97-AF65-F5344CB8AC3E}">
        <p14:creationId xmlns:p14="http://schemas.microsoft.com/office/powerpoint/2010/main" val="302124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5ED35B2-8021-4040-BFD6-0BD6D8922FDA}" type="datetimeFigureOut">
              <a:rPr lang="ru-RU" smtClean="0"/>
              <a:t>05.06.2023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E3A0B05-0289-4462-852A-39DC43082A20}" type="slidenum">
              <a:rPr lang="ru-RU" smtClean="0"/>
              <a:t>‹#›</a:t>
            </a:fld>
            <a:endParaRPr lang="ru-RU"/>
          </a:p>
        </p:txBody>
      </p:sp>
    </p:spTree>
    <p:extLst>
      <p:ext uri="{BB962C8B-B14F-4D97-AF65-F5344CB8AC3E}">
        <p14:creationId xmlns:p14="http://schemas.microsoft.com/office/powerpoint/2010/main" val="251899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ED35B2-8021-4040-BFD6-0BD6D8922FDA}" type="datetimeFigureOut">
              <a:rPr lang="ru-RU" smtClean="0"/>
              <a:t>05.06.2023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E3A0B05-0289-4462-852A-39DC43082A20}" type="slidenum">
              <a:rPr lang="ru-RU" smtClean="0"/>
              <a:t>‹#›</a:t>
            </a:fld>
            <a:endParaRPr lang="ru-RU"/>
          </a:p>
        </p:txBody>
      </p:sp>
    </p:spTree>
    <p:extLst>
      <p:ext uri="{BB962C8B-B14F-4D97-AF65-F5344CB8AC3E}">
        <p14:creationId xmlns:p14="http://schemas.microsoft.com/office/powerpoint/2010/main" val="187877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5ED35B2-8021-4040-BFD6-0BD6D8922FDA}" type="datetimeFigureOut">
              <a:rPr lang="ru-RU" smtClean="0"/>
              <a:t>05.06.2023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3A0B05-0289-4462-852A-39DC43082A20}" type="slidenum">
              <a:rPr lang="ru-RU" smtClean="0"/>
              <a:t>‹#›</a:t>
            </a:fld>
            <a:endParaRPr lang="ru-RU"/>
          </a:p>
        </p:txBody>
      </p:sp>
    </p:spTree>
    <p:extLst>
      <p:ext uri="{BB962C8B-B14F-4D97-AF65-F5344CB8AC3E}">
        <p14:creationId xmlns:p14="http://schemas.microsoft.com/office/powerpoint/2010/main" val="155159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5ED35B2-8021-4040-BFD6-0BD6D8922FDA}" type="datetimeFigureOut">
              <a:rPr lang="ru-RU" smtClean="0"/>
              <a:t>05.06.2023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3A0B05-0289-4462-852A-39DC43082A20}" type="slidenum">
              <a:rPr lang="ru-RU" smtClean="0"/>
              <a:t>‹#›</a:t>
            </a:fld>
            <a:endParaRPr lang="ru-RU"/>
          </a:p>
        </p:txBody>
      </p:sp>
    </p:spTree>
    <p:extLst>
      <p:ext uri="{BB962C8B-B14F-4D97-AF65-F5344CB8AC3E}">
        <p14:creationId xmlns:p14="http://schemas.microsoft.com/office/powerpoint/2010/main" val="94136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5ED35B2-8021-4040-BFD6-0BD6D8922FDA}" type="datetimeFigureOut">
              <a:rPr lang="ru-RU" smtClean="0"/>
              <a:t>05.06.2023</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E3A0B05-0289-4462-852A-39DC43082A20}" type="slidenum">
              <a:rPr lang="ru-RU" smtClean="0"/>
              <a:t>‹#›</a:t>
            </a:fld>
            <a:endParaRPr lang="ru-RU"/>
          </a:p>
        </p:txBody>
      </p:sp>
    </p:spTree>
    <p:extLst>
      <p:ext uri="{BB962C8B-B14F-4D97-AF65-F5344CB8AC3E}">
        <p14:creationId xmlns:p14="http://schemas.microsoft.com/office/powerpoint/2010/main" val="800066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Оля\Desktop\фон\bace45334eebd45f20cbbd07d4ad60a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4320" y="18661"/>
            <a:ext cx="6669360" cy="646331"/>
          </a:xfrm>
          <a:prstGeom prst="rect">
            <a:avLst/>
          </a:prstGeom>
        </p:spPr>
        <p:txBody>
          <a:bodyPr wrap="square">
            <a:spAutoFit/>
          </a:bodyPr>
          <a:lstStyle/>
          <a:p>
            <a:pPr algn="ctr"/>
            <a:r>
              <a:rPr lang="ru-RU" dirty="0" smtClean="0"/>
              <a:t> </a:t>
            </a:r>
          </a:p>
          <a:p>
            <a:pPr algn="ctr"/>
            <a:r>
              <a:rPr lang="ru-RU" dirty="0" smtClean="0"/>
              <a:t> </a:t>
            </a:r>
            <a:endParaRPr lang="ru-RU" dirty="0"/>
          </a:p>
        </p:txBody>
      </p:sp>
      <p:sp>
        <p:nvSpPr>
          <p:cNvPr id="5" name="Прямоугольник 4"/>
          <p:cNvSpPr/>
          <p:nvPr/>
        </p:nvSpPr>
        <p:spPr>
          <a:xfrm>
            <a:off x="340769" y="1691680"/>
            <a:ext cx="6431024" cy="2739211"/>
          </a:xfrm>
          <a:prstGeom prst="rect">
            <a:avLst/>
          </a:prstGeom>
        </p:spPr>
        <p:txBody>
          <a:bodyPr wrap="square">
            <a:spAutoFit/>
          </a:bodyPr>
          <a:lstStyle/>
          <a:p>
            <a:pPr algn="ctr"/>
            <a:r>
              <a:rPr lang="ru-RU" sz="3200" b="1" i="1" dirty="0">
                <a:solidFill>
                  <a:srgbClr val="FF0000"/>
                </a:solidFill>
                <a:latin typeface="Times New Roman" pitchFamily="18" charset="0"/>
                <a:cs typeface="Times New Roman" pitchFamily="18" charset="0"/>
              </a:rPr>
              <a:t> Конспект НОД</a:t>
            </a:r>
            <a:endParaRPr lang="ru-RU" sz="3200" dirty="0">
              <a:solidFill>
                <a:srgbClr val="FF0000"/>
              </a:solidFill>
              <a:latin typeface="Times New Roman" pitchFamily="18" charset="0"/>
              <a:cs typeface="Times New Roman" pitchFamily="18" charset="0"/>
            </a:endParaRPr>
          </a:p>
          <a:p>
            <a:pPr algn="ctr"/>
            <a:r>
              <a:rPr lang="ru-RU" sz="2800" b="1" dirty="0">
                <a:solidFill>
                  <a:srgbClr val="002060"/>
                </a:solidFill>
                <a:latin typeface="Times New Roman" pitchFamily="18" charset="0"/>
                <a:cs typeface="Times New Roman" pitchFamily="18" charset="0"/>
              </a:rPr>
              <a:t>физкультурного занятия</a:t>
            </a:r>
            <a:endParaRPr lang="ru-RU" sz="2800" dirty="0">
              <a:solidFill>
                <a:srgbClr val="002060"/>
              </a:solidFill>
              <a:latin typeface="Times New Roman" pitchFamily="18" charset="0"/>
              <a:cs typeface="Times New Roman" pitchFamily="18" charset="0"/>
            </a:endParaRPr>
          </a:p>
          <a:p>
            <a:pPr algn="ctr"/>
            <a:r>
              <a:rPr lang="ru-RU" sz="2800" b="1" dirty="0">
                <a:solidFill>
                  <a:srgbClr val="002060"/>
                </a:solidFill>
                <a:latin typeface="Times New Roman" pitchFamily="18" charset="0"/>
                <a:cs typeface="Times New Roman" pitchFamily="18" charset="0"/>
              </a:rPr>
              <a:t> с использованием массажных мячей</a:t>
            </a:r>
            <a:endParaRPr lang="ru-RU" sz="2800" dirty="0">
              <a:solidFill>
                <a:srgbClr val="002060"/>
              </a:solidFill>
              <a:latin typeface="Times New Roman" pitchFamily="18" charset="0"/>
              <a:cs typeface="Times New Roman" pitchFamily="18" charset="0"/>
            </a:endParaRPr>
          </a:p>
          <a:p>
            <a:pPr algn="ctr"/>
            <a:r>
              <a:rPr lang="ru-RU" sz="2800" dirty="0">
                <a:solidFill>
                  <a:srgbClr val="FF0000"/>
                </a:solidFill>
                <a:latin typeface="Times New Roman" pitchFamily="18" charset="0"/>
                <a:cs typeface="Times New Roman" pitchFamily="18" charset="0"/>
              </a:rPr>
              <a:t>  </a:t>
            </a:r>
            <a:r>
              <a:rPr lang="ru-RU" sz="2800" b="1" dirty="0">
                <a:solidFill>
                  <a:srgbClr val="FF0000"/>
                </a:solidFill>
                <a:latin typeface="Times New Roman" pitchFamily="18" charset="0"/>
                <a:cs typeface="Times New Roman" pitchFamily="18" charset="0"/>
              </a:rPr>
              <a:t>«Весёлые ёжики»</a:t>
            </a:r>
            <a:endParaRPr lang="ru-RU" sz="2800" dirty="0">
              <a:solidFill>
                <a:srgbClr val="FF0000"/>
              </a:solidFill>
              <a:latin typeface="Times New Roman" pitchFamily="18" charset="0"/>
              <a:cs typeface="Times New Roman" pitchFamily="18" charset="0"/>
            </a:endParaRPr>
          </a:p>
          <a:p>
            <a:pPr algn="ctr"/>
            <a:r>
              <a:rPr lang="ru-RU" sz="2000" b="1" dirty="0">
                <a:solidFill>
                  <a:srgbClr val="002060"/>
                </a:solidFill>
                <a:latin typeface="Times New Roman" pitchFamily="18" charset="0"/>
                <a:cs typeface="Times New Roman" pitchFamily="18" charset="0"/>
              </a:rPr>
              <a:t>для детей средней группы</a:t>
            </a:r>
          </a:p>
          <a:p>
            <a:pPr algn="ctr"/>
            <a:r>
              <a:rPr lang="ru-RU" b="1" i="1" dirty="0"/>
              <a:t>образовательная область « физическое развитие»</a:t>
            </a:r>
            <a:endParaRPr lang="ru-RU" dirty="0"/>
          </a:p>
          <a:p>
            <a:pPr algn="ctr"/>
            <a:r>
              <a:rPr lang="ru-RU" b="1" dirty="0"/>
              <a:t> </a:t>
            </a:r>
            <a:endParaRPr lang="ru-RU" dirty="0"/>
          </a:p>
        </p:txBody>
      </p:sp>
      <p:sp>
        <p:nvSpPr>
          <p:cNvPr id="6" name="TextBox 5"/>
          <p:cNvSpPr txBox="1"/>
          <p:nvPr/>
        </p:nvSpPr>
        <p:spPr>
          <a:xfrm>
            <a:off x="4301209" y="4746472"/>
            <a:ext cx="2470584" cy="1754326"/>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Составила инструктор ФЗК высшей квалификационной категории Колганова Ольга Викторовна</a:t>
            </a:r>
            <a:endParaRPr lang="ru-RU" b="1" dirty="0">
              <a:latin typeface="Times New Roman" pitchFamily="18" charset="0"/>
              <a:cs typeface="Times New Roman" pitchFamily="18" charset="0"/>
            </a:endParaRPr>
          </a:p>
        </p:txBody>
      </p:sp>
      <p:sp>
        <p:nvSpPr>
          <p:cNvPr id="7" name="TextBox 6"/>
          <p:cNvSpPr txBox="1"/>
          <p:nvPr/>
        </p:nvSpPr>
        <p:spPr>
          <a:xfrm>
            <a:off x="2852936" y="8388424"/>
            <a:ext cx="2520280"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март 2023</a:t>
            </a:r>
            <a:endParaRPr lang="ru-RU" b="1" dirty="0">
              <a:latin typeface="Times New Roman" pitchFamily="18" charset="0"/>
              <a:cs typeface="Times New Roman" pitchFamily="18" charset="0"/>
            </a:endParaRPr>
          </a:p>
        </p:txBody>
      </p:sp>
      <p:pic>
        <p:nvPicPr>
          <p:cNvPr id="8" name="Picture 4" descr="C:\Users\Оля\Desktop\ежи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8" y="45720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20688" y="214352"/>
            <a:ext cx="5976664" cy="1200329"/>
          </a:xfrm>
          <a:prstGeom prst="rect">
            <a:avLst/>
          </a:prstGeom>
        </p:spPr>
        <p:txBody>
          <a:bodyPr wrap="square">
            <a:spAutoFit/>
          </a:bodyPr>
          <a:lstStyle/>
          <a:p>
            <a:pPr algn="ctr"/>
            <a:r>
              <a:rPr lang="ru-RU" b="1" dirty="0">
                <a:latin typeface="Times New Roman" pitchFamily="18" charset="0"/>
                <a:cs typeface="Times New Roman" pitchFamily="18" charset="0"/>
              </a:rPr>
              <a:t>Муниципальное бюджетное дошкольное образовательное учреждение «Центр развития ребенка-детский сад</a:t>
            </a:r>
            <a:endParaRPr lang="ru-RU" dirty="0">
              <a:latin typeface="Times New Roman" pitchFamily="18" charset="0"/>
              <a:cs typeface="Times New Roman" pitchFamily="18" charset="0"/>
            </a:endParaRPr>
          </a:p>
          <a:p>
            <a:pPr algn="ctr"/>
            <a:r>
              <a:rPr lang="ru-RU" b="1" dirty="0">
                <a:latin typeface="Times New Roman" pitchFamily="18" charset="0"/>
                <a:cs typeface="Times New Roman" pitchFamily="18" charset="0"/>
              </a:rPr>
              <a:t>№ 51 «Солнышко»</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673149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68660" y="539552"/>
            <a:ext cx="6120680" cy="7417415"/>
          </a:xfrm>
          <a:prstGeom prst="rect">
            <a:avLst/>
          </a:prstGeom>
        </p:spPr>
        <p:txBody>
          <a:bodyPr wrap="square">
            <a:spAutoFit/>
          </a:bodyPr>
          <a:lstStyle/>
          <a:p>
            <a:r>
              <a:rPr lang="ru-RU" sz="2800" dirty="0">
                <a:latin typeface="Times New Roman" pitchFamily="18" charset="0"/>
                <a:cs typeface="Times New Roman" pitchFamily="18" charset="0"/>
              </a:rPr>
              <a:t>4. </a:t>
            </a:r>
            <a:r>
              <a:rPr lang="ru-RU" sz="2800" dirty="0" err="1">
                <a:latin typeface="Times New Roman" pitchFamily="18" charset="0"/>
                <a:cs typeface="Times New Roman" pitchFamily="18" charset="0"/>
              </a:rPr>
              <a:t>И.п</a:t>
            </a:r>
            <a:r>
              <a:rPr lang="ru-RU" sz="2800" dirty="0">
                <a:latin typeface="Times New Roman" pitchFamily="18" charset="0"/>
                <a:cs typeface="Times New Roman" pitchFamily="18" charset="0"/>
              </a:rPr>
              <a:t>. – руки в стороны, мяч в правой руке.</a:t>
            </a:r>
          </a:p>
          <a:p>
            <a:r>
              <a:rPr lang="ru-RU" sz="2800" dirty="0">
                <a:latin typeface="Times New Roman" pitchFamily="18" charset="0"/>
                <a:cs typeface="Times New Roman" pitchFamily="18" charset="0"/>
              </a:rPr>
              <a:t>   1 – поднять правую ногу, мяч переложить в левую руку под ногой.</a:t>
            </a:r>
          </a:p>
          <a:p>
            <a:r>
              <a:rPr lang="ru-RU" sz="2800" dirty="0">
                <a:latin typeface="Times New Roman" pitchFamily="18" charset="0"/>
                <a:cs typeface="Times New Roman" pitchFamily="18" charset="0"/>
              </a:rPr>
              <a:t>   2 – </a:t>
            </a:r>
            <a:r>
              <a:rPr lang="ru-RU" sz="2800" dirty="0" err="1">
                <a:latin typeface="Times New Roman" pitchFamily="18" charset="0"/>
                <a:cs typeface="Times New Roman" pitchFamily="18" charset="0"/>
              </a:rPr>
              <a:t>и.п</a:t>
            </a:r>
            <a:r>
              <a:rPr lang="ru-RU" sz="2800" dirty="0">
                <a:latin typeface="Times New Roman" pitchFamily="18" charset="0"/>
                <a:cs typeface="Times New Roman" pitchFamily="18" charset="0"/>
              </a:rPr>
              <a:t>. тоже с левой ногой. Повтор. 6 раз.</a:t>
            </a:r>
          </a:p>
          <a:p>
            <a:r>
              <a:rPr lang="ru-RU" sz="2800" dirty="0">
                <a:latin typeface="Times New Roman" pitchFamily="18" charset="0"/>
                <a:cs typeface="Times New Roman" pitchFamily="18" charset="0"/>
              </a:rPr>
              <a:t>5. </a:t>
            </a:r>
            <a:r>
              <a:rPr lang="ru-RU" sz="2800" dirty="0" err="1">
                <a:latin typeface="Times New Roman" pitchFamily="18" charset="0"/>
                <a:cs typeface="Times New Roman" pitchFamily="18" charset="0"/>
              </a:rPr>
              <a:t>И.п</a:t>
            </a:r>
            <a:r>
              <a:rPr lang="ru-RU" sz="2800" dirty="0">
                <a:latin typeface="Times New Roman" pitchFamily="18" charset="0"/>
                <a:cs typeface="Times New Roman" pitchFamily="18" charset="0"/>
              </a:rPr>
              <a:t>. – ноги на ширине плеч, мяч в руках над головой.</a:t>
            </a:r>
          </a:p>
          <a:p>
            <a:r>
              <a:rPr lang="ru-RU" sz="2800" dirty="0">
                <a:latin typeface="Times New Roman" pitchFamily="18" charset="0"/>
                <a:cs typeface="Times New Roman" pitchFamily="18" charset="0"/>
              </a:rPr>
              <a:t>   1 – наклон вниз, руки с мячом резко опустить и сказать «Ух!».</a:t>
            </a:r>
          </a:p>
          <a:p>
            <a:r>
              <a:rPr lang="ru-RU" sz="2800" dirty="0">
                <a:latin typeface="Times New Roman" pitchFamily="18" charset="0"/>
                <a:cs typeface="Times New Roman" pitchFamily="18" charset="0"/>
              </a:rPr>
              <a:t>   2 – </a:t>
            </a:r>
            <a:r>
              <a:rPr lang="ru-RU" sz="2800" dirty="0" err="1">
                <a:latin typeface="Times New Roman" pitchFamily="18" charset="0"/>
                <a:cs typeface="Times New Roman" pitchFamily="18" charset="0"/>
              </a:rPr>
              <a:t>И.п</a:t>
            </a:r>
            <a:r>
              <a:rPr lang="ru-RU" sz="2800" dirty="0">
                <a:latin typeface="Times New Roman" pitchFamily="18" charset="0"/>
                <a:cs typeface="Times New Roman" pitchFamily="18" charset="0"/>
              </a:rPr>
              <a:t>. Повторить 5-6 раз.</a:t>
            </a:r>
          </a:p>
          <a:p>
            <a:r>
              <a:rPr lang="ru-RU" sz="2800" dirty="0">
                <a:latin typeface="Times New Roman" pitchFamily="18" charset="0"/>
                <a:cs typeface="Times New Roman" pitchFamily="18" charset="0"/>
              </a:rPr>
              <a:t>6. </a:t>
            </a:r>
            <a:r>
              <a:rPr lang="ru-RU" sz="2800" dirty="0" err="1">
                <a:latin typeface="Times New Roman" pitchFamily="18" charset="0"/>
                <a:cs typeface="Times New Roman" pitchFamily="18" charset="0"/>
              </a:rPr>
              <a:t>И.п</a:t>
            </a:r>
            <a:r>
              <a:rPr lang="ru-RU" sz="2800" dirty="0">
                <a:latin typeface="Times New Roman" pitchFamily="18" charset="0"/>
                <a:cs typeface="Times New Roman" pitchFamily="18" charset="0"/>
              </a:rPr>
              <a:t>. – ноги слегка расставлены, мяч в правой руке.</a:t>
            </a:r>
          </a:p>
          <a:p>
            <a:r>
              <a:rPr lang="ru-RU" sz="2800" dirty="0">
                <a:latin typeface="Times New Roman" pitchFamily="18" charset="0"/>
                <a:cs typeface="Times New Roman" pitchFamily="18" charset="0"/>
              </a:rPr>
              <a:t>   1 – присесть, руки вперёд, мяч переложить в левую руку.</a:t>
            </a:r>
          </a:p>
          <a:p>
            <a:r>
              <a:rPr lang="ru-RU" sz="2800" dirty="0">
                <a:latin typeface="Times New Roman" pitchFamily="18" charset="0"/>
                <a:cs typeface="Times New Roman" pitchFamily="18" charset="0"/>
              </a:rPr>
              <a:t>   2 – </a:t>
            </a:r>
            <a:r>
              <a:rPr lang="ru-RU" sz="2800" dirty="0" err="1">
                <a:latin typeface="Times New Roman" pitchFamily="18" charset="0"/>
                <a:cs typeface="Times New Roman" pitchFamily="18" charset="0"/>
              </a:rPr>
              <a:t>И.п</a:t>
            </a:r>
            <a:r>
              <a:rPr lang="ru-RU" sz="2800" dirty="0">
                <a:latin typeface="Times New Roman" pitchFamily="18" charset="0"/>
                <a:cs typeface="Times New Roman" pitchFamily="18" charset="0"/>
              </a:rPr>
              <a:t>. Повтор. 5-6 раз.</a:t>
            </a:r>
          </a:p>
          <a:p>
            <a:r>
              <a:rPr lang="ru-RU" sz="2800" dirty="0">
                <a:latin typeface="Times New Roman" pitchFamily="18" charset="0"/>
                <a:cs typeface="Times New Roman" pitchFamily="18" charset="0"/>
              </a:rPr>
              <a:t>7. Прыжки, как мячики.</a:t>
            </a:r>
          </a:p>
        </p:txBody>
      </p:sp>
    </p:spTree>
    <p:extLst>
      <p:ext uri="{BB962C8B-B14F-4D97-AF65-F5344CB8AC3E}">
        <p14:creationId xmlns:p14="http://schemas.microsoft.com/office/powerpoint/2010/main" val="227962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88640" y="179512"/>
            <a:ext cx="6264696" cy="7848302"/>
          </a:xfrm>
          <a:prstGeom prst="rect">
            <a:avLst/>
          </a:prstGeom>
        </p:spPr>
        <p:txBody>
          <a:bodyPr wrap="square">
            <a:spAutoFit/>
          </a:bodyPr>
          <a:lstStyle/>
          <a:p>
            <a:r>
              <a:rPr lang="ru-RU" sz="2800" b="1" dirty="0">
                <a:latin typeface="Times New Roman" pitchFamily="18" charset="0"/>
                <a:cs typeface="Times New Roman" pitchFamily="18" charset="0"/>
              </a:rPr>
              <a:t>Инструктор:</a:t>
            </a:r>
            <a:r>
              <a:rPr lang="ru-RU" sz="2800" dirty="0">
                <a:latin typeface="Times New Roman" pitchFamily="18" charset="0"/>
                <a:cs typeface="Times New Roman" pitchFamily="18" charset="0"/>
              </a:rPr>
              <a:t> </a:t>
            </a:r>
          </a:p>
          <a:p>
            <a:r>
              <a:rPr lang="ru-RU" sz="2800" dirty="0">
                <a:latin typeface="Times New Roman" pitchFamily="18" charset="0"/>
                <a:cs typeface="Times New Roman" pitchFamily="18" charset="0"/>
              </a:rPr>
              <a:t>А теперь покажем ежику какие мы ловкие и умелые.</a:t>
            </a:r>
          </a:p>
          <a:p>
            <a:r>
              <a:rPr lang="ru-RU" sz="2800" i="1" dirty="0">
                <a:latin typeface="Times New Roman" pitchFamily="18" charset="0"/>
                <a:cs typeface="Times New Roman" pitchFamily="18" charset="0"/>
              </a:rPr>
              <a:t>( дети останавливаются поворачиваются лицом в круг)</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Мячик мы в ладонь возьмем</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И тихонечко нажмём.</a:t>
            </a:r>
          </a:p>
          <a:p>
            <a:r>
              <a:rPr lang="ru-RU" sz="2800" dirty="0">
                <a:latin typeface="Times New Roman" pitchFamily="18" charset="0"/>
                <a:cs typeface="Times New Roman" pitchFamily="18" charset="0"/>
              </a:rPr>
              <a:t>Он колючий словно ёжик,</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У него нет только ножек!</a:t>
            </a:r>
          </a:p>
          <a:p>
            <a:r>
              <a:rPr lang="ru-RU" sz="2800" dirty="0">
                <a:latin typeface="Times New Roman" pitchFamily="18" charset="0"/>
                <a:cs typeface="Times New Roman" pitchFamily="18" charset="0"/>
              </a:rPr>
              <a:t>Ежик, ежик – чудачек сшил колючий пиджачок,</a:t>
            </a:r>
          </a:p>
          <a:p>
            <a:r>
              <a:rPr lang="ru-RU" sz="2800" dirty="0">
                <a:latin typeface="Times New Roman" pitchFamily="18" charset="0"/>
                <a:cs typeface="Times New Roman" pitchFamily="18" charset="0"/>
              </a:rPr>
              <a:t> </a:t>
            </a:r>
            <a:r>
              <a:rPr lang="ru-RU" sz="2800" i="1" dirty="0">
                <a:latin typeface="Times New Roman" pitchFamily="18" charset="0"/>
                <a:cs typeface="Times New Roman" pitchFamily="18" charset="0"/>
              </a:rPr>
              <a:t>(прокатывать мяч в ладонях вперед-назад)</a:t>
            </a:r>
            <a:r>
              <a:rPr lang="ru-RU" sz="2800" dirty="0">
                <a:latin typeface="Times New Roman" pitchFamily="18" charset="0"/>
                <a:cs typeface="Times New Roman" pitchFamily="18" charset="0"/>
              </a:rPr>
              <a:t> </a:t>
            </a:r>
          </a:p>
          <a:p>
            <a:r>
              <a:rPr lang="ru-RU" sz="2800" dirty="0">
                <a:latin typeface="Times New Roman" pitchFamily="18" charset="0"/>
                <a:cs typeface="Times New Roman" pitchFamily="18" charset="0"/>
              </a:rPr>
              <a:t>Встал с утра, и в лес – гулять,</a:t>
            </a:r>
          </a:p>
          <a:p>
            <a:r>
              <a:rPr lang="ru-RU" sz="2800" dirty="0">
                <a:latin typeface="Times New Roman" pitchFamily="18" charset="0"/>
                <a:cs typeface="Times New Roman" pitchFamily="18" charset="0"/>
              </a:rPr>
              <a:t> </a:t>
            </a:r>
            <a:r>
              <a:rPr lang="ru-RU" sz="2800" i="1" dirty="0">
                <a:latin typeface="Times New Roman" pitchFamily="18" charset="0"/>
                <a:cs typeface="Times New Roman" pitchFamily="18" charset="0"/>
              </a:rPr>
              <a:t>(поднять руки вверх) </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Чтоб друзей всех повидать,</a:t>
            </a:r>
          </a:p>
          <a:p>
            <a:r>
              <a:rPr lang="ru-RU" sz="2800" i="1" dirty="0">
                <a:latin typeface="Times New Roman" pitchFamily="18" charset="0"/>
                <a:cs typeface="Times New Roman" pitchFamily="18" charset="0"/>
              </a:rPr>
              <a:t> (перебирать мяч пальцами, опуская медленно руки вниз) </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193516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32656" y="467544"/>
            <a:ext cx="5904656" cy="7417415"/>
          </a:xfrm>
          <a:prstGeom prst="rect">
            <a:avLst/>
          </a:prstGeom>
        </p:spPr>
        <p:txBody>
          <a:bodyPr wrap="square">
            <a:spAutoFit/>
          </a:bodyPr>
          <a:lstStyle/>
          <a:p>
            <a:r>
              <a:rPr lang="ru-RU" sz="2800" dirty="0">
                <a:latin typeface="Times New Roman" pitchFamily="18" charset="0"/>
                <a:cs typeface="Times New Roman" pitchFamily="18" charset="0"/>
              </a:rPr>
              <a:t>Ежик топал по тропинке </a:t>
            </a:r>
          </a:p>
          <a:p>
            <a:r>
              <a:rPr lang="ru-RU" sz="2800" i="1" dirty="0">
                <a:latin typeface="Times New Roman" pitchFamily="18" charset="0"/>
                <a:cs typeface="Times New Roman" pitchFamily="18" charset="0"/>
              </a:rPr>
              <a:t>( присесть постучать мячом по полу)   </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И грибочек нес на спинке </a:t>
            </a:r>
          </a:p>
          <a:p>
            <a:r>
              <a:rPr lang="ru-RU" sz="2800" dirty="0">
                <a:latin typeface="Times New Roman" pitchFamily="18" charset="0"/>
                <a:cs typeface="Times New Roman" pitchFamily="18" charset="0"/>
              </a:rPr>
              <a:t>(</a:t>
            </a:r>
            <a:r>
              <a:rPr lang="ru-RU" sz="2800" i="1" dirty="0">
                <a:latin typeface="Times New Roman" pitchFamily="18" charset="0"/>
                <a:cs typeface="Times New Roman" pitchFamily="18" charset="0"/>
              </a:rPr>
              <a:t>завести руки с мячом за голову, покатать мяч по шее)</a:t>
            </a:r>
            <a:r>
              <a:rPr lang="ru-RU" sz="2800" dirty="0">
                <a:latin typeface="Times New Roman" pitchFamily="18" charset="0"/>
                <a:cs typeface="Times New Roman" pitchFamily="18" charset="0"/>
              </a:rPr>
              <a:t> </a:t>
            </a:r>
          </a:p>
          <a:p>
            <a:r>
              <a:rPr lang="ru-RU" sz="2800" dirty="0">
                <a:latin typeface="Times New Roman" pitchFamily="18" charset="0"/>
                <a:cs typeface="Times New Roman" pitchFamily="18" charset="0"/>
              </a:rPr>
              <a:t>Ежик топал не спеша, тихо листьями шурша </a:t>
            </a:r>
          </a:p>
          <a:p>
            <a:r>
              <a:rPr lang="ru-RU" sz="2800" dirty="0">
                <a:latin typeface="Times New Roman" pitchFamily="18" charset="0"/>
                <a:cs typeface="Times New Roman" pitchFamily="18" charset="0"/>
              </a:rPr>
              <a:t>(</a:t>
            </a:r>
            <a:r>
              <a:rPr lang="ru-RU" sz="2800" i="1" dirty="0">
                <a:latin typeface="Times New Roman" pitchFamily="18" charset="0"/>
                <a:cs typeface="Times New Roman" pitchFamily="18" charset="0"/>
              </a:rPr>
              <a:t>прокатить мяч по ногам до пальцев, медленно наклоняясь впере</a:t>
            </a:r>
            <a:r>
              <a:rPr lang="ru-RU" sz="2800" dirty="0">
                <a:latin typeface="Times New Roman" pitchFamily="18" charset="0"/>
                <a:cs typeface="Times New Roman" pitchFamily="18" charset="0"/>
              </a:rPr>
              <a:t>д)</a:t>
            </a:r>
          </a:p>
          <a:p>
            <a:r>
              <a:rPr lang="ru-RU" sz="2800" dirty="0">
                <a:latin typeface="Times New Roman" pitchFamily="18" charset="0"/>
                <a:cs typeface="Times New Roman" pitchFamily="18" charset="0"/>
              </a:rPr>
              <a:t> А на встречу скачет зайка, длинноухий  </a:t>
            </a:r>
            <a:r>
              <a:rPr lang="ru-RU" sz="2800" dirty="0" err="1">
                <a:latin typeface="Times New Roman" pitchFamily="18" charset="0"/>
                <a:cs typeface="Times New Roman" pitchFamily="18" charset="0"/>
              </a:rPr>
              <a:t>Попрыгайка</a:t>
            </a:r>
            <a:r>
              <a:rPr lang="ru-RU" sz="2800" dirty="0">
                <a:latin typeface="Times New Roman" pitchFamily="18" charset="0"/>
                <a:cs typeface="Times New Roman" pitchFamily="18" charset="0"/>
              </a:rPr>
              <a:t> </a:t>
            </a:r>
          </a:p>
          <a:p>
            <a:r>
              <a:rPr lang="ru-RU" sz="2800" dirty="0">
                <a:latin typeface="Times New Roman" pitchFamily="18" charset="0"/>
                <a:cs typeface="Times New Roman" pitchFamily="18" charset="0"/>
              </a:rPr>
              <a:t>(</a:t>
            </a:r>
            <a:r>
              <a:rPr lang="ru-RU" sz="2800" i="1" dirty="0">
                <a:latin typeface="Times New Roman" pitchFamily="18" charset="0"/>
                <a:cs typeface="Times New Roman" pitchFamily="18" charset="0"/>
              </a:rPr>
              <a:t>подбросить и поймать мяч</a:t>
            </a:r>
            <a:r>
              <a:rPr lang="ru-RU" sz="2800" dirty="0">
                <a:latin typeface="Times New Roman" pitchFamily="18" charset="0"/>
                <a:cs typeface="Times New Roman" pitchFamily="18" charset="0"/>
              </a:rPr>
              <a:t>)</a:t>
            </a:r>
          </a:p>
          <a:p>
            <a:r>
              <a:rPr lang="ru-RU" sz="2800" dirty="0">
                <a:latin typeface="Times New Roman" pitchFamily="18" charset="0"/>
                <a:cs typeface="Times New Roman" pitchFamily="18" charset="0"/>
              </a:rPr>
              <a:t> В огороде чьем–то ловко раздобыл косой морковку</a:t>
            </a:r>
          </a:p>
          <a:p>
            <a:r>
              <a:rPr lang="ru-RU" sz="2800" dirty="0">
                <a:latin typeface="Times New Roman" pitchFamily="18" charset="0"/>
                <a:cs typeface="Times New Roman" pitchFamily="18" charset="0"/>
              </a:rPr>
              <a:t> (завести руки за спину, спрятать мяч). </a:t>
            </a:r>
          </a:p>
        </p:txBody>
      </p:sp>
    </p:spTree>
    <p:extLst>
      <p:ext uri="{BB962C8B-B14F-4D97-AF65-F5344CB8AC3E}">
        <p14:creationId xmlns:p14="http://schemas.microsoft.com/office/powerpoint/2010/main" val="33282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5921" y="251520"/>
            <a:ext cx="6336704" cy="8217634"/>
          </a:xfrm>
          <a:prstGeom prst="rect">
            <a:avLst/>
          </a:prstGeom>
        </p:spPr>
        <p:txBody>
          <a:bodyPr wrap="square">
            <a:spAutoFit/>
          </a:bodyPr>
          <a:lstStyle/>
          <a:p>
            <a:pPr fontAlgn="base"/>
            <a:r>
              <a:rPr lang="ru-RU" sz="2400" b="1" dirty="0">
                <a:latin typeface="Times New Roman" pitchFamily="18" charset="0"/>
                <a:cs typeface="Times New Roman" pitchFamily="18" charset="0"/>
              </a:rPr>
              <a:t>Основная часть.</a:t>
            </a:r>
            <a:endParaRPr lang="ru-RU" sz="2400" dirty="0">
              <a:latin typeface="Times New Roman" pitchFamily="18" charset="0"/>
              <a:cs typeface="Times New Roman" pitchFamily="18" charset="0"/>
            </a:endParaRPr>
          </a:p>
          <a:p>
            <a:pPr fontAlgn="base"/>
            <a:r>
              <a:rPr lang="ru-RU" sz="2400" b="1" i="1" dirty="0">
                <a:latin typeface="Times New Roman" pitchFamily="18" charset="0"/>
                <a:cs typeface="Times New Roman" pitchFamily="18" charset="0"/>
              </a:rPr>
              <a:t> Хитрый еж</a:t>
            </a:r>
            <a:endParaRPr lang="ru-RU" sz="2400" dirty="0">
              <a:latin typeface="Times New Roman" pitchFamily="18" charset="0"/>
              <a:cs typeface="Times New Roman" pitchFamily="18" charset="0"/>
            </a:endParaRPr>
          </a:p>
          <a:p>
            <a:pPr fontAlgn="base"/>
            <a:r>
              <a:rPr lang="ru-RU" sz="2400" dirty="0">
                <a:latin typeface="Times New Roman" pitchFamily="18" charset="0"/>
                <a:cs typeface="Times New Roman" pitchFamily="18" charset="0"/>
              </a:rPr>
              <a:t>Вот свернулся еж в клубок,</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Может, ежик ты продрог? (дети садятся на корточки, обхватывают колени руками)</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Солнца луч ежа коснулся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Ежик сладко потянулся! (поднимают руки вверх, потягиваются)</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На спине твоей иголки</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Очень-очень колки (несколько раз сжимают и разжимают кулаки)</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Еж по тропке побежал,</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Нам колючки показал (руки сгибают в локтях, соединяют пальцы в щепоть)</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А колючки тоже</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На ежа похожи (поднимают руки над головой, делают вращательные движения кистями)</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На ежа мы поглядим,</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Молочка ему дадим. (ладони складывают черпачком)</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Но не тронем колкие</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На спине иголки мы.</a:t>
            </a:r>
          </a:p>
        </p:txBody>
      </p:sp>
    </p:spTree>
    <p:extLst>
      <p:ext uri="{BB962C8B-B14F-4D97-AF65-F5344CB8AC3E}">
        <p14:creationId xmlns:p14="http://schemas.microsoft.com/office/powerpoint/2010/main" val="303621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88640" y="179512"/>
            <a:ext cx="6120680" cy="8710077"/>
          </a:xfrm>
          <a:prstGeom prst="rect">
            <a:avLst/>
          </a:prstGeom>
        </p:spPr>
        <p:txBody>
          <a:bodyPr wrap="square">
            <a:spAutoFit/>
          </a:bodyPr>
          <a:lstStyle/>
          <a:p>
            <a:r>
              <a:rPr lang="ru-RU" sz="2800" b="1" dirty="0">
                <a:latin typeface="Times New Roman" pitchFamily="18" charset="0"/>
                <a:cs typeface="Times New Roman" pitchFamily="18" charset="0"/>
              </a:rPr>
              <a:t>Инструктор:</a:t>
            </a:r>
            <a:r>
              <a:rPr lang="ru-RU" sz="2800" dirty="0">
                <a:latin typeface="Times New Roman" pitchFamily="18" charset="0"/>
                <a:cs typeface="Times New Roman" pitchFamily="18" charset="0"/>
              </a:rPr>
              <a:t> Вы устали, ребята?</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Ёжик нам не даст устать,</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Хочет с нами подышать!</a:t>
            </a:r>
          </a:p>
          <a:p>
            <a:r>
              <a:rPr lang="ru-RU" sz="2800" dirty="0">
                <a:latin typeface="Times New Roman" pitchFamily="18" charset="0"/>
                <a:cs typeface="Times New Roman" pitchFamily="18" charset="0"/>
              </a:rPr>
              <a:t> </a:t>
            </a:r>
          </a:p>
          <a:p>
            <a:r>
              <a:rPr lang="ru-RU" sz="2800" b="1" dirty="0">
                <a:latin typeface="Times New Roman" pitchFamily="18" charset="0"/>
                <a:cs typeface="Times New Roman" pitchFamily="18" charset="0"/>
              </a:rPr>
              <a:t>5.Упражнение на дыхание «Ушки».</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Покачивая головой вправо-влево, выполнять сильные вдохи. Плечи остаются неподвижными, при наклоне головы уши должны быть как можно ближе к плечам.</a:t>
            </a:r>
          </a:p>
          <a:p>
            <a:r>
              <a:rPr lang="ru-RU" sz="2800" dirty="0">
                <a:latin typeface="Times New Roman" pitchFamily="18" charset="0"/>
                <a:cs typeface="Times New Roman" pitchFamily="18" charset="0"/>
              </a:rPr>
              <a:t> </a:t>
            </a:r>
          </a:p>
          <a:p>
            <a:r>
              <a:rPr lang="ru-RU" sz="2800" b="1" dirty="0">
                <a:latin typeface="Times New Roman" pitchFamily="18" charset="0"/>
                <a:cs typeface="Times New Roman" pitchFamily="18" charset="0"/>
              </a:rPr>
              <a:t>Инструктор: </a:t>
            </a:r>
            <a:r>
              <a:rPr lang="ru-RU" sz="2800" dirty="0">
                <a:latin typeface="Times New Roman" pitchFamily="18" charset="0"/>
                <a:cs typeface="Times New Roman" pitchFamily="18" charset="0"/>
              </a:rPr>
              <a:t>Ребята, вы сегодня делали зарядку, немного устали, поэтому предлагаю сесть на ковер и немного отдохнуть, да не просто так, а с пользой для здоровья. Сейчас наши ребята, научат вас дорогие взрослые  выполнять массаж с помощью наших чудо мячиков.</a:t>
            </a:r>
          </a:p>
        </p:txBody>
      </p:sp>
    </p:spTree>
    <p:extLst>
      <p:ext uri="{BB962C8B-B14F-4D97-AF65-F5344CB8AC3E}">
        <p14:creationId xmlns:p14="http://schemas.microsoft.com/office/powerpoint/2010/main" val="2636374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60648" y="52722"/>
            <a:ext cx="6336704" cy="9140964"/>
          </a:xfrm>
          <a:prstGeom prst="rect">
            <a:avLst/>
          </a:prstGeom>
        </p:spPr>
        <p:txBody>
          <a:bodyPr wrap="square">
            <a:spAutoFit/>
          </a:bodyPr>
          <a:lstStyle/>
          <a:p>
            <a:r>
              <a:rPr lang="ru-RU" sz="2800" b="1" dirty="0">
                <a:latin typeface="Times New Roman" pitchFamily="18" charset="0"/>
                <a:cs typeface="Times New Roman" pitchFamily="18" charset="0"/>
              </a:rPr>
              <a:t>1. Массаж кистей рук:</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Ребятки в кружок собираются,</a:t>
            </a:r>
          </a:p>
          <a:p>
            <a:r>
              <a:rPr lang="ru-RU" sz="2800" dirty="0">
                <a:latin typeface="Times New Roman" pitchFamily="18" charset="0"/>
                <a:cs typeface="Times New Roman" pitchFamily="18" charset="0"/>
              </a:rPr>
              <a:t>А ёжики в ручки забираются.</a:t>
            </a:r>
          </a:p>
          <a:p>
            <a:r>
              <a:rPr lang="ru-RU" sz="2800" dirty="0">
                <a:latin typeface="Times New Roman" pitchFamily="18" charset="0"/>
                <a:cs typeface="Times New Roman" pitchFamily="18" charset="0"/>
              </a:rPr>
              <a:t>Ёжик, ёжик, ты колючий,</a:t>
            </a:r>
          </a:p>
          <a:p>
            <a:r>
              <a:rPr lang="ru-RU" sz="2800" dirty="0">
                <a:latin typeface="Times New Roman" pitchFamily="18" charset="0"/>
                <a:cs typeface="Times New Roman" pitchFamily="18" charset="0"/>
              </a:rPr>
              <a:t>Покатись-ка между ручек.</a:t>
            </a:r>
          </a:p>
          <a:p>
            <a:r>
              <a:rPr lang="ru-RU" sz="2800" dirty="0">
                <a:latin typeface="Times New Roman" pitchFamily="18" charset="0"/>
                <a:cs typeface="Times New Roman" pitchFamily="18" charset="0"/>
              </a:rPr>
              <a:t>Ёжик катается, ладошка улыбается.</a:t>
            </a:r>
          </a:p>
          <a:p>
            <a:r>
              <a:rPr lang="ru-RU" sz="2800" dirty="0">
                <a:latin typeface="Times New Roman" pitchFamily="18" charset="0"/>
                <a:cs typeface="Times New Roman" pitchFamily="18" charset="0"/>
              </a:rPr>
              <a:t>Детки стараются, ёжик медленно катается.</a:t>
            </a:r>
          </a:p>
          <a:p>
            <a:r>
              <a:rPr lang="ru-RU" sz="2800" dirty="0">
                <a:latin typeface="Times New Roman" pitchFamily="18" charset="0"/>
                <a:cs typeface="Times New Roman" pitchFamily="18" charset="0"/>
              </a:rPr>
              <a:t>Вдруг он быстро побежал, побежал, побежал.</a:t>
            </a:r>
          </a:p>
          <a:p>
            <a:r>
              <a:rPr lang="ru-RU" sz="2800" dirty="0">
                <a:latin typeface="Times New Roman" pitchFamily="18" charset="0"/>
                <a:cs typeface="Times New Roman" pitchFamily="18" charset="0"/>
              </a:rPr>
              <a:t>На ладошку нажал.</a:t>
            </a:r>
          </a:p>
          <a:p>
            <a:r>
              <a:rPr lang="ru-RU" sz="2800" dirty="0">
                <a:latin typeface="Times New Roman" pitchFamily="18" charset="0"/>
                <a:cs typeface="Times New Roman" pitchFamily="18" charset="0"/>
              </a:rPr>
              <a:t>Посмотри-ка, ямки стали,</a:t>
            </a:r>
          </a:p>
          <a:p>
            <a:r>
              <a:rPr lang="ru-RU" sz="2800" dirty="0">
                <a:latin typeface="Times New Roman" pitchFamily="18" charset="0"/>
                <a:cs typeface="Times New Roman" pitchFamily="18" charset="0"/>
              </a:rPr>
              <a:t>А ладошки не устали. </a:t>
            </a:r>
          </a:p>
          <a:p>
            <a:r>
              <a:rPr lang="ru-RU" sz="2800" dirty="0">
                <a:latin typeface="Times New Roman" pitchFamily="18" charset="0"/>
                <a:cs typeface="Times New Roman" pitchFamily="18" charset="0"/>
              </a:rPr>
              <a:t> </a:t>
            </a:r>
          </a:p>
          <a:p>
            <a:r>
              <a:rPr lang="ru-RU" sz="2800" b="1" dirty="0">
                <a:latin typeface="Times New Roman" pitchFamily="18" charset="0"/>
                <a:cs typeface="Times New Roman" pitchFamily="18" charset="0"/>
              </a:rPr>
              <a:t>2. Массаж правой и левой руки:</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 Ёжик забирается вверх по горке и скатывается вниз</a:t>
            </a:r>
          </a:p>
          <a:p>
            <a:r>
              <a:rPr lang="ru-RU" sz="2800" dirty="0">
                <a:latin typeface="Times New Roman" pitchFamily="18" charset="0"/>
                <a:cs typeface="Times New Roman" pitchFamily="18" charset="0"/>
              </a:rPr>
              <a:t>Мячик катают вверх и вниз сначала по одной руке, затем по другой, слегка надавливая на мяч.</a:t>
            </a:r>
          </a:p>
          <a:p>
            <a:r>
              <a:rPr lang="ru-RU" sz="2800" dirty="0">
                <a:latin typeface="Times New Roman" pitchFamily="18" charset="0"/>
                <a:cs typeface="Times New Roman" pitchFamily="18" charset="0"/>
              </a:rPr>
              <a:t> </a:t>
            </a:r>
          </a:p>
        </p:txBody>
      </p:sp>
    </p:spTree>
    <p:extLst>
      <p:ext uri="{BB962C8B-B14F-4D97-AF65-F5344CB8AC3E}">
        <p14:creationId xmlns:p14="http://schemas.microsoft.com/office/powerpoint/2010/main" val="4102898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88640" y="34060"/>
            <a:ext cx="6264696" cy="8710077"/>
          </a:xfrm>
          <a:prstGeom prst="rect">
            <a:avLst/>
          </a:prstGeom>
        </p:spPr>
        <p:txBody>
          <a:bodyPr wrap="square">
            <a:spAutoFit/>
          </a:bodyPr>
          <a:lstStyle/>
          <a:p>
            <a:r>
              <a:rPr lang="ru-RU" sz="2800" b="1" dirty="0">
                <a:latin typeface="Times New Roman" pitchFamily="18" charset="0"/>
                <a:cs typeface="Times New Roman" pitchFamily="18" charset="0"/>
              </a:rPr>
              <a:t>3. Массаж груди:</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 Ёжик бегает по кругу на полянке</a:t>
            </a:r>
          </a:p>
          <a:p>
            <a:r>
              <a:rPr lang="ru-RU" sz="2800" dirty="0">
                <a:latin typeface="Times New Roman" pitchFamily="18" charset="0"/>
                <a:cs typeface="Times New Roman" pitchFamily="18" charset="0"/>
              </a:rPr>
              <a:t>Мячик катаем ладошкой по кругу на груди.</a:t>
            </a:r>
          </a:p>
          <a:p>
            <a:r>
              <a:rPr lang="ru-RU" sz="2800" dirty="0">
                <a:latin typeface="Times New Roman" pitchFamily="18" charset="0"/>
                <a:cs typeface="Times New Roman" pitchFamily="18" charset="0"/>
              </a:rPr>
              <a:t> </a:t>
            </a:r>
          </a:p>
          <a:p>
            <a:r>
              <a:rPr lang="ru-RU" sz="2800" b="1" dirty="0">
                <a:latin typeface="Times New Roman" pitchFamily="18" charset="0"/>
                <a:cs typeface="Times New Roman" pitchFamily="18" charset="0"/>
              </a:rPr>
              <a:t>4. Массаж живота:</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Мячик катаем ладошкой по кругу по животу.</a:t>
            </a:r>
          </a:p>
          <a:p>
            <a:r>
              <a:rPr lang="ru-RU" sz="2800" dirty="0">
                <a:latin typeface="Times New Roman" pitchFamily="18" charset="0"/>
                <a:cs typeface="Times New Roman" pitchFamily="18" charset="0"/>
              </a:rPr>
              <a:t> </a:t>
            </a:r>
          </a:p>
          <a:p>
            <a:r>
              <a:rPr lang="ru-RU" sz="2800" b="1" dirty="0">
                <a:latin typeface="Times New Roman" pitchFamily="18" charset="0"/>
                <a:cs typeface="Times New Roman" pitchFamily="18" charset="0"/>
              </a:rPr>
              <a:t>5. Массажируем правый бок, а затем левый.</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 Любопытный ёжик заглянул за поворот и вернулся обратно.</a:t>
            </a:r>
          </a:p>
          <a:p>
            <a:r>
              <a:rPr lang="ru-RU" sz="2800" dirty="0">
                <a:latin typeface="Times New Roman" pitchFamily="18" charset="0"/>
                <a:cs typeface="Times New Roman" pitchFamily="18" charset="0"/>
              </a:rPr>
              <a:t>Мячик катаем вперёд-назад по правому и левому боку.</a:t>
            </a:r>
          </a:p>
          <a:p>
            <a:r>
              <a:rPr lang="ru-RU" sz="2800" dirty="0">
                <a:latin typeface="Times New Roman" pitchFamily="18" charset="0"/>
                <a:cs typeface="Times New Roman" pitchFamily="18" charset="0"/>
              </a:rPr>
              <a:t> </a:t>
            </a:r>
            <a:r>
              <a:rPr lang="ru-RU" sz="2800" b="1" dirty="0" smtClean="0">
                <a:latin typeface="Times New Roman" pitchFamily="18" charset="0"/>
                <a:cs typeface="Times New Roman" pitchFamily="18" charset="0"/>
              </a:rPr>
              <a:t>6</a:t>
            </a:r>
            <a:r>
              <a:rPr lang="ru-RU" sz="2800" b="1" dirty="0">
                <a:latin typeface="Times New Roman" pitchFamily="18" charset="0"/>
                <a:cs typeface="Times New Roman" pitchFamily="18" charset="0"/>
              </a:rPr>
              <a:t>. Массаж ног:</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 Ёжик побежал по дорожке и вернулся, потом побежал по другой дорожке.</a:t>
            </a:r>
          </a:p>
          <a:p>
            <a:r>
              <a:rPr lang="ru-RU" sz="2800" dirty="0">
                <a:latin typeface="Times New Roman" pitchFamily="18" charset="0"/>
                <a:cs typeface="Times New Roman" pitchFamily="18" charset="0"/>
              </a:rPr>
              <a:t>Мячик катаем сначала по правой, а затем по левой </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4178316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4"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88640" y="971600"/>
            <a:ext cx="6336704" cy="6555641"/>
          </a:xfrm>
          <a:prstGeom prst="rect">
            <a:avLst/>
          </a:prstGeom>
        </p:spPr>
        <p:txBody>
          <a:bodyPr wrap="square">
            <a:spAutoFit/>
          </a:bodyPr>
          <a:lstStyle/>
          <a:p>
            <a:r>
              <a:rPr lang="ru-RU" sz="2800" b="1" dirty="0">
                <a:latin typeface="Times New Roman" pitchFamily="18" charset="0"/>
                <a:cs typeface="Times New Roman" pitchFamily="18" charset="0"/>
              </a:rPr>
              <a:t>Инструктор: </a:t>
            </a:r>
            <a:r>
              <a:rPr lang="ru-RU" sz="2800" dirty="0">
                <a:latin typeface="Times New Roman" pitchFamily="18" charset="0"/>
                <a:cs typeface="Times New Roman" pitchFamily="18" charset="0"/>
              </a:rPr>
              <a:t>Молодцы, ребята! Ёжику очень понравились ваши упражнения с мячиками. А сейчас вместе с ежиком мы отправляемся на лесную полянку.</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Дети под музыку </a:t>
            </a:r>
            <a:r>
              <a:rPr lang="ru-RU" sz="2800" i="1" dirty="0">
                <a:latin typeface="Times New Roman" pitchFamily="18" charset="0"/>
                <a:cs typeface="Times New Roman" pitchFamily="18" charset="0"/>
              </a:rPr>
              <a:t>«Вместе весело шагать»</a:t>
            </a:r>
            <a:r>
              <a:rPr lang="ru-RU" sz="2800" dirty="0">
                <a:latin typeface="Times New Roman" pitchFamily="18" charset="0"/>
                <a:cs typeface="Times New Roman" pitchFamily="18" charset="0"/>
              </a:rPr>
              <a:t> идут по кругу, останавливаются перед канатом, положенным вдоль.</a:t>
            </a:r>
            <a:br>
              <a:rPr lang="ru-RU" sz="2800" dirty="0">
                <a:latin typeface="Times New Roman" pitchFamily="18" charset="0"/>
                <a:cs typeface="Times New Roman" pitchFamily="18" charset="0"/>
              </a:rPr>
            </a:br>
            <a:r>
              <a:rPr lang="ru-RU" sz="2800" b="1" dirty="0">
                <a:latin typeface="Times New Roman" pitchFamily="18" charset="0"/>
                <a:cs typeface="Times New Roman" pitchFamily="18" charset="0"/>
              </a:rPr>
              <a:t>Инструктор:</a:t>
            </a:r>
            <a:r>
              <a:rPr lang="ru-RU" sz="2800" dirty="0">
                <a:latin typeface="Times New Roman" pitchFamily="18" charset="0"/>
                <a:cs typeface="Times New Roman" pitchFamily="18" charset="0"/>
              </a:rPr>
              <a:t> Пока мы шли, на пути нам встретился ручеёк. Но ёжик мне по секрету сказал, что он совсем не знает, как через него перейти. Давайте его научим, как надо правильно перепрыгнуть через ручеек.</a:t>
            </a:r>
          </a:p>
          <a:p>
            <a:r>
              <a:rPr lang="ru-RU" sz="2800" dirty="0">
                <a:latin typeface="Times New Roman" pitchFamily="18" charset="0"/>
                <a:cs typeface="Times New Roman" pitchFamily="18" charset="0"/>
              </a:rPr>
              <a:t> </a:t>
            </a:r>
          </a:p>
        </p:txBody>
      </p:sp>
    </p:spTree>
    <p:extLst>
      <p:ext uri="{BB962C8B-B14F-4D97-AF65-F5344CB8AC3E}">
        <p14:creationId xmlns:p14="http://schemas.microsoft.com/office/powerpoint/2010/main" val="4018070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4320" y="395536"/>
            <a:ext cx="6669360" cy="8402300"/>
          </a:xfrm>
          <a:prstGeom prst="rect">
            <a:avLst/>
          </a:prstGeom>
        </p:spPr>
        <p:txBody>
          <a:bodyPr wrap="square">
            <a:spAutoFit/>
          </a:bodyPr>
          <a:lstStyle/>
          <a:p>
            <a:r>
              <a:rPr lang="ru-RU" sz="2800" b="1" dirty="0">
                <a:latin typeface="Times New Roman" pitchFamily="18" charset="0"/>
                <a:cs typeface="Times New Roman" pitchFamily="18" charset="0"/>
              </a:rPr>
              <a:t>Основные движения.</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ru-RU" sz="2800" b="1" dirty="0">
                <a:latin typeface="Times New Roman" pitchFamily="18" charset="0"/>
                <a:cs typeface="Times New Roman" pitchFamily="18" charset="0"/>
              </a:rPr>
              <a:t>1. "Ручеек".</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 </a:t>
            </a:r>
          </a:p>
          <a:p>
            <a:r>
              <a:rPr lang="ru-RU" sz="2800" dirty="0">
                <a:latin typeface="Times New Roman" pitchFamily="18" charset="0"/>
                <a:cs typeface="Times New Roman" pitchFamily="18" charset="0"/>
              </a:rPr>
              <a:t>Прыжки через канат, положенный вдоль, по сигналу инструктора (2 раза).</a:t>
            </a:r>
            <a:br>
              <a:rPr lang="ru-RU" sz="2800" dirty="0">
                <a:latin typeface="Times New Roman" pitchFamily="18" charset="0"/>
                <a:cs typeface="Times New Roman" pitchFamily="18" charset="0"/>
              </a:rPr>
            </a:br>
            <a:r>
              <a:rPr lang="ru-RU" sz="2800" b="1" dirty="0">
                <a:latin typeface="Times New Roman" pitchFamily="18" charset="0"/>
                <a:cs typeface="Times New Roman" pitchFamily="18" charset="0"/>
              </a:rPr>
              <a:t>Инструктор:</a:t>
            </a:r>
            <a:r>
              <a:rPr lang="ru-RU" sz="2800" dirty="0">
                <a:latin typeface="Times New Roman" pitchFamily="18" charset="0"/>
                <a:cs typeface="Times New Roman" pitchFamily="18" charset="0"/>
              </a:rPr>
              <a:t> Вот мы и на лесной опушке. И опять у нас препятствие на пути. Давайте покажем ёжику тропинку.</a:t>
            </a:r>
          </a:p>
          <a:p>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ru-RU" sz="2800" b="1" dirty="0">
                <a:latin typeface="Times New Roman" pitchFamily="18" charset="0"/>
                <a:cs typeface="Times New Roman" pitchFamily="18" charset="0"/>
              </a:rPr>
              <a:t>2. "Найди тропинку для ёжика".</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Прыжки на 2-х ногах из обруча в обруч, руки на поясе, лазание под дугу на четвереньках.</a:t>
            </a:r>
            <a:br>
              <a:rPr lang="ru-RU" sz="2800" dirty="0">
                <a:latin typeface="Times New Roman" pitchFamily="18" charset="0"/>
                <a:cs typeface="Times New Roman" pitchFamily="18" charset="0"/>
              </a:rPr>
            </a:br>
            <a:r>
              <a:rPr lang="ru-RU" sz="2800" i="1" dirty="0">
                <a:latin typeface="Times New Roman" pitchFamily="18" charset="0"/>
                <a:cs typeface="Times New Roman" pitchFamily="18" charset="0"/>
              </a:rPr>
              <a:t>Проводится поточным способом (2 раза).</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 </a:t>
            </a:r>
          </a:p>
          <a:p>
            <a:r>
              <a:rPr lang="ru-RU" sz="2800" b="1" dirty="0">
                <a:latin typeface="Times New Roman" pitchFamily="18" charset="0"/>
                <a:cs typeface="Times New Roman" pitchFamily="18" charset="0"/>
              </a:rPr>
              <a:t>Инструктор:</a:t>
            </a:r>
            <a:r>
              <a:rPr lang="ru-RU" sz="2800" dirty="0">
                <a:latin typeface="Times New Roman" pitchFamily="18" charset="0"/>
                <a:cs typeface="Times New Roman" pitchFamily="18" charset="0"/>
              </a:rPr>
              <a:t> Вы устали, ребята? Давайте вместе с ёжиком подышим.</a:t>
            </a:r>
          </a:p>
          <a:p>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ru-RU" dirty="0"/>
              <a:t/>
            </a:r>
            <a:br>
              <a:rPr lang="ru-RU" dirty="0"/>
            </a:br>
            <a:endParaRPr lang="ru-RU" dirty="0"/>
          </a:p>
        </p:txBody>
      </p:sp>
    </p:spTree>
    <p:extLst>
      <p:ext uri="{BB962C8B-B14F-4D97-AF65-F5344CB8AC3E}">
        <p14:creationId xmlns:p14="http://schemas.microsoft.com/office/powerpoint/2010/main" val="63072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8336" y="279105"/>
            <a:ext cx="6381328" cy="6124754"/>
          </a:xfrm>
          <a:prstGeom prst="rect">
            <a:avLst/>
          </a:prstGeom>
        </p:spPr>
        <p:txBody>
          <a:bodyPr wrap="square">
            <a:spAutoFit/>
          </a:bodyPr>
          <a:lstStyle/>
          <a:p>
            <a:pPr algn="ctr"/>
            <a:r>
              <a:rPr lang="ru-RU" sz="2800" b="1" dirty="0">
                <a:latin typeface="Times New Roman" pitchFamily="18" charset="0"/>
                <a:cs typeface="Times New Roman" pitchFamily="18" charset="0"/>
              </a:rPr>
              <a:t>Упражнение «Ежик» на восстановление дыхания.</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Поворот головы вправо-влево в темпе движения. Одновременно с каждым поворотом делать вдох носом, короткий, шумный, с напряжением мышц всей носоглотки. Выдох мягкий, произвольный, через полуоткрытые губы (4-8раз).</a:t>
            </a:r>
          </a:p>
          <a:p>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ru-RU" sz="2800" b="1" dirty="0">
                <a:latin typeface="Times New Roman" pitchFamily="18" charset="0"/>
                <a:cs typeface="Times New Roman" pitchFamily="18" charset="0"/>
              </a:rPr>
              <a:t>Инструктор:</a:t>
            </a:r>
            <a:r>
              <a:rPr lang="ru-RU" sz="2800" dirty="0">
                <a:latin typeface="Times New Roman" pitchFamily="18" charset="0"/>
                <a:cs typeface="Times New Roman" pitchFamily="18" charset="0"/>
              </a:rPr>
              <a:t> Ежику очень понравилось, как вы путешествовали с ним по лесу, и теперь он хочет послушать сказку.</a:t>
            </a:r>
          </a:p>
        </p:txBody>
      </p:sp>
    </p:spTree>
    <p:extLst>
      <p:ext uri="{BB962C8B-B14F-4D97-AF65-F5344CB8AC3E}">
        <p14:creationId xmlns:p14="http://schemas.microsoft.com/office/powerpoint/2010/main" val="141075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0648" y="323528"/>
            <a:ext cx="6048672" cy="6555641"/>
          </a:xfrm>
          <a:prstGeom prst="rect">
            <a:avLst/>
          </a:prstGeom>
        </p:spPr>
        <p:txBody>
          <a:bodyPr wrap="square">
            <a:spAutoFit/>
          </a:bodyPr>
          <a:lstStyle/>
          <a:p>
            <a:r>
              <a:rPr lang="ru-RU" sz="2800" b="1" dirty="0">
                <a:latin typeface="Times New Roman" pitchFamily="18" charset="0"/>
                <a:cs typeface="Times New Roman" pitchFamily="18" charset="0"/>
              </a:rPr>
              <a:t> Место проведения:</a:t>
            </a:r>
            <a:r>
              <a:rPr lang="ru-RU" sz="2800" dirty="0">
                <a:latin typeface="Times New Roman" pitchFamily="18" charset="0"/>
                <a:cs typeface="Times New Roman" pitchFamily="18" charset="0"/>
              </a:rPr>
              <a:t> физкультурный зал. </a:t>
            </a:r>
          </a:p>
          <a:p>
            <a:r>
              <a:rPr lang="ru-RU" sz="2800" b="1" dirty="0">
                <a:latin typeface="Times New Roman" pitchFamily="18" charset="0"/>
                <a:cs typeface="Times New Roman" pitchFamily="18" charset="0"/>
              </a:rPr>
              <a:t>Форма деятельности:</a:t>
            </a:r>
            <a:r>
              <a:rPr lang="ru-RU" sz="2800" dirty="0">
                <a:latin typeface="Times New Roman" pitchFamily="18" charset="0"/>
                <a:cs typeface="Times New Roman" pitchFamily="18" charset="0"/>
              </a:rPr>
              <a:t> </a:t>
            </a:r>
            <a:r>
              <a:rPr lang="ru-RU" sz="2800" b="1" dirty="0">
                <a:latin typeface="Times New Roman" pitchFamily="18" charset="0"/>
                <a:cs typeface="Times New Roman" pitchFamily="18" charset="0"/>
              </a:rPr>
              <a:t>НОД </a:t>
            </a:r>
            <a:r>
              <a:rPr lang="ru-RU" sz="2800" dirty="0">
                <a:latin typeface="Times New Roman" pitchFamily="18" charset="0"/>
                <a:cs typeface="Times New Roman" pitchFamily="18" charset="0"/>
              </a:rPr>
              <a:t> непрерывная образовательная  деятельность по физической культуре с использованием массажных мячей.</a:t>
            </a:r>
          </a:p>
          <a:p>
            <a:r>
              <a:rPr lang="ru-RU" sz="2800" b="1" dirty="0">
                <a:latin typeface="Times New Roman" pitchFamily="18" charset="0"/>
                <a:cs typeface="Times New Roman" pitchFamily="18" charset="0"/>
              </a:rPr>
              <a:t>Возраст: </a:t>
            </a:r>
            <a:r>
              <a:rPr lang="ru-RU" sz="2800" dirty="0">
                <a:latin typeface="Times New Roman" pitchFamily="18" charset="0"/>
                <a:cs typeface="Times New Roman" pitchFamily="18" charset="0"/>
              </a:rPr>
              <a:t>дети средней группы ( с 4-5 лет)</a:t>
            </a:r>
          </a:p>
          <a:p>
            <a:r>
              <a:rPr lang="ru-RU" sz="2800" b="1" dirty="0">
                <a:latin typeface="Times New Roman" pitchFamily="18" charset="0"/>
                <a:cs typeface="Times New Roman" pitchFamily="18" charset="0"/>
              </a:rPr>
              <a:t>Тип:</a:t>
            </a:r>
            <a:r>
              <a:rPr lang="ru-RU" sz="2800" dirty="0">
                <a:latin typeface="Times New Roman" pitchFamily="18" charset="0"/>
                <a:cs typeface="Times New Roman" pitchFamily="18" charset="0"/>
              </a:rPr>
              <a:t> групповое.</a:t>
            </a:r>
          </a:p>
          <a:p>
            <a:r>
              <a:rPr lang="ru-RU" sz="2800" b="1" dirty="0">
                <a:latin typeface="Times New Roman" pitchFamily="18" charset="0"/>
                <a:cs typeface="Times New Roman" pitchFamily="18" charset="0"/>
              </a:rPr>
              <a:t> Приоритетная ОО</a:t>
            </a:r>
            <a:r>
              <a:rPr lang="ru-RU" sz="2800" dirty="0">
                <a:latin typeface="Times New Roman" pitchFamily="18" charset="0"/>
                <a:cs typeface="Times New Roman" pitchFamily="18" charset="0"/>
              </a:rPr>
              <a:t>: «Физическая культура».</a:t>
            </a:r>
          </a:p>
          <a:p>
            <a:r>
              <a:rPr lang="ru-RU" sz="2800" b="1" dirty="0">
                <a:latin typeface="Times New Roman" pitchFamily="18" charset="0"/>
                <a:cs typeface="Times New Roman" pitchFamily="18" charset="0"/>
              </a:rPr>
              <a:t> Интегрируется с ОО:</a:t>
            </a:r>
            <a:r>
              <a:rPr lang="ru-RU" sz="2800" dirty="0">
                <a:latin typeface="Times New Roman" pitchFamily="18" charset="0"/>
                <a:cs typeface="Times New Roman" pitchFamily="18" charset="0"/>
              </a:rPr>
              <a:t> «Музыка», «Социализация». </a:t>
            </a:r>
          </a:p>
          <a:p>
            <a:r>
              <a:rPr lang="ru-RU" sz="2800" b="1" dirty="0">
                <a:latin typeface="Times New Roman" pitchFamily="18" charset="0"/>
                <a:cs typeface="Times New Roman" pitchFamily="18" charset="0"/>
              </a:rPr>
              <a:t>Предполагаемая продолжительность</a:t>
            </a:r>
            <a:r>
              <a:rPr lang="ru-RU" sz="2800" dirty="0">
                <a:latin typeface="Times New Roman" pitchFamily="18" charset="0"/>
                <a:cs typeface="Times New Roman" pitchFamily="18" charset="0"/>
              </a:rPr>
              <a:t>: 20 минут. </a:t>
            </a:r>
          </a:p>
        </p:txBody>
      </p:sp>
    </p:spTree>
    <p:extLst>
      <p:ext uri="{BB962C8B-B14F-4D97-AF65-F5344CB8AC3E}">
        <p14:creationId xmlns:p14="http://schemas.microsoft.com/office/powerpoint/2010/main" val="3794961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9" y="-14808"/>
            <a:ext cx="6858000" cy="911464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60648" y="23270"/>
            <a:ext cx="6264696" cy="8710077"/>
          </a:xfrm>
          <a:prstGeom prst="rect">
            <a:avLst/>
          </a:prstGeom>
        </p:spPr>
        <p:txBody>
          <a:bodyPr wrap="square">
            <a:spAutoFit/>
          </a:bodyPr>
          <a:lstStyle/>
          <a:p>
            <a:pPr fontAlgn="t"/>
            <a:r>
              <a:rPr lang="ru-RU" sz="2800" b="1" dirty="0">
                <a:latin typeface="Times New Roman" pitchFamily="18" charset="0"/>
                <a:cs typeface="Times New Roman" pitchFamily="18" charset="0"/>
              </a:rPr>
              <a:t>Сказка «Ежик на прогулке»</a:t>
            </a:r>
            <a:endParaRPr lang="ru-RU" sz="2800" dirty="0">
              <a:latin typeface="Times New Roman" pitchFamily="18" charset="0"/>
              <a:cs typeface="Times New Roman" pitchFamily="18" charset="0"/>
            </a:endParaRPr>
          </a:p>
          <a:p>
            <a:pPr fontAlgn="t"/>
            <a:r>
              <a:rPr lang="ru-RU" sz="2800" dirty="0">
                <a:latin typeface="Times New Roman" pitchFamily="18" charset="0"/>
                <a:cs typeface="Times New Roman" pitchFamily="18" charset="0"/>
              </a:rPr>
              <a:t>Жил да был ежик в лесу, в своем домике - норке (зажать шарик в ладошке).</a:t>
            </a:r>
          </a:p>
          <a:p>
            <a:pPr fontAlgn="t"/>
            <a:r>
              <a:rPr lang="ru-RU" sz="2800" dirty="0">
                <a:latin typeface="Times New Roman" pitchFamily="18" charset="0"/>
                <a:cs typeface="Times New Roman" pitchFamily="18" charset="0"/>
              </a:rPr>
              <a:t>Выглянул ежик из своей норки (раскрыть ладошки и показать шарик) и увидел солнышко.</a:t>
            </a:r>
          </a:p>
          <a:p>
            <a:pPr fontAlgn="t"/>
            <a:r>
              <a:rPr lang="ru-RU" sz="2800" dirty="0">
                <a:latin typeface="Times New Roman" pitchFamily="18" charset="0"/>
                <a:cs typeface="Times New Roman" pitchFamily="18" charset="0"/>
              </a:rPr>
              <a:t>Улыбнулся ежик солнышку (улыбнуться, раскрыть одну ладошку веером) и решил прогуляться по лесу.</a:t>
            </a:r>
          </a:p>
          <a:p>
            <a:pPr fontAlgn="t"/>
            <a:r>
              <a:rPr lang="ru-RU" sz="2800" dirty="0">
                <a:latin typeface="Times New Roman" pitchFamily="18" charset="0"/>
                <a:cs typeface="Times New Roman" pitchFamily="18" charset="0"/>
              </a:rPr>
              <a:t>Покатился ежик по прямой дорожке (прямыми движениями по ладошке раскатывать шарик), катился - катился и прибежал на красивую, круглую полянку (ладошки соединить в форме круга).</a:t>
            </a:r>
          </a:p>
          <a:p>
            <a:pPr fontAlgn="t"/>
            <a:r>
              <a:rPr lang="ru-RU" sz="2800" dirty="0">
                <a:latin typeface="Times New Roman" pitchFamily="18" charset="0"/>
                <a:cs typeface="Times New Roman" pitchFamily="18" charset="0"/>
              </a:rPr>
              <a:t>Обрадовался ежик и стал бегать и прыгать по полянке (зажимать шарик между ладошками)</a:t>
            </a:r>
          </a:p>
        </p:txBody>
      </p:sp>
    </p:spTree>
    <p:extLst>
      <p:ext uri="{BB962C8B-B14F-4D97-AF65-F5344CB8AC3E}">
        <p14:creationId xmlns:p14="http://schemas.microsoft.com/office/powerpoint/2010/main" val="1535416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9" y="-14808"/>
            <a:ext cx="6858000" cy="911464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70181" y="0"/>
            <a:ext cx="6480720" cy="8710077"/>
          </a:xfrm>
          <a:prstGeom prst="rect">
            <a:avLst/>
          </a:prstGeom>
        </p:spPr>
        <p:txBody>
          <a:bodyPr wrap="square">
            <a:spAutoFit/>
          </a:bodyPr>
          <a:lstStyle/>
          <a:p>
            <a:pPr fontAlgn="t"/>
            <a:r>
              <a:rPr lang="ru-RU" sz="2800" dirty="0">
                <a:latin typeface="Times New Roman" pitchFamily="18" charset="0"/>
                <a:cs typeface="Times New Roman" pitchFamily="18" charset="0"/>
              </a:rPr>
              <a:t>Стал цветочки нюхать (прикасаться колючками шарика к кончику пальца и делать глубокий вдох).</a:t>
            </a:r>
          </a:p>
          <a:p>
            <a:pPr fontAlgn="t"/>
            <a:r>
              <a:rPr lang="ru-RU" sz="2800" dirty="0">
                <a:latin typeface="Times New Roman" pitchFamily="18" charset="0"/>
                <a:cs typeface="Times New Roman" pitchFamily="18" charset="0"/>
              </a:rPr>
              <a:t>Вдруг набежали тучки (зажать шарик в одном кулачке, в другом, нахмуриться), и закапал дождик: кап-кап-кап (кончиками пальцев в щепотке стучать по колючкам шарика).</a:t>
            </a:r>
          </a:p>
          <a:p>
            <a:pPr fontAlgn="t"/>
            <a:r>
              <a:rPr lang="ru-RU" sz="2800" dirty="0">
                <a:latin typeface="Times New Roman" pitchFamily="18" charset="0"/>
                <a:cs typeface="Times New Roman" pitchFamily="18" charset="0"/>
              </a:rPr>
              <a:t>Спрятался ежик под большой грибок (ладошкой левой руки сделать шляпку и спрятать шарик по ним) и укрылся от дождя, а когда закончился дождь, то на полянке выросли разные грибы: подосиновики, подберезовики, опята, лисички и даже белый гриб (показать пальчики).</a:t>
            </a:r>
          </a:p>
          <a:p>
            <a:pPr fontAlgn="t"/>
            <a:r>
              <a:rPr lang="ru-RU" sz="2800" dirty="0">
                <a:latin typeface="Times New Roman" pitchFamily="18" charset="0"/>
                <a:cs typeface="Times New Roman" pitchFamily="18" charset="0"/>
              </a:rPr>
              <a:t>Захотелось ёжику обрадовать маму, собрать грибы и отнести их домой, а их так много … как понесет их ежик? Да, на своей спинке. </a:t>
            </a:r>
          </a:p>
        </p:txBody>
      </p:sp>
    </p:spTree>
    <p:extLst>
      <p:ext uri="{BB962C8B-B14F-4D97-AF65-F5344CB8AC3E}">
        <p14:creationId xmlns:p14="http://schemas.microsoft.com/office/powerpoint/2010/main" val="4104746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9" y="-14808"/>
            <a:ext cx="6858000" cy="911464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29613" y="179512"/>
            <a:ext cx="6408712" cy="8279190"/>
          </a:xfrm>
          <a:prstGeom prst="rect">
            <a:avLst/>
          </a:prstGeom>
        </p:spPr>
        <p:txBody>
          <a:bodyPr wrap="square">
            <a:spAutoFit/>
          </a:bodyPr>
          <a:lstStyle/>
          <a:p>
            <a:pPr fontAlgn="t"/>
            <a:r>
              <a:rPr lang="ru-RU" sz="2800" dirty="0">
                <a:latin typeface="Times New Roman" pitchFamily="18" charset="0"/>
                <a:cs typeface="Times New Roman" pitchFamily="18" charset="0"/>
              </a:rPr>
              <a:t>Аккуратно насадил ежик грибочки на иголки (каждый кончик пальчика уколоть шипом шарика) и довольный побежал домой (прямыми движениями по ладошке раскатывать шарик</a:t>
            </a:r>
          </a:p>
          <a:p>
            <a:r>
              <a:rPr lang="ru-RU" sz="2800" b="1" dirty="0">
                <a:latin typeface="Times New Roman" pitchFamily="18" charset="0"/>
                <a:cs typeface="Times New Roman" pitchFamily="18" charset="0"/>
              </a:rPr>
              <a:t>Заключительная часть.</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ru-RU" sz="2800" b="1" dirty="0">
                <a:latin typeface="Times New Roman" pitchFamily="18" charset="0"/>
                <a:cs typeface="Times New Roman" pitchFamily="18" charset="0"/>
              </a:rPr>
              <a:t>Инструктор:</a:t>
            </a:r>
            <a:r>
              <a:rPr lang="ru-RU" sz="2800" dirty="0">
                <a:latin typeface="Times New Roman" pitchFamily="18" charset="0"/>
                <a:cs typeface="Times New Roman" pitchFamily="18" charset="0"/>
              </a:rPr>
              <a:t> Вот и пришло время попрощаться с нашим лесным гостем.</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Мы сегодня показали ёжику, как надо заниматься с мячиками, научили правильно прыгать через ручеёк, бегать, лазать и прыгать.</a:t>
            </a:r>
          </a:p>
          <a:p>
            <a:r>
              <a:rPr lang="ru-RU" sz="2800" dirty="0">
                <a:latin typeface="Times New Roman" pitchFamily="18" charset="0"/>
                <a:cs typeface="Times New Roman" pitchFamily="18" charset="0"/>
              </a:rPr>
              <a:t> </a:t>
            </a:r>
          </a:p>
          <a:p>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Построение в колонну по одному, ходьба за воспитателем под музыкальное сопровождение. Дети машут рукой и выходят из зала.</a:t>
            </a:r>
          </a:p>
        </p:txBody>
      </p:sp>
    </p:spTree>
    <p:extLst>
      <p:ext uri="{BB962C8B-B14F-4D97-AF65-F5344CB8AC3E}">
        <p14:creationId xmlns:p14="http://schemas.microsoft.com/office/powerpoint/2010/main" val="2197979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9" y="-14808"/>
            <a:ext cx="6858000" cy="911464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04664" y="232351"/>
            <a:ext cx="5976664" cy="8586966"/>
          </a:xfrm>
          <a:prstGeom prst="rect">
            <a:avLst/>
          </a:prstGeom>
        </p:spPr>
        <p:txBody>
          <a:bodyPr wrap="square">
            <a:spAutoFit/>
          </a:bodyPr>
          <a:lstStyle/>
          <a:p>
            <a:r>
              <a:rPr lang="ru-RU" sz="2400" dirty="0">
                <a:latin typeface="Times New Roman" pitchFamily="18" charset="0"/>
                <a:cs typeface="Times New Roman" pitchFamily="18" charset="0"/>
              </a:rPr>
              <a:t>СПИСОК ИСПОЛЬЗУЕМОЙ ЛИТЕРАТУРЫ</a:t>
            </a:r>
          </a:p>
          <a:p>
            <a:r>
              <a:rPr lang="ru-RU" sz="2400" dirty="0">
                <a:latin typeface="Times New Roman" pitchFamily="18" charset="0"/>
                <a:cs typeface="Times New Roman" pitchFamily="18" charset="0"/>
              </a:rPr>
              <a:t>1. Абрамова Л.П., </a:t>
            </a:r>
            <a:r>
              <a:rPr lang="ru-RU" sz="2400" dirty="0" err="1">
                <a:latin typeface="Times New Roman" pitchFamily="18" charset="0"/>
                <a:cs typeface="Times New Roman" pitchFamily="18" charset="0"/>
              </a:rPr>
              <a:t>Бардышева</a:t>
            </a:r>
            <a:r>
              <a:rPr lang="ru-RU" sz="2400" dirty="0">
                <a:latin typeface="Times New Roman" pitchFamily="18" charset="0"/>
                <a:cs typeface="Times New Roman" pitchFamily="18" charset="0"/>
              </a:rPr>
              <a:t> Т.Ю., </a:t>
            </a:r>
            <a:r>
              <a:rPr lang="ru-RU" sz="2400" dirty="0" err="1">
                <a:latin typeface="Times New Roman" pitchFamily="18" charset="0"/>
                <a:cs typeface="Times New Roman" pitchFamily="18" charset="0"/>
              </a:rPr>
              <a:t>Моносова</a:t>
            </a:r>
            <a:r>
              <a:rPr lang="ru-RU" sz="2400" dirty="0">
                <a:latin typeface="Times New Roman" pitchFamily="18" charset="0"/>
                <a:cs typeface="Times New Roman" pitchFamily="18" charset="0"/>
              </a:rPr>
              <a:t> Е.Н. Орешек на ладошке: Массаж для пальчиков: Для детей 2-4 лет.- М:Карапуз, 2003-37с.</a:t>
            </a:r>
          </a:p>
          <a:p>
            <a:r>
              <a:rPr lang="ru-RU" sz="2400" dirty="0">
                <a:latin typeface="Times New Roman" pitchFamily="18" charset="0"/>
                <a:cs typeface="Times New Roman" pitchFamily="18" charset="0"/>
              </a:rPr>
              <a:t>2. </a:t>
            </a:r>
            <a:r>
              <a:rPr lang="ru-RU" sz="2400" dirty="0" err="1">
                <a:latin typeface="Times New Roman" pitchFamily="18" charset="0"/>
                <a:cs typeface="Times New Roman" pitchFamily="18" charset="0"/>
              </a:rPr>
              <a:t>Аслани</a:t>
            </a:r>
            <a:r>
              <a:rPr lang="ru-RU" sz="2400" dirty="0">
                <a:latin typeface="Times New Roman" pitchFamily="18" charset="0"/>
                <a:cs typeface="Times New Roman" pitchFamily="18" charset="0"/>
              </a:rPr>
              <a:t> М. Массаж.- Изд.: Кристина, 2007-77с.</a:t>
            </a:r>
          </a:p>
          <a:p>
            <a:r>
              <a:rPr lang="ru-RU" sz="2400" dirty="0">
                <a:latin typeface="Times New Roman" pitchFamily="18" charset="0"/>
                <a:cs typeface="Times New Roman" pitchFamily="18" charset="0"/>
              </a:rPr>
              <a:t>3. Банникова Л.П. Программа оздоровления детей в дошкольных образовательных учреждениях.- ТЦ Сфера, 2007-51с.</a:t>
            </a:r>
          </a:p>
          <a:p>
            <a:r>
              <a:rPr lang="ru-RU" sz="2400" dirty="0">
                <a:latin typeface="Times New Roman" pitchFamily="18" charset="0"/>
                <a:cs typeface="Times New Roman" pitchFamily="18" charset="0"/>
              </a:rPr>
              <a:t>4. Белая Н. А. Руководство по лечебному массажу. М.: Медицина, 1974.</a:t>
            </a:r>
          </a:p>
          <a:p>
            <a:r>
              <a:rPr lang="ru-RU" sz="2400" dirty="0">
                <a:latin typeface="Times New Roman" pitchFamily="18" charset="0"/>
                <a:cs typeface="Times New Roman" pitchFamily="18" charset="0"/>
              </a:rPr>
              <a:t>5. </a:t>
            </a:r>
            <a:r>
              <a:rPr lang="ru-RU" sz="2400" dirty="0" err="1">
                <a:latin typeface="Times New Roman" pitchFamily="18" charset="0"/>
                <a:cs typeface="Times New Roman" pitchFamily="18" charset="0"/>
              </a:rPr>
              <a:t>Бочарова</a:t>
            </a:r>
            <a:r>
              <a:rPr lang="ru-RU" sz="2400" dirty="0">
                <a:latin typeface="Times New Roman" pitchFamily="18" charset="0"/>
                <a:cs typeface="Times New Roman" pitchFamily="18" charset="0"/>
              </a:rPr>
              <a:t> Н.И. Физическая культура дошкольника в ДОУ: Программно-методическое пособие.- М.: Центр педагогического образования, 2007-256с.</a:t>
            </a:r>
          </a:p>
          <a:p>
            <a:r>
              <a:rPr lang="ru-RU" sz="2400" dirty="0">
                <a:latin typeface="Times New Roman" pitchFamily="18" charset="0"/>
                <a:cs typeface="Times New Roman" pitchFamily="18" charset="0"/>
              </a:rPr>
              <a:t>6. </a:t>
            </a:r>
            <a:r>
              <a:rPr lang="ru-RU" sz="2400" dirty="0" err="1">
                <a:latin typeface="Times New Roman" pitchFamily="18" charset="0"/>
                <a:cs typeface="Times New Roman" pitchFamily="18" charset="0"/>
              </a:rPr>
              <a:t>Васичкин</a:t>
            </a:r>
            <a:r>
              <a:rPr lang="ru-RU" sz="2400" dirty="0">
                <a:latin typeface="Times New Roman" pitchFamily="18" charset="0"/>
                <a:cs typeface="Times New Roman" pitchFamily="18" charset="0"/>
              </a:rPr>
              <a:t> В.И. Справочник по массажу.- </a:t>
            </a:r>
            <a:r>
              <a:rPr lang="ru-RU" sz="2400" dirty="0" err="1">
                <a:latin typeface="Times New Roman" pitchFamily="18" charset="0"/>
                <a:cs typeface="Times New Roman" pitchFamily="18" charset="0"/>
              </a:rPr>
              <a:t>Изд.:Медицина</a:t>
            </a:r>
            <a:r>
              <a:rPr lang="ru-RU" sz="2400" dirty="0">
                <a:latin typeface="Times New Roman" pitchFamily="18" charset="0"/>
                <a:cs typeface="Times New Roman" pitchFamily="18" charset="0"/>
              </a:rPr>
              <a:t>, 1991-176с.</a:t>
            </a:r>
          </a:p>
          <a:p>
            <a:r>
              <a:rPr lang="ru-RU" sz="2400" dirty="0">
                <a:latin typeface="Times New Roman" pitchFamily="18" charset="0"/>
                <a:cs typeface="Times New Roman" pitchFamily="18" charset="0"/>
              </a:rPr>
              <a:t>7. </a:t>
            </a:r>
            <a:r>
              <a:rPr lang="ru-RU" sz="2400" dirty="0" err="1">
                <a:latin typeface="Times New Roman" pitchFamily="18" charset="0"/>
                <a:cs typeface="Times New Roman" pitchFamily="18" charset="0"/>
              </a:rPr>
              <a:t>Вербов</a:t>
            </a:r>
            <a:r>
              <a:rPr lang="ru-RU" sz="2400" dirty="0">
                <a:latin typeface="Times New Roman" pitchFamily="18" charset="0"/>
                <a:cs typeface="Times New Roman" pitchFamily="18" charset="0"/>
              </a:rPr>
              <a:t> А. Ф. Основы лечебного массажа. М.: Медицина, 1966.</a:t>
            </a:r>
          </a:p>
          <a:p>
            <a:r>
              <a:rPr lang="ru-RU" sz="2400" dirty="0">
                <a:latin typeface="Times New Roman" pitchFamily="18" charset="0"/>
                <a:cs typeface="Times New Roman" pitchFamily="18" charset="0"/>
              </a:rPr>
              <a:t>8. </a:t>
            </a:r>
            <a:r>
              <a:rPr lang="ru-RU" sz="2400" dirty="0" err="1">
                <a:latin typeface="Times New Roman" pitchFamily="18" charset="0"/>
                <a:cs typeface="Times New Roman" pitchFamily="18" charset="0"/>
              </a:rPr>
              <a:t>Вейцман</a:t>
            </a:r>
            <a:r>
              <a:rPr lang="ru-RU" sz="2400" dirty="0">
                <a:latin typeface="Times New Roman" pitchFamily="18" charset="0"/>
                <a:cs typeface="Times New Roman" pitchFamily="18" charset="0"/>
              </a:rPr>
              <a:t> В.В Детский массаж .- М.: Наука, 2001-152с.</a:t>
            </a:r>
          </a:p>
        </p:txBody>
      </p:sp>
    </p:spTree>
    <p:extLst>
      <p:ext uri="{BB962C8B-B14F-4D97-AF65-F5344CB8AC3E}">
        <p14:creationId xmlns:p14="http://schemas.microsoft.com/office/powerpoint/2010/main" val="377978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9" y="-14808"/>
            <a:ext cx="6858000" cy="911464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15009" y="251520"/>
            <a:ext cx="6336704" cy="8956298"/>
          </a:xfrm>
          <a:prstGeom prst="rect">
            <a:avLst/>
          </a:prstGeom>
        </p:spPr>
        <p:txBody>
          <a:bodyPr wrap="square">
            <a:spAutoFit/>
          </a:bodyPr>
          <a:lstStyle/>
          <a:p>
            <a:r>
              <a:rPr lang="ru-RU" sz="2400" dirty="0">
                <a:latin typeface="Times New Roman" pitchFamily="18" charset="0"/>
                <a:cs typeface="Times New Roman" pitchFamily="18" charset="0"/>
              </a:rPr>
              <a:t>9. </a:t>
            </a:r>
            <a:r>
              <a:rPr lang="ru-RU" sz="2400" dirty="0" err="1">
                <a:latin typeface="Times New Roman" pitchFamily="18" charset="0"/>
                <a:cs typeface="Times New Roman" pitchFamily="18" charset="0"/>
              </a:rPr>
              <a:t>Воротилкина</a:t>
            </a:r>
            <a:r>
              <a:rPr lang="ru-RU" sz="2400" dirty="0">
                <a:latin typeface="Times New Roman" pitchFamily="18" charset="0"/>
                <a:cs typeface="Times New Roman" pitchFamily="18" charset="0"/>
              </a:rPr>
              <a:t> И.М Физкультурно-оздоровительная работа в дошкольном образовательном учреждении.-М.: </a:t>
            </a:r>
            <a:r>
              <a:rPr lang="ru-RU" sz="2400" dirty="0" err="1">
                <a:latin typeface="Times New Roman" pitchFamily="18" charset="0"/>
                <a:cs typeface="Times New Roman" pitchFamily="18" charset="0"/>
              </a:rPr>
              <a:t>Энас</a:t>
            </a:r>
            <a:r>
              <a:rPr lang="ru-RU" sz="2400" dirty="0">
                <a:latin typeface="Times New Roman" pitchFamily="18" charset="0"/>
                <a:cs typeface="Times New Roman" pitchFamily="18" charset="0"/>
              </a:rPr>
              <a:t>, 2006-144с.</a:t>
            </a:r>
          </a:p>
          <a:p>
            <a:r>
              <a:rPr lang="ru-RU" sz="2400" dirty="0">
                <a:latin typeface="Times New Roman" pitchFamily="18" charset="0"/>
                <a:cs typeface="Times New Roman" pitchFamily="18" charset="0"/>
              </a:rPr>
              <a:t>10. </a:t>
            </a:r>
            <a:r>
              <a:rPr lang="ru-RU" sz="2400" dirty="0" err="1">
                <a:latin typeface="Times New Roman" pitchFamily="18" charset="0"/>
                <a:cs typeface="Times New Roman" pitchFamily="18" charset="0"/>
              </a:rPr>
              <a:t>Доскин</a:t>
            </a:r>
            <a:r>
              <a:rPr lang="ru-RU" sz="2400" dirty="0">
                <a:latin typeface="Times New Roman" pitchFamily="18" charset="0"/>
                <a:cs typeface="Times New Roman" pitchFamily="18" charset="0"/>
              </a:rPr>
              <a:t> В.П., Голубева А.Г. Растим детей здоровыми.-М.: Мозаика-синтез, 2005.-96 с.</a:t>
            </a:r>
          </a:p>
          <a:p>
            <a:r>
              <a:rPr lang="ru-RU" sz="2400" dirty="0">
                <a:latin typeface="Times New Roman" pitchFamily="18" charset="0"/>
                <a:cs typeface="Times New Roman" pitchFamily="18" charset="0"/>
              </a:rPr>
              <a:t>11. Здоровый малыш. Программа оздоровления детей в ДОУ./Под редакцией </a:t>
            </a:r>
            <a:r>
              <a:rPr lang="ru-RU" sz="2400" dirty="0" err="1">
                <a:latin typeface="Times New Roman" pitchFamily="18" charset="0"/>
                <a:cs typeface="Times New Roman" pitchFamily="18" charset="0"/>
              </a:rPr>
              <a:t>З.И.Бересневой</a:t>
            </a:r>
            <a:r>
              <a:rPr lang="ru-RU" sz="2400" dirty="0">
                <a:latin typeface="Times New Roman" pitchFamily="18" charset="0"/>
                <a:cs typeface="Times New Roman" pitchFamily="18" charset="0"/>
              </a:rPr>
              <a:t>.-М.: Творческий центр, 2003-31с.</a:t>
            </a:r>
          </a:p>
          <a:p>
            <a:r>
              <a:rPr lang="ru-RU" sz="2400" dirty="0">
                <a:latin typeface="Times New Roman" pitchFamily="18" charset="0"/>
                <a:cs typeface="Times New Roman" pitchFamily="18" charset="0"/>
              </a:rPr>
              <a:t>12. Иванова А.И. Естественно-научные наблюдения и эксперименты в детском саду. Человек. - М.: ТЦ Сфера, 2005. - 224 с.</a:t>
            </a:r>
          </a:p>
          <a:p>
            <a:r>
              <a:rPr lang="ru-RU" sz="2400" dirty="0">
                <a:latin typeface="Times New Roman" pitchFamily="18" charset="0"/>
                <a:cs typeface="Times New Roman" pitchFamily="18" charset="0"/>
              </a:rPr>
              <a:t>13. Красикова И. С. Детский массаж. Массаж и гимнастика для детей от трёх до семи лет.- СПб.: Корона </a:t>
            </a:r>
            <a:r>
              <a:rPr lang="ru-RU" sz="2400" dirty="0" err="1">
                <a:latin typeface="Times New Roman" pitchFamily="18" charset="0"/>
                <a:cs typeface="Times New Roman" pitchFamily="18" charset="0"/>
              </a:rPr>
              <a:t>принт</a:t>
            </a:r>
            <a:r>
              <a:rPr lang="ru-RU" sz="2400" dirty="0">
                <a:latin typeface="Times New Roman" pitchFamily="18" charset="0"/>
                <a:cs typeface="Times New Roman" pitchFamily="18" charset="0"/>
              </a:rPr>
              <a:t>, 2003- 336с.</a:t>
            </a:r>
          </a:p>
          <a:p>
            <a:r>
              <a:rPr lang="ru-RU" sz="2400" dirty="0">
                <a:latin typeface="Times New Roman" pitchFamily="18" charset="0"/>
                <a:cs typeface="Times New Roman" pitchFamily="18" charset="0"/>
              </a:rPr>
              <a:t>14. Кравцова Е. Психологические условия укрепления здоровья в образовательном процессе.// Дошкольное образование-2001-№15-17с.</a:t>
            </a:r>
          </a:p>
          <a:p>
            <a:r>
              <a:rPr lang="ru-RU" sz="2400" dirty="0">
                <a:latin typeface="Times New Roman" pitchFamily="18" charset="0"/>
                <a:cs typeface="Times New Roman" pitchFamily="18" charset="0"/>
              </a:rPr>
              <a:t>15. Козырева О.В. Если ребенок часто болеет: Пособие для педагогов и инструкторов физкультуры. -М.: Просвещение, 2008-21с.</a:t>
            </a: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1535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7686" y="3145060"/>
            <a:ext cx="6480720" cy="5262979"/>
          </a:xfrm>
          <a:prstGeom prst="rect">
            <a:avLst/>
          </a:prstGeom>
        </p:spPr>
        <p:txBody>
          <a:bodyPr wrap="square">
            <a:spAutoFit/>
          </a:bodyPr>
          <a:lstStyle/>
          <a:p>
            <a:r>
              <a:rPr lang="ru-RU" sz="2400" dirty="0">
                <a:latin typeface="Times New Roman" pitchFamily="18" charset="0"/>
                <a:cs typeface="Times New Roman" pitchFamily="18" charset="0"/>
              </a:rPr>
              <a:t>«Источник знаний находится на кончиках пальцев» – так говорил  В. Сухомлинский и мы с вами точно знаем, что развитие мелкой моторики напрямую связано с развитием речи малыша.</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Одним из способов развития моторики и речи являются упражнения с массажными мячиками. Играть с «ёжиками» можно с  раннего возраста.  Вот упражнения для самых маленьких.</a:t>
            </a:r>
          </a:p>
          <a:p>
            <a:r>
              <a:rPr lang="ru-RU" sz="2400" dirty="0">
                <a:latin typeface="Times New Roman" pitchFamily="18" charset="0"/>
                <a:cs typeface="Times New Roman" pitchFamily="18" charset="0"/>
              </a:rPr>
              <a:t>Перед тем, как проводить с детьми или одним ребенком комплекс представленных упражнений, необходимо познакомить их  с названием частей ладони и пальцев</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5" name="Рисунок 4" descr="C:\Users\Оля\Desktop\фон\sydg2.jpg"/>
          <p:cNvPicPr/>
          <p:nvPr/>
        </p:nvPicPr>
        <p:blipFill>
          <a:blip r:embed="rId3">
            <a:extLst>
              <a:ext uri="{28A0092B-C50C-407E-A947-70E740481C1C}">
                <a14:useLocalDpi xmlns:a14="http://schemas.microsoft.com/office/drawing/2010/main" val="0"/>
              </a:ext>
            </a:extLst>
          </a:blip>
          <a:srcRect/>
          <a:stretch>
            <a:fillRect/>
          </a:stretch>
        </p:blipFill>
        <p:spPr bwMode="auto">
          <a:xfrm>
            <a:off x="404664" y="467544"/>
            <a:ext cx="2286000" cy="2247900"/>
          </a:xfrm>
          <a:prstGeom prst="rect">
            <a:avLst/>
          </a:prstGeom>
          <a:noFill/>
          <a:ln>
            <a:noFill/>
          </a:ln>
        </p:spPr>
      </p:pic>
      <p:pic>
        <p:nvPicPr>
          <p:cNvPr id="6" name="Рисунок 5"/>
          <p:cNvPicPr/>
          <p:nvPr/>
        </p:nvPicPr>
        <p:blipFill>
          <a:blip r:embed="rId4" cstate="print">
            <a:extLst>
              <a:ext uri="{28A0092B-C50C-407E-A947-70E740481C1C}">
                <a14:useLocalDpi xmlns:a14="http://schemas.microsoft.com/office/drawing/2010/main" val="0"/>
              </a:ext>
            </a:extLst>
          </a:blip>
          <a:stretch>
            <a:fillRect/>
          </a:stretch>
        </p:blipFill>
        <p:spPr>
          <a:xfrm>
            <a:off x="3789040" y="755576"/>
            <a:ext cx="2352675" cy="2352675"/>
          </a:xfrm>
          <a:prstGeom prst="rect">
            <a:avLst/>
          </a:prstGeom>
          <a:ln>
            <a:noFill/>
          </a:ln>
          <a:effectLst>
            <a:softEdge rad="112500"/>
          </a:effectLst>
        </p:spPr>
      </p:pic>
    </p:spTree>
    <p:extLst>
      <p:ext uri="{BB962C8B-B14F-4D97-AF65-F5344CB8AC3E}">
        <p14:creationId xmlns:p14="http://schemas.microsoft.com/office/powerpoint/2010/main" val="345478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6632" y="683568"/>
            <a:ext cx="6741368" cy="6986528"/>
          </a:xfrm>
          <a:prstGeom prst="rect">
            <a:avLst/>
          </a:prstGeom>
        </p:spPr>
        <p:txBody>
          <a:bodyPr wrap="square">
            <a:spAutoFit/>
          </a:bodyPr>
          <a:lstStyle/>
          <a:p>
            <a:r>
              <a:rPr lang="ru-RU" sz="2800" dirty="0">
                <a:latin typeface="Times New Roman" pitchFamily="18" charset="0"/>
                <a:cs typeface="Times New Roman" pitchFamily="18" charset="0"/>
              </a:rPr>
              <a:t>Следить, чтобы при выполнении упражнений для рук, пальцы обеих рук находились всегда в сомкнутом состоянии, плечи не поднимались. Желательно, чтобы на детях  была одежда с коротким рукавом. Если такой возможности нет, то детям нужно закатать рукава. Когда взрослый показывает комплекс упражнений для рук необходимо снять с запястья часы и кольца с пальцев.</a:t>
            </a:r>
          </a:p>
          <a:p>
            <a:r>
              <a:rPr lang="ru-RU" sz="2800" dirty="0">
                <a:latin typeface="Times New Roman" pitchFamily="18" charset="0"/>
                <a:cs typeface="Times New Roman" pitchFamily="18" charset="0"/>
              </a:rPr>
              <a:t>Упражнения показывать в среднем темпе, акцентируя внимание детей (ребенка) на некоторые нюансы при их выполнении.</a:t>
            </a:r>
          </a:p>
          <a:p>
            <a:r>
              <a:rPr lang="ru-RU" sz="2800" dirty="0">
                <a:latin typeface="Times New Roman" pitchFamily="18" charset="0"/>
                <a:cs typeface="Times New Roman" pitchFamily="18" charset="0"/>
              </a:rPr>
              <a:t>Эти комплексы упражнений рекомендуется проводить с детьми,</a:t>
            </a:r>
          </a:p>
          <a:p>
            <a:r>
              <a:rPr lang="ru-RU" sz="2800" dirty="0">
                <a:latin typeface="Times New Roman" pitchFamily="18" charset="0"/>
                <a:cs typeface="Times New Roman" pitchFamily="18" charset="0"/>
              </a:rPr>
              <a:t>начиная с 3-х летнего возраста.</a:t>
            </a:r>
          </a:p>
        </p:txBody>
      </p:sp>
    </p:spTree>
    <p:extLst>
      <p:ext uri="{BB962C8B-B14F-4D97-AF65-F5344CB8AC3E}">
        <p14:creationId xmlns:p14="http://schemas.microsoft.com/office/powerpoint/2010/main" val="95302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48680" y="278517"/>
            <a:ext cx="5904656" cy="3970318"/>
          </a:xfrm>
          <a:prstGeom prst="rect">
            <a:avLst/>
          </a:prstGeom>
        </p:spPr>
        <p:txBody>
          <a:bodyPr wrap="square">
            <a:spAutoFit/>
          </a:bodyPr>
          <a:lstStyle/>
          <a:p>
            <a:r>
              <a:rPr lang="ru-RU" sz="2800" dirty="0">
                <a:latin typeface="Times New Roman" pitchFamily="18" charset="0"/>
                <a:cs typeface="Times New Roman" pitchFamily="18" charset="0"/>
              </a:rPr>
              <a:t>Упражнения с мячиком-ёжиком можно использовать как часть занятия в структуре коррекционного занятия, проводимого воспитателем, а также как самостоятельное занятие. Оно может быть как индивидуальным, так и подгрупповыми.</a:t>
            </a:r>
          </a:p>
          <a:p>
            <a:r>
              <a:rPr lang="ru-RU" sz="2800" dirty="0">
                <a:latin typeface="Times New Roman" pitchFamily="18" charset="0"/>
                <a:cs typeface="Times New Roman" pitchFamily="18" charset="0"/>
              </a:rPr>
              <a:t> </a:t>
            </a:r>
          </a:p>
        </p:txBody>
      </p:sp>
    </p:spTree>
    <p:extLst>
      <p:ext uri="{BB962C8B-B14F-4D97-AF65-F5344CB8AC3E}">
        <p14:creationId xmlns:p14="http://schemas.microsoft.com/office/powerpoint/2010/main" val="200645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04664" y="899592"/>
            <a:ext cx="5688632" cy="6986528"/>
          </a:xfrm>
          <a:prstGeom prst="rect">
            <a:avLst/>
          </a:prstGeom>
        </p:spPr>
        <p:txBody>
          <a:bodyPr wrap="square">
            <a:spAutoFit/>
          </a:bodyPr>
          <a:lstStyle/>
          <a:p>
            <a:r>
              <a:rPr lang="ru-RU" sz="2800" dirty="0">
                <a:latin typeface="Times New Roman" pitchFamily="18" charset="0"/>
                <a:cs typeface="Times New Roman" pitchFamily="18" charset="0"/>
              </a:rPr>
              <a:t>Упражнения показывать в среднем темпе, акцентируя внимание детей (ребенка) на некоторые нюансы при их выполнении.</a:t>
            </a:r>
          </a:p>
          <a:p>
            <a:r>
              <a:rPr lang="ru-RU" sz="2800" dirty="0">
                <a:latin typeface="Times New Roman" pitchFamily="18" charset="0"/>
                <a:cs typeface="Times New Roman" pitchFamily="18" charset="0"/>
              </a:rPr>
              <a:t>Эти комплексы упражнений рекомендуется проводить с детьми,</a:t>
            </a:r>
          </a:p>
          <a:p>
            <a:r>
              <a:rPr lang="ru-RU" sz="2800" dirty="0">
                <a:latin typeface="Times New Roman" pitchFamily="18" charset="0"/>
                <a:cs typeface="Times New Roman" pitchFamily="18" charset="0"/>
              </a:rPr>
              <a:t>начиная с 3-х летнего возраста.</a:t>
            </a:r>
          </a:p>
          <a:p>
            <a:r>
              <a:rPr lang="ru-RU" sz="2800" dirty="0">
                <a:latin typeface="Times New Roman" pitchFamily="18" charset="0"/>
                <a:cs typeface="Times New Roman" pitchFamily="18" charset="0"/>
              </a:rPr>
              <a:t>Упражнения с мячиком-ёжиком можно использовать как часть занятия в структуре коррекционного занятия, проводимого воспитателем, а также как самостоятельное занятие. Оно может быть как индивидуальным, так и подгрупповыми.</a:t>
            </a:r>
          </a:p>
          <a:p>
            <a:r>
              <a:rPr lang="ru-RU" sz="2800" dirty="0">
                <a:latin typeface="Times New Roman" pitchFamily="18" charset="0"/>
                <a:cs typeface="Times New Roman" pitchFamily="18" charset="0"/>
              </a:rPr>
              <a:t> </a:t>
            </a:r>
          </a:p>
        </p:txBody>
      </p:sp>
    </p:spTree>
    <p:extLst>
      <p:ext uri="{BB962C8B-B14F-4D97-AF65-F5344CB8AC3E}">
        <p14:creationId xmlns:p14="http://schemas.microsoft.com/office/powerpoint/2010/main" val="2334724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672"/>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88640" y="232351"/>
            <a:ext cx="6480720" cy="8956298"/>
          </a:xfrm>
          <a:prstGeom prst="rect">
            <a:avLst/>
          </a:prstGeom>
        </p:spPr>
        <p:txBody>
          <a:bodyPr wrap="square">
            <a:spAutoFit/>
          </a:bodyPr>
          <a:lstStyle/>
          <a:p>
            <a:r>
              <a:rPr lang="ru-RU" sz="2400" b="1" dirty="0">
                <a:latin typeface="Times New Roman" pitchFamily="18" charset="0"/>
                <a:cs typeface="Times New Roman" pitchFamily="18" charset="0"/>
              </a:rPr>
              <a:t>Ход образовательной деятельности.</a:t>
            </a:r>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Дети под музыку входят в зал и строятся в одну шеренгу.</a:t>
            </a:r>
          </a:p>
          <a:p>
            <a:r>
              <a:rPr lang="ru-RU" sz="2400" dirty="0">
                <a:latin typeface="Times New Roman" pitchFamily="18" charset="0"/>
                <a:cs typeface="Times New Roman" pitchFamily="18" charset="0"/>
              </a:rPr>
              <a:t> </a:t>
            </a:r>
          </a:p>
          <a:p>
            <a:r>
              <a:rPr lang="ru-RU" sz="2400" b="1" dirty="0">
                <a:latin typeface="Times New Roman" pitchFamily="18" charset="0"/>
                <a:cs typeface="Times New Roman" pitchFamily="18" charset="0"/>
              </a:rPr>
              <a:t>Организационный момент.</a:t>
            </a:r>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b="1" dirty="0">
                <a:latin typeface="Times New Roman" pitchFamily="18" charset="0"/>
                <a:cs typeface="Times New Roman" pitchFamily="18" charset="0"/>
              </a:rPr>
              <a:t>Инструктор:</a:t>
            </a:r>
            <a:r>
              <a:rPr lang="ru-RU" sz="2400" dirty="0">
                <a:latin typeface="Times New Roman" pitchFamily="18" charset="0"/>
                <a:cs typeface="Times New Roman" pitchFamily="18" charset="0"/>
              </a:rPr>
              <a:t> Ребята отгадайте загадку:</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Он колючий, маленький,</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На спине несёт иголки. И поэтому он колкий.</a:t>
            </a:r>
            <a:br>
              <a:rPr lang="ru-RU" sz="2400" dirty="0">
                <a:latin typeface="Times New Roman" pitchFamily="18" charset="0"/>
                <a:cs typeface="Times New Roman" pitchFamily="18" charset="0"/>
              </a:rPr>
            </a:br>
            <a:r>
              <a:rPr lang="ru-RU" sz="2400" i="1" dirty="0">
                <a:latin typeface="Times New Roman" pitchFamily="18" charset="0"/>
                <a:cs typeface="Times New Roman" pitchFamily="18" charset="0"/>
              </a:rPr>
              <a:t>Дети отвечают.</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b="1" dirty="0">
                <a:latin typeface="Times New Roman" pitchFamily="18" charset="0"/>
                <a:cs typeface="Times New Roman" pitchFamily="18" charset="0"/>
              </a:rPr>
              <a:t>Инструктор:</a:t>
            </a:r>
            <a:r>
              <a:rPr lang="ru-RU" sz="2400" dirty="0">
                <a:latin typeface="Times New Roman" pitchFamily="18" charset="0"/>
                <a:cs typeface="Times New Roman" pitchFamily="18" charset="0"/>
              </a:rPr>
              <a:t> Верно, это ёжик. К нам сегодня в гости пришел ёжик, он приглашает нас на прогулку в лес и принес с собой целую корзину мячиков. Мячи очень похожи на нашего гостя, такие же колючие. Мы будем с ним играть. Вставайте все в круг. Сейчас ежик каждому из вас даст мячик.</a:t>
            </a:r>
          </a:p>
          <a:p>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b="1" dirty="0">
                <a:latin typeface="Times New Roman" pitchFamily="18" charset="0"/>
                <a:cs typeface="Times New Roman" pitchFamily="18" charset="0"/>
              </a:rPr>
              <a:t>Вводная часть.</a:t>
            </a:r>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b="1" dirty="0">
                <a:latin typeface="Times New Roman" pitchFamily="18" charset="0"/>
                <a:cs typeface="Times New Roman" pitchFamily="18" charset="0"/>
              </a:rPr>
              <a:t>Инструктор:</a:t>
            </a:r>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Для начала проведём небольшую разминку. Повернулись все «Направо!» в обход по залу «Шагом марш!».</a:t>
            </a:r>
          </a:p>
        </p:txBody>
      </p:sp>
    </p:spTree>
    <p:extLst>
      <p:ext uri="{BB962C8B-B14F-4D97-AF65-F5344CB8AC3E}">
        <p14:creationId xmlns:p14="http://schemas.microsoft.com/office/powerpoint/2010/main" val="3198873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88640" y="0"/>
            <a:ext cx="6336704" cy="7848302"/>
          </a:xfrm>
          <a:prstGeom prst="rect">
            <a:avLst/>
          </a:prstGeom>
        </p:spPr>
        <p:txBody>
          <a:bodyPr wrap="square">
            <a:spAutoFit/>
          </a:bodyPr>
          <a:lstStyle/>
          <a:p>
            <a:pPr fontAlgn="base"/>
            <a:r>
              <a:rPr lang="ru-RU" sz="2400" b="1" i="1" dirty="0">
                <a:latin typeface="Times New Roman" pitchFamily="18" charset="0"/>
                <a:cs typeface="Times New Roman" pitchFamily="18" charset="0"/>
              </a:rPr>
              <a:t>Ёжик – чудачек</a:t>
            </a:r>
            <a:endParaRPr lang="ru-RU" sz="2400" dirty="0">
              <a:latin typeface="Times New Roman" pitchFamily="18" charset="0"/>
              <a:cs typeface="Times New Roman" pitchFamily="18" charset="0"/>
            </a:endParaRPr>
          </a:p>
          <a:p>
            <a:pPr fontAlgn="base"/>
            <a:r>
              <a:rPr lang="ru-RU" sz="2400" dirty="0">
                <a:latin typeface="Times New Roman" pitchFamily="18" charset="0"/>
                <a:cs typeface="Times New Roman" pitchFamily="18" charset="0"/>
              </a:rPr>
              <a:t>Хитрый ежик – чудачек (ходят по кругу)</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Сшил короткий пиджачок. (показывают)</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Сто иголок на груди, (стучат по груди)</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Сто иголок позади. (стучат пальчиками по спине)</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Ходит еж в саду по травке (ходят)</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Натыкает на булавки: (пальчиками стучат по спине)</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Грушу, сливу, всякий плод,</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Что под деревом найдет. (показывают и наклоняются)</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И с подарочком богатым</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Возвращается к ежатам (ручки за головой и идут по кругу)</a:t>
            </a:r>
          </a:p>
          <a:p>
            <a:r>
              <a:rPr lang="ru-RU" sz="2400" dirty="0">
                <a:latin typeface="Times New Roman" pitchFamily="18" charset="0"/>
                <a:cs typeface="Times New Roman" pitchFamily="18" charset="0"/>
              </a:rPr>
              <a:t> </a:t>
            </a:r>
          </a:p>
          <a:p>
            <a:r>
              <a:rPr lang="ru-RU" sz="2400" b="1" dirty="0">
                <a:latin typeface="Times New Roman" pitchFamily="18" charset="0"/>
                <a:cs typeface="Times New Roman" pitchFamily="18" charset="0"/>
              </a:rPr>
              <a:t>Инструктор: </a:t>
            </a:r>
            <a:r>
              <a:rPr lang="ru-RU" sz="2400" dirty="0">
                <a:latin typeface="Times New Roman" pitchFamily="18" charset="0"/>
                <a:cs typeface="Times New Roman" pitchFamily="18" charset="0"/>
              </a:rPr>
              <a:t>А сейчас мы все дружно выполним зарядку.</a:t>
            </a:r>
          </a:p>
          <a:p>
            <a:r>
              <a:rPr lang="ru-RU" sz="2400" dirty="0">
                <a:latin typeface="Times New Roman" pitchFamily="18" charset="0"/>
                <a:cs typeface="Times New Roman" pitchFamily="18" charset="0"/>
              </a:rPr>
              <a:t> </a:t>
            </a:r>
          </a:p>
          <a:p>
            <a:r>
              <a:rPr lang="ru-RU" sz="2400" i="1" dirty="0">
                <a:latin typeface="Times New Roman" pitchFamily="18" charset="0"/>
                <a:cs typeface="Times New Roman" pitchFamily="18" charset="0"/>
              </a:rPr>
              <a:t>Дети  встают в круг. Все берут по массажному мячу.</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084444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Оля\Desktop\фон\be61d3349fa9268b7fe8e3f40a9b565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2392" y="467544"/>
            <a:ext cx="6120680" cy="7848302"/>
          </a:xfrm>
          <a:prstGeom prst="rect">
            <a:avLst/>
          </a:prstGeom>
        </p:spPr>
        <p:txBody>
          <a:bodyPr wrap="square">
            <a:spAutoFit/>
          </a:bodyPr>
          <a:lstStyle/>
          <a:p>
            <a:r>
              <a:rPr lang="ru-RU" sz="2800" b="1" dirty="0">
                <a:latin typeface="Times New Roman" pitchFamily="18" charset="0"/>
                <a:cs typeface="Times New Roman" pitchFamily="18" charset="0"/>
              </a:rPr>
              <a:t>Комплекс упражнений с массажными мячами.</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1. </a:t>
            </a:r>
            <a:r>
              <a:rPr lang="ru-RU" sz="2800" dirty="0" err="1">
                <a:latin typeface="Times New Roman" pitchFamily="18" charset="0"/>
                <a:cs typeface="Times New Roman" pitchFamily="18" charset="0"/>
              </a:rPr>
              <a:t>И.п</a:t>
            </a:r>
            <a:r>
              <a:rPr lang="ru-RU" sz="2800" dirty="0">
                <a:latin typeface="Times New Roman" pitchFamily="18" charset="0"/>
                <a:cs typeface="Times New Roman" pitchFamily="18" charset="0"/>
              </a:rPr>
              <a:t>. – </a:t>
            </a:r>
            <a:r>
              <a:rPr lang="ru-RU" sz="2800" dirty="0" err="1">
                <a:latin typeface="Times New Roman" pitchFamily="18" charset="0"/>
                <a:cs typeface="Times New Roman" pitchFamily="18" charset="0"/>
              </a:rPr>
              <a:t>о.с</a:t>
            </a:r>
            <a:r>
              <a:rPr lang="ru-RU" sz="2800" dirty="0">
                <a:latin typeface="Times New Roman" pitchFamily="18" charset="0"/>
                <a:cs typeface="Times New Roman" pitchFamily="18" charset="0"/>
              </a:rPr>
              <a:t>. мяч в правой руке.</a:t>
            </a:r>
          </a:p>
          <a:p>
            <a:r>
              <a:rPr lang="ru-RU" sz="2800" dirty="0">
                <a:latin typeface="Times New Roman" pitchFamily="18" charset="0"/>
                <a:cs typeface="Times New Roman" pitchFamily="18" charset="0"/>
              </a:rPr>
              <a:t>   1 – подняться на носки, руки через стороны вверх, мяч переложить в левую руку.</a:t>
            </a:r>
          </a:p>
          <a:p>
            <a:r>
              <a:rPr lang="ru-RU" sz="2800" dirty="0">
                <a:latin typeface="Times New Roman" pitchFamily="18" charset="0"/>
                <a:cs typeface="Times New Roman" pitchFamily="18" charset="0"/>
              </a:rPr>
              <a:t>   2 – вернуться в </a:t>
            </a:r>
            <a:r>
              <a:rPr lang="ru-RU" sz="2800" dirty="0" err="1">
                <a:latin typeface="Times New Roman" pitchFamily="18" charset="0"/>
                <a:cs typeface="Times New Roman" pitchFamily="18" charset="0"/>
              </a:rPr>
              <a:t>и.п</a:t>
            </a:r>
            <a:r>
              <a:rPr lang="ru-RU" sz="2800" dirty="0">
                <a:latin typeface="Times New Roman" pitchFamily="18" charset="0"/>
                <a:cs typeface="Times New Roman" pitchFamily="18" charset="0"/>
              </a:rPr>
              <a:t>. Повтор. 5-6 раз.</a:t>
            </a:r>
          </a:p>
          <a:p>
            <a:r>
              <a:rPr lang="ru-RU" sz="2800" dirty="0">
                <a:latin typeface="Times New Roman" pitchFamily="18" charset="0"/>
                <a:cs typeface="Times New Roman" pitchFamily="18" charset="0"/>
              </a:rPr>
              <a:t>2. </a:t>
            </a:r>
            <a:r>
              <a:rPr lang="ru-RU" sz="2800" dirty="0" err="1">
                <a:latin typeface="Times New Roman" pitchFamily="18" charset="0"/>
                <a:cs typeface="Times New Roman" pitchFamily="18" charset="0"/>
              </a:rPr>
              <a:t>И.п</a:t>
            </a:r>
            <a:r>
              <a:rPr lang="ru-RU" sz="2800" dirty="0">
                <a:latin typeface="Times New Roman" pitchFamily="18" charset="0"/>
                <a:cs typeface="Times New Roman" pitchFamily="18" charset="0"/>
              </a:rPr>
              <a:t>. – </a:t>
            </a:r>
            <a:r>
              <a:rPr lang="ru-RU" sz="2800" dirty="0" err="1">
                <a:latin typeface="Times New Roman" pitchFamily="18" charset="0"/>
                <a:cs typeface="Times New Roman" pitchFamily="18" charset="0"/>
              </a:rPr>
              <a:t>о.с</a:t>
            </a:r>
            <a:r>
              <a:rPr lang="ru-RU" sz="2800" dirty="0">
                <a:latin typeface="Times New Roman" pitchFamily="18" charset="0"/>
                <a:cs typeface="Times New Roman" pitchFamily="18" charset="0"/>
              </a:rPr>
              <a:t>. руки в стороны, мяч в правой руке.</a:t>
            </a:r>
          </a:p>
          <a:p>
            <a:r>
              <a:rPr lang="ru-RU" sz="2800" dirty="0">
                <a:latin typeface="Times New Roman" pitchFamily="18" charset="0"/>
                <a:cs typeface="Times New Roman" pitchFamily="18" charset="0"/>
              </a:rPr>
              <a:t>   1 – руки вперёд, мяч переложить в левую руку.</a:t>
            </a:r>
          </a:p>
          <a:p>
            <a:r>
              <a:rPr lang="ru-RU" sz="2800" dirty="0">
                <a:latin typeface="Times New Roman" pitchFamily="18" charset="0"/>
                <a:cs typeface="Times New Roman" pitchFamily="18" charset="0"/>
              </a:rPr>
              <a:t>   2 – руки за спину, мяч переложить в правую руку. Повтор. 6 раз. </a:t>
            </a:r>
          </a:p>
          <a:p>
            <a:r>
              <a:rPr lang="ru-RU" sz="2800" dirty="0">
                <a:latin typeface="Times New Roman" pitchFamily="18" charset="0"/>
                <a:cs typeface="Times New Roman" pitchFamily="18" charset="0"/>
              </a:rPr>
              <a:t>3. </a:t>
            </a:r>
            <a:r>
              <a:rPr lang="ru-RU" sz="2800" dirty="0" err="1">
                <a:latin typeface="Times New Roman" pitchFamily="18" charset="0"/>
                <a:cs typeface="Times New Roman" pitchFamily="18" charset="0"/>
              </a:rPr>
              <a:t>И.п</a:t>
            </a:r>
            <a:r>
              <a:rPr lang="ru-RU" sz="2800" dirty="0">
                <a:latin typeface="Times New Roman" pitchFamily="18" charset="0"/>
                <a:cs typeface="Times New Roman" pitchFamily="18" charset="0"/>
              </a:rPr>
              <a:t>. – ноги слегка расставлены, руки с мячом внизу.</a:t>
            </a:r>
          </a:p>
          <a:p>
            <a:r>
              <a:rPr lang="ru-RU" sz="2800" dirty="0">
                <a:latin typeface="Times New Roman" pitchFamily="18" charset="0"/>
                <a:cs typeface="Times New Roman" pitchFamily="18" charset="0"/>
              </a:rPr>
              <a:t>   1 – поворот вправо, руки вытянуть вперёд.</a:t>
            </a:r>
          </a:p>
          <a:p>
            <a:r>
              <a:rPr lang="ru-RU" sz="2800" dirty="0">
                <a:latin typeface="Times New Roman" pitchFamily="18" charset="0"/>
                <a:cs typeface="Times New Roman" pitchFamily="18" charset="0"/>
              </a:rPr>
              <a:t>   2 – </a:t>
            </a:r>
            <a:r>
              <a:rPr lang="ru-RU" sz="2800" dirty="0" err="1">
                <a:latin typeface="Times New Roman" pitchFamily="18" charset="0"/>
                <a:cs typeface="Times New Roman" pitchFamily="18" charset="0"/>
              </a:rPr>
              <a:t>и.п</a:t>
            </a:r>
            <a:r>
              <a:rPr lang="ru-RU" sz="2800" dirty="0">
                <a:latin typeface="Times New Roman" pitchFamily="18" charset="0"/>
                <a:cs typeface="Times New Roman" pitchFamily="18" charset="0"/>
              </a:rPr>
              <a:t>. также влево. Повтор. 6 раз</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414438191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1051</Words>
  <Application>Microsoft Office PowerPoint</Application>
  <PresentationFormat>Экран (4:3)</PresentationFormat>
  <Paragraphs>168</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Оля</dc:creator>
  <cp:lastModifiedBy>Оля</cp:lastModifiedBy>
  <cp:revision>13</cp:revision>
  <dcterms:created xsi:type="dcterms:W3CDTF">2021-01-23T04:27:39Z</dcterms:created>
  <dcterms:modified xsi:type="dcterms:W3CDTF">2023-06-05T11:11:02Z</dcterms:modified>
</cp:coreProperties>
</file>