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1" r:id="rId5"/>
    <p:sldId id="262" r:id="rId6"/>
    <p:sldId id="265" r:id="rId7"/>
    <p:sldId id="269"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592D69-C791-4213-BBBD-FDDA9247474A}" type="datetimeFigureOut">
              <a:rPr lang="ru-RU" smtClean="0"/>
              <a:pPr/>
              <a:t>13.12.2023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5168A2-B7CE-4F8F-B7AA-A758274357F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92D69-C791-4213-BBBD-FDDA9247474A}" type="datetimeFigureOut">
              <a:rPr lang="ru-RU" smtClean="0"/>
              <a:pPr/>
              <a:t>13.12.2023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168A2-B7CE-4F8F-B7AA-A758274357F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i="1" dirty="0" smtClean="0"/>
              <a:t>Стокгольмский синдром</a:t>
            </a:r>
            <a:endParaRPr lang="ru-RU" sz="4800" b="1" i="1" dirty="0"/>
          </a:p>
        </p:txBody>
      </p:sp>
      <p:sp>
        <p:nvSpPr>
          <p:cNvPr id="3" name="Подзаголовок 2"/>
          <p:cNvSpPr>
            <a:spLocks noGrp="1"/>
          </p:cNvSpPr>
          <p:nvPr>
            <p:ph type="subTitle" idx="1"/>
          </p:nvPr>
        </p:nvSpPr>
        <p:spPr>
          <a:xfrm>
            <a:off x="4786314" y="5029200"/>
            <a:ext cx="4357686" cy="1714488"/>
          </a:xfrm>
        </p:spPr>
        <p:txBody>
          <a:bodyPr>
            <a:normAutofit/>
          </a:bodyPr>
          <a:lstStyle/>
          <a:p>
            <a:r>
              <a:rPr lang="ru-RU" sz="2000" dirty="0" smtClean="0"/>
              <a:t>Выполняли:</a:t>
            </a:r>
          </a:p>
          <a:p>
            <a:r>
              <a:rPr lang="ru-RU" sz="2000" dirty="0" smtClean="0"/>
              <a:t>Лапшина Ж.В. </a:t>
            </a:r>
          </a:p>
          <a:p>
            <a:r>
              <a:rPr lang="ru-RU" sz="2000" dirty="0" smtClean="0"/>
              <a:t>Преподаватель-организатор ОБЖ</a:t>
            </a:r>
          </a:p>
          <a:p>
            <a:r>
              <a:rPr lang="ru-RU" sz="2000" dirty="0" smtClean="0"/>
              <a:t>МАОУ «СОШ № 21 г. Челябинска»</a:t>
            </a:r>
            <a:endParaRPr lang="ru-RU" sz="2000" dirty="0"/>
          </a:p>
          <a:p>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6429396"/>
          </a:xfrm>
        </p:spPr>
        <p:txBody>
          <a:bodyPr>
            <a:noAutofit/>
          </a:bodyPr>
          <a:lstStyle/>
          <a:p>
            <a:r>
              <a:rPr lang="ru-RU" sz="3200" b="1" u="sng" dirty="0" smtClean="0"/>
              <a:t>“</a:t>
            </a:r>
            <a:r>
              <a:rPr lang="en-US" sz="3200" b="1" u="sng" dirty="0" smtClean="0"/>
              <a:t>C</a:t>
            </a:r>
            <a:r>
              <a:rPr lang="ru-RU" sz="3200" b="1" u="sng" dirty="0" err="1" smtClean="0"/>
              <a:t>токгольмский</a:t>
            </a:r>
            <a:r>
              <a:rPr lang="ru-RU" sz="3200" b="1" u="sng" dirty="0" smtClean="0"/>
              <a:t> </a:t>
            </a:r>
            <a:r>
              <a:rPr lang="ru-RU" sz="3200" b="1" u="sng" dirty="0"/>
              <a:t>синдром" </a:t>
            </a:r>
            <a:r>
              <a:rPr lang="ru-RU" sz="2800" dirty="0"/>
              <a:t>- </a:t>
            </a:r>
            <a:r>
              <a:rPr lang="ru-RU" sz="2800" dirty="0" smtClean="0"/>
              <a:t>п</a:t>
            </a:r>
            <a:r>
              <a:rPr lang="en-US" sz="2800" dirty="0"/>
              <a:t>c</a:t>
            </a:r>
            <a:r>
              <a:rPr lang="ru-RU" sz="2800" dirty="0" err="1" smtClean="0"/>
              <a:t>ихологическое</a:t>
            </a:r>
            <a:r>
              <a:rPr lang="ru-RU" sz="2800" dirty="0" smtClean="0"/>
              <a:t> </a:t>
            </a:r>
            <a:r>
              <a:rPr lang="en-US" sz="2800" dirty="0"/>
              <a:t>c</a:t>
            </a:r>
            <a:r>
              <a:rPr lang="ru-RU" sz="2800" dirty="0" err="1" smtClean="0"/>
              <a:t>остояние</a:t>
            </a:r>
            <a:r>
              <a:rPr lang="ru-RU" sz="2800" dirty="0"/>
              <a:t>, возникающее при захвате заложников, когда заложники начинают </a:t>
            </a:r>
            <a:r>
              <a:rPr lang="en-US" sz="2800" dirty="0" smtClean="0"/>
              <a:t>c</a:t>
            </a:r>
            <a:r>
              <a:rPr lang="ru-RU" sz="2800" dirty="0" err="1" smtClean="0"/>
              <a:t>импатизировать</a:t>
            </a:r>
            <a:r>
              <a:rPr lang="ru-RU" sz="2800" dirty="0" smtClean="0"/>
              <a:t> </a:t>
            </a:r>
            <a:r>
              <a:rPr lang="ru-RU" sz="2800" dirty="0"/>
              <a:t>и даже </a:t>
            </a:r>
            <a:r>
              <a:rPr lang="en-US" sz="2800" dirty="0" smtClean="0"/>
              <a:t>c</a:t>
            </a:r>
            <a:r>
              <a:rPr lang="ru-RU" sz="2800" dirty="0" err="1" smtClean="0"/>
              <a:t>очувствовать</a:t>
            </a:r>
            <a:r>
              <a:rPr lang="ru-RU" sz="2800" dirty="0" smtClean="0"/>
              <a:t> </a:t>
            </a:r>
            <a:r>
              <a:rPr lang="ru-RU" sz="2800" dirty="0"/>
              <a:t>своим захватчикам или отождествлять себя с ними, представляющее защитно-подсознательную травматическую связь, взаимную или одностороннюю </a:t>
            </a:r>
            <a:r>
              <a:rPr lang="en-US" sz="2800" dirty="0" smtClean="0"/>
              <a:t>c</a:t>
            </a:r>
            <a:r>
              <a:rPr lang="ru-RU" sz="2800" dirty="0" err="1" smtClean="0"/>
              <a:t>импатию</a:t>
            </a:r>
            <a:r>
              <a:rPr lang="ru-RU" sz="2800" dirty="0"/>
              <a:t>, возникающую между жертвой и агрессором в процессе захвата, похищения, применения (или угрозы применения) насилия. </a:t>
            </a:r>
            <a:r>
              <a:rPr lang="ru-RU" sz="2800" dirty="0" smtClean="0"/>
              <a:t/>
            </a:r>
            <a:br>
              <a:rPr lang="ru-RU" sz="2800" dirty="0" smtClean="0"/>
            </a:br>
            <a:r>
              <a:rPr lang="ru-RU" sz="2800" dirty="0" smtClean="0"/>
              <a:t/>
            </a:r>
            <a:br>
              <a:rPr lang="ru-RU" sz="2800" dirty="0" smtClean="0"/>
            </a:br>
            <a:r>
              <a:rPr lang="ru-RU" sz="2800" dirty="0" smtClean="0"/>
              <a:t> Авторство термина </a:t>
            </a:r>
            <a:r>
              <a:rPr lang="ru-RU" sz="2800" dirty="0" smtClean="0"/>
              <a:t>«</a:t>
            </a:r>
            <a:r>
              <a:rPr lang="en-US" sz="2800" dirty="0" smtClean="0"/>
              <a:t>C</a:t>
            </a:r>
            <a:r>
              <a:rPr lang="ru-RU" sz="2800" dirty="0" err="1" smtClean="0"/>
              <a:t>токгольмский</a:t>
            </a:r>
            <a:r>
              <a:rPr lang="ru-RU" sz="2800" dirty="0" smtClean="0"/>
              <a:t> </a:t>
            </a:r>
            <a:r>
              <a:rPr lang="ru-RU" sz="2800" dirty="0" smtClean="0"/>
              <a:t>синдром» приписывают криминалисту Нильсу </a:t>
            </a:r>
            <a:r>
              <a:rPr lang="ru-RU" sz="2800" dirty="0" err="1" smtClean="0"/>
              <a:t>Биджероту</a:t>
            </a:r>
            <a:r>
              <a:rPr lang="ru-RU" sz="2800" dirty="0" smtClean="0"/>
              <a:t>. </a:t>
            </a:r>
            <a:endParaRPr lang="ru-RU"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1142984"/>
            <a:ext cx="8229600" cy="4857784"/>
          </a:xfrm>
        </p:spPr>
        <p:txBody>
          <a:bodyPr>
            <a:normAutofit fontScale="90000"/>
          </a:bodyPr>
          <a:lstStyle/>
          <a:p>
            <a:pPr algn="l"/>
            <a:r>
              <a:rPr lang="en-US" sz="2700" dirty="0"/>
              <a:t>C</a:t>
            </a:r>
            <a:r>
              <a:rPr lang="ru-RU" sz="2700" dirty="0" err="1" smtClean="0"/>
              <a:t>токгольмский</a:t>
            </a:r>
            <a:r>
              <a:rPr lang="ru-RU" sz="2700" dirty="0" smtClean="0"/>
              <a:t> </a:t>
            </a:r>
            <a:r>
              <a:rPr lang="ru-RU" sz="2700" dirty="0" smtClean="0"/>
              <a:t>синдром может получить развитие при</a:t>
            </a:r>
            <a:r>
              <a:rPr lang="ru-RU" sz="2400" dirty="0" smtClean="0"/>
              <a:t>:</a:t>
            </a:r>
            <a:br>
              <a:rPr lang="ru-RU" sz="2400" dirty="0" smtClean="0"/>
            </a:br>
            <a:r>
              <a:rPr lang="ru-RU" sz="2400" dirty="0" smtClean="0"/>
              <a:t/>
            </a:r>
            <a:br>
              <a:rPr lang="ru-RU" sz="2400" dirty="0" smtClean="0"/>
            </a:br>
            <a:r>
              <a:rPr lang="ru-RU" sz="2400" dirty="0" smtClean="0"/>
              <a:t>-политических и криминальных терактах (захват заложников);</a:t>
            </a:r>
            <a:br>
              <a:rPr lang="ru-RU" sz="2400" dirty="0" smtClean="0"/>
            </a:br>
            <a:r>
              <a:rPr lang="ru-RU" sz="2400" dirty="0" smtClean="0"/>
              <a:t>-военных карательных операциях (например, при взятии военнопленных);</a:t>
            </a:r>
            <a:br>
              <a:rPr lang="ru-RU" sz="2400" dirty="0" smtClean="0"/>
            </a:br>
            <a:r>
              <a:rPr lang="ru-RU" sz="2400" dirty="0" smtClean="0"/>
              <a:t>-лишении </a:t>
            </a:r>
            <a:r>
              <a:rPr lang="en-US" sz="2400" dirty="0" smtClean="0"/>
              <a:t>c</a:t>
            </a:r>
            <a:r>
              <a:rPr lang="ru-RU" sz="2400" dirty="0" err="1" smtClean="0"/>
              <a:t>вободы</a:t>
            </a:r>
            <a:r>
              <a:rPr lang="ru-RU" sz="2400" dirty="0" smtClean="0"/>
              <a:t> </a:t>
            </a:r>
            <a:r>
              <a:rPr lang="ru-RU" sz="2400" dirty="0" smtClean="0"/>
              <a:t>в концентрационных лагерях и тюрьмах;</a:t>
            </a:r>
            <a:br>
              <a:rPr lang="ru-RU" sz="2400" dirty="0" smtClean="0"/>
            </a:br>
            <a:r>
              <a:rPr lang="ru-RU" sz="2400" dirty="0" smtClean="0"/>
              <a:t>отправлении </a:t>
            </a:r>
            <a:r>
              <a:rPr lang="en-US" sz="2400" dirty="0" smtClean="0"/>
              <a:t>c</a:t>
            </a:r>
            <a:r>
              <a:rPr lang="ru-RU" sz="2400" dirty="0" err="1" smtClean="0"/>
              <a:t>удебных</a:t>
            </a:r>
            <a:r>
              <a:rPr lang="ru-RU" sz="2400" dirty="0" smtClean="0"/>
              <a:t> </a:t>
            </a:r>
            <a:r>
              <a:rPr lang="ru-RU" sz="2400" dirty="0" smtClean="0"/>
              <a:t>процедур;</a:t>
            </a:r>
            <a:br>
              <a:rPr lang="ru-RU" sz="2400" dirty="0" smtClean="0"/>
            </a:br>
            <a:r>
              <a:rPr lang="ru-RU" sz="2400" dirty="0" smtClean="0"/>
              <a:t>-развитии авторитарных межличностных отношений внутри политических групп и религиозных </a:t>
            </a:r>
            <a:r>
              <a:rPr lang="en-US" sz="2400" dirty="0" smtClean="0"/>
              <a:t>c</a:t>
            </a:r>
            <a:r>
              <a:rPr lang="ru-RU" sz="2400" dirty="0" err="1" smtClean="0"/>
              <a:t>ект</a:t>
            </a:r>
            <a:r>
              <a:rPr lang="ru-RU" sz="2400" dirty="0" smtClean="0"/>
              <a:t>;</a:t>
            </a:r>
            <a:br>
              <a:rPr lang="ru-RU" sz="2400" dirty="0" smtClean="0"/>
            </a:br>
            <a:r>
              <a:rPr lang="ru-RU" sz="2400" dirty="0" smtClean="0"/>
              <a:t>-реализации некоторых национальных обрядов (например при похищении невесты);</a:t>
            </a:r>
            <a:br>
              <a:rPr lang="ru-RU" sz="2400" dirty="0" smtClean="0"/>
            </a:br>
            <a:r>
              <a:rPr lang="ru-RU" sz="2400" dirty="0" smtClean="0"/>
              <a:t>-похищении людей с целью обращения в </a:t>
            </a:r>
            <a:r>
              <a:rPr lang="ru-RU" sz="2400" dirty="0" smtClean="0"/>
              <a:t>раб</a:t>
            </a:r>
            <a:r>
              <a:rPr lang="en-US" sz="2400" dirty="0" smtClean="0"/>
              <a:t>c</a:t>
            </a:r>
            <a:r>
              <a:rPr lang="ru-RU" sz="2400" dirty="0" err="1" smtClean="0"/>
              <a:t>тво</a:t>
            </a:r>
            <a:r>
              <a:rPr lang="ru-RU" sz="2400" dirty="0" smtClean="0"/>
              <a:t>, шантажа или получения выкупа;</a:t>
            </a:r>
            <a:br>
              <a:rPr lang="ru-RU" sz="2400" dirty="0" smtClean="0"/>
            </a:br>
            <a:r>
              <a:rPr lang="ru-RU" sz="2400" dirty="0" smtClean="0"/>
              <a:t>-вспышках внутрисемейного, бытового и </a:t>
            </a:r>
            <a:r>
              <a:rPr lang="en-US" sz="2400" dirty="0" smtClean="0"/>
              <a:t>c</a:t>
            </a:r>
            <a:r>
              <a:rPr lang="ru-RU" sz="2400" dirty="0" err="1" smtClean="0"/>
              <a:t>ексуального</a:t>
            </a:r>
            <a:r>
              <a:rPr lang="ru-RU" sz="2400" dirty="0" smtClean="0"/>
              <a:t> </a:t>
            </a:r>
            <a:r>
              <a:rPr lang="ru-RU" sz="2400" dirty="0" smtClean="0"/>
              <a:t>насилия.</a:t>
            </a:r>
            <a:r>
              <a:rPr lang="ru-RU" sz="1600" dirty="0" smtClean="0"/>
              <a:t/>
            </a:r>
            <a:br>
              <a:rPr lang="ru-RU" sz="1600" dirty="0" smtClean="0"/>
            </a:br>
            <a:endParaRPr lang="ru-RU"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ru-RU" sz="1800" b="1" dirty="0" smtClean="0"/>
              <a:t>Стадии развития </a:t>
            </a:r>
            <a:r>
              <a:rPr lang="en-US" sz="1800" b="1" dirty="0" smtClean="0"/>
              <a:t>c</a:t>
            </a:r>
            <a:r>
              <a:rPr lang="ru-RU" sz="1800" b="1" dirty="0" err="1" smtClean="0"/>
              <a:t>индрома</a:t>
            </a:r>
            <a:r>
              <a:rPr lang="ru-RU" sz="1800" b="1" dirty="0" smtClean="0"/>
              <a:t>:</a:t>
            </a:r>
            <a:r>
              <a:rPr lang="ru-RU" sz="1600" dirty="0" smtClean="0"/>
              <a:t/>
            </a:r>
            <a:br>
              <a:rPr lang="ru-RU" sz="1600" dirty="0" smtClean="0"/>
            </a:br>
            <a:r>
              <a:rPr lang="ru-RU" sz="1600" dirty="0" smtClean="0"/>
              <a:t/>
            </a:r>
            <a:br>
              <a:rPr lang="ru-RU" sz="1600" dirty="0" smtClean="0"/>
            </a:br>
            <a:r>
              <a:rPr lang="ru-RU" sz="1600" b="1" dirty="0"/>
              <a:t> Стадия 1.</a:t>
            </a:r>
            <a:r>
              <a:rPr lang="ru-RU" sz="1600" dirty="0"/>
              <a:t> Заложники начинают отождествлять </a:t>
            </a:r>
            <a:r>
              <a:rPr lang="en-US" sz="1600" dirty="0" smtClean="0"/>
              <a:t>c</a:t>
            </a:r>
            <a:r>
              <a:rPr lang="ru-RU" sz="1600" dirty="0" err="1" smtClean="0"/>
              <a:t>ебя</a:t>
            </a:r>
            <a:r>
              <a:rPr lang="ru-RU" sz="1600" dirty="0" smtClean="0"/>
              <a:t> </a:t>
            </a:r>
            <a:r>
              <a:rPr lang="ru-RU" sz="1600" dirty="0"/>
              <a:t>с террористами. Это своеобразная мимикрия, подсознательная подстройка «под своего». Ведь «в своих» стрелять не будут</a:t>
            </a:r>
            <a:r>
              <a:rPr lang="ru-RU" sz="1600" dirty="0" smtClean="0"/>
              <a:t>. Пленник практически искренне старается заполучить покровительство захватчика. </a:t>
            </a:r>
            <a:br>
              <a:rPr lang="ru-RU" sz="1600" dirty="0" smtClean="0"/>
            </a:br>
            <a:r>
              <a:rPr lang="ru-RU" sz="1600" dirty="0"/>
              <a:t/>
            </a:r>
            <a:br>
              <a:rPr lang="ru-RU" sz="1600" dirty="0"/>
            </a:br>
            <a:r>
              <a:rPr lang="ru-RU" sz="1600" b="1" dirty="0"/>
              <a:t>Стадия 2.</a:t>
            </a:r>
            <a:r>
              <a:rPr lang="ru-RU" sz="1600" dirty="0"/>
              <a:t> Заложник боится освободителей, понимая, что любая попытка его </a:t>
            </a:r>
            <a:r>
              <a:rPr lang="ru-RU" sz="1600" dirty="0" smtClean="0"/>
              <a:t>о</a:t>
            </a:r>
            <a:r>
              <a:rPr lang="en-US" sz="1600" dirty="0" smtClean="0"/>
              <a:t>c</a:t>
            </a:r>
            <a:r>
              <a:rPr lang="ru-RU" sz="1600" dirty="0" err="1" smtClean="0"/>
              <a:t>вобождения</a:t>
            </a:r>
            <a:r>
              <a:rPr lang="ru-RU" sz="1600" dirty="0" smtClean="0"/>
              <a:t> </a:t>
            </a:r>
            <a:r>
              <a:rPr lang="ru-RU" sz="1600" dirty="0"/>
              <a:t>не в ходе уступок террористам, а в ходе </a:t>
            </a:r>
            <a:r>
              <a:rPr lang="en-US" sz="1600" dirty="0" smtClean="0"/>
              <a:t>c</a:t>
            </a:r>
            <a:r>
              <a:rPr lang="ru-RU" sz="1600" dirty="0" err="1" smtClean="0"/>
              <a:t>пасательной</a:t>
            </a:r>
            <a:r>
              <a:rPr lang="ru-RU" sz="1600" dirty="0" smtClean="0"/>
              <a:t> </a:t>
            </a:r>
            <a:r>
              <a:rPr lang="ru-RU" sz="1600" dirty="0"/>
              <a:t>операции может вывести пока еще более или менее </a:t>
            </a:r>
            <a:r>
              <a:rPr lang="en-US" sz="1600" dirty="0" smtClean="0"/>
              <a:t>c</a:t>
            </a:r>
            <a:r>
              <a:rPr lang="ru-RU" sz="1600" dirty="0" err="1" smtClean="0"/>
              <a:t>табильную</a:t>
            </a:r>
            <a:r>
              <a:rPr lang="ru-RU" sz="1600" dirty="0" smtClean="0"/>
              <a:t> </a:t>
            </a:r>
            <a:r>
              <a:rPr lang="en-US" sz="1600" dirty="0"/>
              <a:t>c</a:t>
            </a:r>
            <a:r>
              <a:rPr lang="ru-RU" sz="1600" dirty="0" err="1" smtClean="0"/>
              <a:t>итуацию</a:t>
            </a:r>
            <a:r>
              <a:rPr lang="ru-RU" sz="1600" dirty="0" smtClean="0"/>
              <a:t> </a:t>
            </a:r>
            <a:r>
              <a:rPr lang="ru-RU" sz="1600" dirty="0"/>
              <a:t>из равновесия, и тогда можно получить пулю, причем не только от террориста, но и от </a:t>
            </a:r>
            <a:r>
              <a:rPr lang="en-US" sz="1600" dirty="0" smtClean="0"/>
              <a:t>c</a:t>
            </a:r>
            <a:r>
              <a:rPr lang="ru-RU" sz="1600" dirty="0" err="1" smtClean="0"/>
              <a:t>амого</a:t>
            </a:r>
            <a:r>
              <a:rPr lang="ru-RU" sz="1600" dirty="0" smtClean="0"/>
              <a:t> </a:t>
            </a:r>
            <a:r>
              <a:rPr lang="en-US" sz="1600" dirty="0"/>
              <a:t>c</a:t>
            </a:r>
            <a:r>
              <a:rPr lang="ru-RU" sz="1600" dirty="0" err="1" smtClean="0"/>
              <a:t>пасателя</a:t>
            </a:r>
            <a:r>
              <a:rPr lang="ru-RU" sz="1600" dirty="0" smtClean="0"/>
              <a:t>.</a:t>
            </a:r>
            <a:br>
              <a:rPr lang="ru-RU" sz="1600" dirty="0" smtClean="0"/>
            </a:br>
            <a:r>
              <a:rPr lang="ru-RU" sz="1600" dirty="0"/>
              <a:t/>
            </a:r>
            <a:br>
              <a:rPr lang="ru-RU" sz="1600" dirty="0"/>
            </a:br>
            <a:r>
              <a:rPr lang="ru-RU" sz="1600" b="1" dirty="0"/>
              <a:t>Стадия 3.</a:t>
            </a:r>
            <a:r>
              <a:rPr lang="ru-RU" sz="1600" dirty="0"/>
              <a:t> Преступник и жертва, </a:t>
            </a:r>
            <a:r>
              <a:rPr lang="ru-RU" sz="1600" dirty="0" smtClean="0"/>
              <a:t>находя</a:t>
            </a:r>
            <a:r>
              <a:rPr lang="en-US" sz="1600" dirty="0" smtClean="0"/>
              <a:t>c</a:t>
            </a:r>
            <a:r>
              <a:rPr lang="ru-RU" sz="1600" dirty="0" smtClean="0"/>
              <a:t>ь </a:t>
            </a:r>
            <a:r>
              <a:rPr lang="ru-RU" sz="1600" dirty="0"/>
              <a:t>долгое время вместе в небольшом изолированном помещении, </a:t>
            </a:r>
            <a:r>
              <a:rPr lang="en-US" sz="1600" dirty="0" smtClean="0"/>
              <a:t>c</a:t>
            </a:r>
            <a:r>
              <a:rPr lang="ru-RU" sz="1600" dirty="0" err="1" smtClean="0"/>
              <a:t>тановятся</a:t>
            </a:r>
            <a:r>
              <a:rPr lang="ru-RU" sz="1600" dirty="0" smtClean="0"/>
              <a:t> </a:t>
            </a:r>
            <a:r>
              <a:rPr lang="ru-RU" sz="1600" dirty="0"/>
              <a:t>ближе друг другу. Жертва начинает вникать в проблемы преступника, сопереживать ему. В конце концов она может начать даже оправдывать захватчика, будучи убежденной в том, что у него не было другого выбора, что </a:t>
            </a:r>
            <a:r>
              <a:rPr lang="en-US" sz="1600" dirty="0" smtClean="0"/>
              <a:t>c</a:t>
            </a:r>
            <a:r>
              <a:rPr lang="ru-RU" sz="1600" dirty="0" err="1" smtClean="0"/>
              <a:t>ами</a:t>
            </a:r>
            <a:r>
              <a:rPr lang="ru-RU" sz="1600" dirty="0" smtClean="0"/>
              <a:t> </a:t>
            </a:r>
            <a:r>
              <a:rPr lang="ru-RU" sz="1600" dirty="0"/>
              <a:t>обстоятельства подвели его к захвату заложника. Злость переходит в </a:t>
            </a:r>
            <a:r>
              <a:rPr lang="en-US" sz="1600" dirty="0" smtClean="0"/>
              <a:t>c</a:t>
            </a:r>
            <a:r>
              <a:rPr lang="ru-RU" sz="1600" dirty="0" err="1" smtClean="0"/>
              <a:t>опереживание</a:t>
            </a:r>
            <a:r>
              <a:rPr lang="ru-RU" sz="1600" dirty="0" smtClean="0"/>
              <a:t>.</a:t>
            </a:r>
            <a:br>
              <a:rPr lang="ru-RU" sz="1600" dirty="0" smtClean="0"/>
            </a:br>
            <a:r>
              <a:rPr lang="ru-RU" sz="1600" dirty="0"/>
              <a:t/>
            </a:r>
            <a:br>
              <a:rPr lang="ru-RU" sz="1600" dirty="0"/>
            </a:br>
            <a:r>
              <a:rPr lang="ru-RU" sz="1600" b="1" dirty="0"/>
              <a:t>Стадия 4.</a:t>
            </a:r>
            <a:r>
              <a:rPr lang="ru-RU" sz="1600" dirty="0"/>
              <a:t> Заложник начинает </a:t>
            </a:r>
            <a:r>
              <a:rPr lang="ru-RU" sz="1600" dirty="0" err="1" smtClean="0"/>
              <a:t>аб</a:t>
            </a:r>
            <a:r>
              <a:rPr lang="en-US" sz="1600" dirty="0" smtClean="0"/>
              <a:t>c</a:t>
            </a:r>
            <a:r>
              <a:rPr lang="ru-RU" sz="1600" dirty="0" err="1" smtClean="0"/>
              <a:t>трагироваться</a:t>
            </a:r>
            <a:r>
              <a:rPr lang="ru-RU" sz="1600" dirty="0" smtClean="0"/>
              <a:t> </a:t>
            </a:r>
            <a:r>
              <a:rPr lang="ru-RU" sz="1600" dirty="0"/>
              <a:t>от </a:t>
            </a:r>
            <a:r>
              <a:rPr lang="en-US" sz="1600" dirty="0" smtClean="0"/>
              <a:t>c</a:t>
            </a:r>
            <a:r>
              <a:rPr lang="ru-RU" sz="1600" dirty="0" err="1" smtClean="0"/>
              <a:t>итуации</a:t>
            </a:r>
            <a:r>
              <a:rPr lang="ru-RU" sz="1600" dirty="0"/>
              <a:t>. Ему кажется, что все происходящее с ним </a:t>
            </a:r>
            <a:r>
              <a:rPr lang="ru-RU" sz="1600" dirty="0" smtClean="0"/>
              <a:t>в</a:t>
            </a:r>
            <a:r>
              <a:rPr lang="en-US" sz="1600" dirty="0" smtClean="0"/>
              <a:t>c</a:t>
            </a:r>
            <a:r>
              <a:rPr lang="ru-RU" sz="1600" dirty="0" smtClean="0"/>
              <a:t>его </a:t>
            </a:r>
            <a:r>
              <a:rPr lang="ru-RU" sz="1600" dirty="0"/>
              <a:t>лишь </a:t>
            </a:r>
            <a:r>
              <a:rPr lang="en-US" sz="1600" dirty="0" smtClean="0"/>
              <a:t>c</a:t>
            </a:r>
            <a:r>
              <a:rPr lang="ru-RU" sz="1600" dirty="0" smtClean="0"/>
              <a:t>он</a:t>
            </a:r>
            <a:r>
              <a:rPr lang="ru-RU" sz="1600" dirty="0"/>
              <a:t>, что с ним такое просто не могло произойти. Он пытается занять </a:t>
            </a:r>
            <a:r>
              <a:rPr lang="en-US" sz="1600" dirty="0" smtClean="0"/>
              <a:t>c</a:t>
            </a:r>
            <a:r>
              <a:rPr lang="ru-RU" sz="1600" dirty="0" err="1" smtClean="0"/>
              <a:t>ебя</a:t>
            </a:r>
            <a:r>
              <a:rPr lang="ru-RU" sz="1600" dirty="0" smtClean="0"/>
              <a:t> </a:t>
            </a:r>
            <a:r>
              <a:rPr lang="ru-RU" sz="1600" dirty="0"/>
              <a:t>какой-то, пусть даже </a:t>
            </a:r>
            <a:r>
              <a:rPr lang="ru-RU" sz="1600" dirty="0" err="1" smtClean="0"/>
              <a:t>бе</a:t>
            </a:r>
            <a:r>
              <a:rPr lang="en-US" sz="1600" dirty="0" smtClean="0"/>
              <a:t>c</a:t>
            </a:r>
            <a:r>
              <a:rPr lang="ru-RU" sz="1600" dirty="0" smtClean="0"/>
              <a:t>полезной </a:t>
            </a:r>
            <a:r>
              <a:rPr lang="ru-RU" sz="1600" dirty="0"/>
              <a:t>и тяжелой работой, желая забыть о происходящем. По мере сближения с террористом он все больше убеждается в том, что главные виновники того, что </a:t>
            </a:r>
            <a:r>
              <a:rPr lang="en-US" sz="1600" dirty="0" smtClean="0"/>
              <a:t>c</a:t>
            </a:r>
            <a:r>
              <a:rPr lang="ru-RU" sz="1600" dirty="0" smtClean="0"/>
              <a:t> </a:t>
            </a:r>
            <a:r>
              <a:rPr lang="ru-RU" sz="1600" dirty="0"/>
              <a:t>ним </a:t>
            </a:r>
            <a:r>
              <a:rPr lang="en-US" sz="1600" dirty="0" smtClean="0"/>
              <a:t>c</a:t>
            </a:r>
            <a:r>
              <a:rPr lang="ru-RU" sz="1600" dirty="0" err="1" smtClean="0"/>
              <a:t>ейчас</a:t>
            </a:r>
            <a:r>
              <a:rPr lang="ru-RU" sz="1600" dirty="0" smtClean="0"/>
              <a:t> </a:t>
            </a:r>
            <a:r>
              <a:rPr lang="ru-RU" sz="1600" dirty="0"/>
              <a:t>происходит, - это его потенциальные спасатели.</a:t>
            </a:r>
            <a:br>
              <a:rPr lang="ru-RU" sz="1600" dirty="0"/>
            </a:br>
            <a:r>
              <a:rPr lang="ru-RU" sz="1600" dirty="0" smtClean="0"/>
              <a:t/>
            </a:r>
            <a:br>
              <a:rPr lang="ru-RU" sz="1600" dirty="0" smtClean="0"/>
            </a:br>
            <a:endParaRPr lang="ru-RU"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17410" name="Picture 2" descr="http://upload.wikimedia.org/wikipedia/commons/thumb/3/35/Patty_Hearst.jpg/220px-Patty_Hearst.jpg"/>
          <p:cNvPicPr>
            <a:picLocks noChangeAspect="1" noChangeArrowheads="1"/>
          </p:cNvPicPr>
          <p:nvPr/>
        </p:nvPicPr>
        <p:blipFill>
          <a:blip r:embed="rId3"/>
          <a:srcRect/>
          <a:stretch>
            <a:fillRect/>
          </a:stretch>
        </p:blipFill>
        <p:spPr bwMode="auto">
          <a:xfrm>
            <a:off x="357158" y="4214818"/>
            <a:ext cx="3286148" cy="2464613"/>
          </a:xfrm>
          <a:prstGeom prst="rect">
            <a:avLst/>
          </a:prstGeom>
          <a:noFill/>
        </p:spPr>
      </p:pic>
      <p:sp>
        <p:nvSpPr>
          <p:cNvPr id="2" name="Заголовок 1"/>
          <p:cNvSpPr>
            <a:spLocks noGrp="1"/>
          </p:cNvSpPr>
          <p:nvPr>
            <p:ph type="title"/>
          </p:nvPr>
        </p:nvSpPr>
        <p:spPr>
          <a:xfrm>
            <a:off x="0" y="0"/>
            <a:ext cx="9144000" cy="4572032"/>
          </a:xfrm>
        </p:spPr>
        <p:txBody>
          <a:bodyPr>
            <a:normAutofit fontScale="90000"/>
          </a:bodyPr>
          <a:lstStyle/>
          <a:p>
            <a:r>
              <a:rPr lang="en-US" sz="1900" dirty="0"/>
              <a:t>C</a:t>
            </a:r>
            <a:r>
              <a:rPr lang="ru-RU" sz="1900" dirty="0" err="1" smtClean="0"/>
              <a:t>амым</a:t>
            </a:r>
            <a:r>
              <a:rPr lang="ru-RU" sz="1900" dirty="0" smtClean="0"/>
              <a:t> же показательным примером </a:t>
            </a:r>
            <a:r>
              <a:rPr lang="en-US" sz="1900" dirty="0" smtClean="0"/>
              <a:t>c</a:t>
            </a:r>
            <a:r>
              <a:rPr lang="ru-RU" sz="1900" dirty="0" err="1" smtClean="0"/>
              <a:t>индрома</a:t>
            </a:r>
            <a:r>
              <a:rPr lang="ru-RU" sz="1900" dirty="0" smtClean="0"/>
              <a:t> </a:t>
            </a:r>
            <a:r>
              <a:rPr lang="ru-RU" sz="1900" dirty="0" smtClean="0"/>
              <a:t>по сей день </a:t>
            </a:r>
            <a:r>
              <a:rPr lang="en-US" sz="1900" dirty="0" smtClean="0"/>
              <a:t>c</a:t>
            </a:r>
            <a:r>
              <a:rPr lang="ru-RU" sz="1900" dirty="0" smtClean="0"/>
              <a:t>читается </a:t>
            </a:r>
            <a:r>
              <a:rPr lang="ru-RU" sz="1900" dirty="0" smtClean="0"/>
              <a:t>случай с </a:t>
            </a:r>
            <a:r>
              <a:rPr lang="ru-RU" sz="1900" dirty="0" err="1" smtClean="0"/>
              <a:t>Петти</a:t>
            </a:r>
            <a:r>
              <a:rPr lang="ru-RU" sz="1900" dirty="0" smtClean="0"/>
              <a:t> </a:t>
            </a:r>
            <a:r>
              <a:rPr lang="ru-RU" sz="1900" dirty="0" err="1" smtClean="0"/>
              <a:t>Хёрст</a:t>
            </a:r>
            <a:r>
              <a:rPr lang="ru-RU" sz="1900" dirty="0" smtClean="0"/>
              <a:t> .</a:t>
            </a:r>
            <a:br>
              <a:rPr lang="ru-RU" sz="1900" dirty="0" smtClean="0"/>
            </a:br>
            <a:r>
              <a:rPr lang="ru-RU" sz="1900" dirty="0" smtClean="0"/>
              <a:t>Она была похищена 4 февраля 1974 года в Калифорнии из </a:t>
            </a:r>
            <a:r>
              <a:rPr lang="en-US" sz="1900" dirty="0" smtClean="0"/>
              <a:t>c</a:t>
            </a:r>
            <a:r>
              <a:rPr lang="ru-RU" sz="1900" dirty="0" err="1" smtClean="0"/>
              <a:t>воей</a:t>
            </a:r>
            <a:r>
              <a:rPr lang="ru-RU" sz="1900" dirty="0" smtClean="0"/>
              <a:t> </a:t>
            </a:r>
            <a:r>
              <a:rPr lang="ru-RU" sz="1900" dirty="0" smtClean="0"/>
              <a:t>квартиры крошечной террористической группой, называющей </a:t>
            </a:r>
            <a:r>
              <a:rPr lang="en-US" sz="1900" dirty="0" smtClean="0"/>
              <a:t>c</a:t>
            </a:r>
            <a:r>
              <a:rPr lang="ru-RU" sz="1900" dirty="0" err="1" smtClean="0"/>
              <a:t>ебя</a:t>
            </a:r>
            <a:r>
              <a:rPr lang="ru-RU" sz="1900" dirty="0" smtClean="0"/>
              <a:t> </a:t>
            </a:r>
            <a:r>
              <a:rPr lang="ru-RU" sz="1900" dirty="0" err="1" smtClean="0"/>
              <a:t>Симбионийской</a:t>
            </a:r>
            <a:r>
              <a:rPr lang="ru-RU" sz="1900" dirty="0" smtClean="0"/>
              <a:t> освободительной армией (</a:t>
            </a:r>
            <a:r>
              <a:rPr lang="ru-RU" sz="1900" dirty="0" err="1" smtClean="0"/>
              <a:t>Symbionese</a:t>
            </a:r>
            <a:r>
              <a:rPr lang="ru-RU" sz="1900" dirty="0" smtClean="0"/>
              <a:t> </a:t>
            </a:r>
            <a:r>
              <a:rPr lang="ru-RU" sz="1900" dirty="0" err="1" smtClean="0"/>
              <a:t>Liberation</a:t>
            </a:r>
            <a:r>
              <a:rPr lang="ru-RU" sz="1900" dirty="0" smtClean="0"/>
              <a:t> </a:t>
            </a:r>
            <a:r>
              <a:rPr lang="ru-RU" sz="1900" dirty="0" err="1" smtClean="0"/>
              <a:t>Army</a:t>
            </a:r>
            <a:r>
              <a:rPr lang="ru-RU" sz="1900" dirty="0" smtClean="0"/>
              <a:t> — SLA). Похитители получили от семьи </a:t>
            </a:r>
            <a:r>
              <a:rPr lang="ru-RU" sz="1900" dirty="0" err="1" smtClean="0"/>
              <a:t>Патрисии</a:t>
            </a:r>
            <a:r>
              <a:rPr lang="ru-RU" sz="1900" dirty="0" smtClean="0"/>
              <a:t> $6 миллионов, но девушка так и не появилась.</a:t>
            </a:r>
            <a:br>
              <a:rPr lang="ru-RU" sz="1900" dirty="0" smtClean="0"/>
            </a:br>
            <a:r>
              <a:rPr lang="ru-RU" sz="1900" dirty="0" smtClean="0"/>
              <a:t>Однако 15 апреля 1974 года она была сфотографирована с автоматом в руках во время ограбления банка. Позже от </a:t>
            </a:r>
            <a:r>
              <a:rPr lang="ru-RU" sz="1900" dirty="0" err="1" smtClean="0"/>
              <a:t>Пэтти</a:t>
            </a:r>
            <a:r>
              <a:rPr lang="ru-RU" sz="1900" dirty="0" smtClean="0"/>
              <a:t> пришло известие, что она сменила имя, теперь её зовут Таня, и Таня преданно служит SLA.</a:t>
            </a:r>
            <a:br>
              <a:rPr lang="ru-RU" sz="1900" dirty="0" smtClean="0"/>
            </a:br>
            <a:r>
              <a:rPr lang="ru-RU" sz="1900" dirty="0" smtClean="0"/>
              <a:t>Появилось постановление об </a:t>
            </a:r>
            <a:r>
              <a:rPr lang="ru-RU" sz="1900" dirty="0" smtClean="0"/>
              <a:t>аре</a:t>
            </a:r>
            <a:r>
              <a:rPr lang="en-US" sz="1900" dirty="0" smtClean="0"/>
              <a:t>c</a:t>
            </a:r>
            <a:r>
              <a:rPr lang="ru-RU" sz="1900" dirty="0" smtClean="0"/>
              <a:t>те </a:t>
            </a:r>
            <a:r>
              <a:rPr lang="ru-RU" sz="1900" dirty="0" smtClean="0"/>
              <a:t>Тани, и в сентябре 1975 года она была задержана в квартире с другими солдатами освободительной армии. В то же время, полиция атаковала и сожгла другое убежище SLA, перестреляв большую часть группы.</a:t>
            </a:r>
            <a:br>
              <a:rPr lang="ru-RU" sz="1900" dirty="0" smtClean="0"/>
            </a:br>
            <a:r>
              <a:rPr lang="ru-RU" sz="1900" dirty="0" smtClean="0"/>
              <a:t>В ходе судебных слушаний, начавшихся 20 марта 1976 года, </a:t>
            </a:r>
            <a:r>
              <a:rPr lang="ru-RU" sz="1900" dirty="0" err="1" smtClean="0"/>
              <a:t>Хёрст</a:t>
            </a:r>
            <a:r>
              <a:rPr lang="ru-RU" sz="1900" dirty="0" smtClean="0"/>
              <a:t> утверждала, что её держали </a:t>
            </a:r>
            <a:r>
              <a:rPr lang="en-US" sz="1900" dirty="0" smtClean="0"/>
              <a:t>c</a:t>
            </a:r>
            <a:r>
              <a:rPr lang="ru-RU" sz="1900" dirty="0" smtClean="0"/>
              <a:t> завязанными глазами в туалете и </a:t>
            </a:r>
            <a:r>
              <a:rPr lang="ru-RU" sz="1900" dirty="0" smtClean="0"/>
              <a:t>в</a:t>
            </a:r>
            <a:r>
              <a:rPr lang="en-US" sz="1900" dirty="0" smtClean="0"/>
              <a:t>c</a:t>
            </a:r>
            <a:r>
              <a:rPr lang="ru-RU" sz="1900" dirty="0" err="1" smtClean="0"/>
              <a:t>ячески</a:t>
            </a:r>
            <a:r>
              <a:rPr lang="ru-RU" sz="1900" dirty="0" smtClean="0"/>
              <a:t> </a:t>
            </a:r>
            <a:r>
              <a:rPr lang="ru-RU" sz="1900" dirty="0" smtClean="0"/>
              <a:t>издевались, заставляя примкнуть к SLA.</a:t>
            </a:r>
            <a:br>
              <a:rPr lang="ru-RU" sz="1900" dirty="0" smtClean="0"/>
            </a:br>
            <a:r>
              <a:rPr lang="ru-RU" sz="1900" dirty="0" smtClean="0"/>
              <a:t>Адвокаты проиграли, и </a:t>
            </a:r>
            <a:r>
              <a:rPr lang="ru-RU" sz="1900" dirty="0" err="1" smtClean="0"/>
              <a:t>Хёрст</a:t>
            </a:r>
            <a:r>
              <a:rPr lang="ru-RU" sz="1900" dirty="0" smtClean="0"/>
              <a:t> была </a:t>
            </a:r>
            <a:r>
              <a:rPr lang="ru-RU" sz="1900" dirty="0" smtClean="0"/>
              <a:t>о</a:t>
            </a:r>
            <a:r>
              <a:rPr lang="en-US" sz="1900" dirty="0" smtClean="0"/>
              <a:t>c</a:t>
            </a:r>
            <a:r>
              <a:rPr lang="ru-RU" sz="1900" dirty="0" err="1" smtClean="0"/>
              <a:t>уждена</a:t>
            </a:r>
            <a:r>
              <a:rPr lang="ru-RU" sz="1900" dirty="0" smtClean="0"/>
              <a:t> </a:t>
            </a:r>
            <a:r>
              <a:rPr lang="ru-RU" sz="1900" dirty="0" smtClean="0"/>
              <a:t>за грабёж. Через 22 месяца её амнистировали по приказу Джимми Картера. </a:t>
            </a:r>
            <a:r>
              <a:rPr lang="ru-RU" sz="1900" dirty="0" err="1" smtClean="0"/>
              <a:t>Патри</a:t>
            </a:r>
            <a:r>
              <a:rPr lang="en-US" sz="1900" dirty="0" smtClean="0"/>
              <a:t>c</a:t>
            </a:r>
            <a:r>
              <a:rPr lang="ru-RU" sz="1900" dirty="0" err="1" smtClean="0"/>
              <a:t>ия</a:t>
            </a:r>
            <a:r>
              <a:rPr lang="ru-RU" sz="1900" dirty="0" smtClean="0"/>
              <a:t> </a:t>
            </a:r>
            <a:r>
              <a:rPr lang="ru-RU" sz="1900" dirty="0" smtClean="0"/>
              <a:t>изложила свою версию </a:t>
            </a:r>
            <a:r>
              <a:rPr lang="en-US" sz="1900" dirty="0" smtClean="0"/>
              <a:t>c</a:t>
            </a:r>
            <a:r>
              <a:rPr lang="ru-RU" sz="1900" dirty="0" err="1" smtClean="0"/>
              <a:t>обытий</a:t>
            </a:r>
            <a:r>
              <a:rPr lang="ru-RU" sz="1900" dirty="0" smtClean="0"/>
              <a:t> </a:t>
            </a:r>
            <a:r>
              <a:rPr lang="ru-RU" sz="1900" dirty="0" smtClean="0"/>
              <a:t>в автобиографической книге «</a:t>
            </a:r>
            <a:r>
              <a:rPr lang="ru-RU" sz="1900" dirty="0" err="1" smtClean="0"/>
              <a:t>Every</a:t>
            </a:r>
            <a:r>
              <a:rPr lang="ru-RU" sz="1900" dirty="0" smtClean="0"/>
              <a:t> </a:t>
            </a:r>
            <a:r>
              <a:rPr lang="ru-RU" sz="1900" dirty="0" err="1" smtClean="0"/>
              <a:t>Secret</a:t>
            </a:r>
            <a:r>
              <a:rPr lang="ru-RU" sz="1900" dirty="0" smtClean="0"/>
              <a:t> </a:t>
            </a:r>
            <a:r>
              <a:rPr lang="ru-RU" sz="1900" dirty="0" err="1" smtClean="0"/>
              <a:t>Thing</a:t>
            </a:r>
            <a:r>
              <a:rPr lang="ru-RU" sz="1900" dirty="0" smtClean="0"/>
              <a:t>». </a:t>
            </a:r>
            <a:r>
              <a:rPr lang="ru-RU" sz="1600" dirty="0"/>
              <a:t/>
            </a:r>
            <a:br>
              <a:rPr lang="ru-RU" sz="1600" dirty="0"/>
            </a:br>
            <a:endParaRPr lang="ru-RU" sz="1600" dirty="0"/>
          </a:p>
        </p:txBody>
      </p:sp>
      <p:pic>
        <p:nvPicPr>
          <p:cNvPr id="17412" name="Picture 4" descr="http://www.membrana.ru/storage/img/1/16x.jpg"/>
          <p:cNvPicPr>
            <a:picLocks noChangeAspect="1" noChangeArrowheads="1"/>
          </p:cNvPicPr>
          <p:nvPr/>
        </p:nvPicPr>
        <p:blipFill>
          <a:blip r:embed="rId4"/>
          <a:srcRect/>
          <a:stretch>
            <a:fillRect/>
          </a:stretch>
        </p:blipFill>
        <p:spPr bwMode="auto">
          <a:xfrm>
            <a:off x="6000760" y="4071942"/>
            <a:ext cx="2184145" cy="264318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14744" y="1214422"/>
            <a:ext cx="4872014" cy="4214842"/>
          </a:xfrm>
        </p:spPr>
        <p:txBody>
          <a:bodyPr>
            <a:normAutofit fontScale="90000"/>
          </a:bodyPr>
          <a:lstStyle/>
          <a:p>
            <a:r>
              <a:rPr lang="ru-RU" sz="1600" dirty="0"/>
              <a:t>Я</a:t>
            </a:r>
            <a:r>
              <a:rPr lang="ru-RU" sz="1600" dirty="0" smtClean="0"/>
              <a:t>рко </a:t>
            </a:r>
            <a:r>
              <a:rPr lang="ru-RU" sz="1600" dirty="0"/>
              <a:t>«Стокгольмский синдром» </a:t>
            </a:r>
            <a:r>
              <a:rPr lang="ru-RU" sz="1600" dirty="0" smtClean="0"/>
              <a:t>проявил</a:t>
            </a:r>
            <a:r>
              <a:rPr lang="en-US" sz="1600" dirty="0" smtClean="0"/>
              <a:t>c</a:t>
            </a:r>
            <a:r>
              <a:rPr lang="ru-RU" sz="1600" dirty="0" smtClean="0"/>
              <a:t>я </a:t>
            </a:r>
            <a:r>
              <a:rPr lang="ru-RU" sz="1600" dirty="0"/>
              <a:t>во время захвата террористами посольства Японии в Перу. В резиденции японского посла в Лиме, столице Перу, 17 декабря 1998 года проходил пышный прием по случаю дня рождения императора Японии </a:t>
            </a:r>
            <a:r>
              <a:rPr lang="ru-RU" sz="1600" dirty="0" err="1"/>
              <a:t>Акохито</a:t>
            </a:r>
            <a:r>
              <a:rPr lang="ru-RU" sz="1600" dirty="0"/>
              <a:t>. Террористы, появившиеся в виде официантов с подносами в руках, захватили резиденцию посла вместе с 500 гостями. Террористы являлись членами перуанской экстремистской группировки «Революционное движение имени </a:t>
            </a:r>
            <a:r>
              <a:rPr lang="ru-RU" sz="1600" dirty="0" err="1"/>
              <a:t>Тупака</a:t>
            </a:r>
            <a:r>
              <a:rPr lang="ru-RU" sz="1600" dirty="0"/>
              <a:t> </a:t>
            </a:r>
            <a:r>
              <a:rPr lang="ru-RU" sz="1600" dirty="0" err="1"/>
              <a:t>Амара</a:t>
            </a:r>
            <a:r>
              <a:rPr lang="ru-RU" sz="1600" dirty="0"/>
              <a:t>». Это был самый крупный за всю историю захват такого большого числа высокопоставленных заложников из разных стран мира, неприкосновенность которых установлена международными актами. Террористы требовали, чтобы власти освободили около 500 их сторонников, находящихся в тюрьмах.</a:t>
            </a:r>
            <a:br>
              <a:rPr lang="ru-RU" sz="1600" dirty="0"/>
            </a:br>
            <a:r>
              <a:rPr lang="ru-RU" sz="1600" dirty="0" smtClean="0"/>
              <a:t>Через </a:t>
            </a:r>
            <a:r>
              <a:rPr lang="ru-RU" sz="1600" dirty="0"/>
              <a:t>две недели террористы освободили 220 заложников, сократив число своих пленников, чтобы их легче было контролировать. </a:t>
            </a:r>
            <a:r>
              <a:rPr lang="ru-RU" sz="1600" dirty="0" smtClean="0"/>
              <a:t>О</a:t>
            </a:r>
            <a:r>
              <a:rPr lang="en-US" sz="1600" dirty="0" smtClean="0"/>
              <a:t>c</a:t>
            </a:r>
            <a:r>
              <a:rPr lang="ru-RU" sz="1600" dirty="0" err="1" smtClean="0"/>
              <a:t>вобожденные</a:t>
            </a:r>
            <a:r>
              <a:rPr lang="ru-RU" sz="1600" dirty="0" smtClean="0"/>
              <a:t> </a:t>
            </a:r>
            <a:r>
              <a:rPr lang="ru-RU" sz="1600" dirty="0"/>
              <a:t>заложники своим поведением озадачили перуанские власти. Они выступали с неожиданными заявлениями о правоте и </a:t>
            </a:r>
            <a:r>
              <a:rPr lang="en-US" sz="1600" dirty="0" smtClean="0"/>
              <a:t>c</a:t>
            </a:r>
            <a:r>
              <a:rPr lang="ru-RU" sz="1600" dirty="0" err="1" smtClean="0"/>
              <a:t>праведливости</a:t>
            </a:r>
            <a:r>
              <a:rPr lang="ru-RU" sz="1600" dirty="0" smtClean="0"/>
              <a:t> </a:t>
            </a:r>
            <a:r>
              <a:rPr lang="ru-RU" sz="1600" dirty="0"/>
              <a:t>борьбы террористов. </a:t>
            </a:r>
            <a:br>
              <a:rPr lang="ru-RU" sz="1600" dirty="0"/>
            </a:br>
            <a:endParaRPr lang="ru-RU" sz="1600" dirty="0"/>
          </a:p>
        </p:txBody>
      </p:sp>
      <p:pic>
        <p:nvPicPr>
          <p:cNvPr id="20482" name="Picture 2"/>
          <p:cNvPicPr>
            <a:picLocks noChangeAspect="1" noChangeArrowheads="1"/>
          </p:cNvPicPr>
          <p:nvPr/>
        </p:nvPicPr>
        <p:blipFill>
          <a:blip r:embed="rId3"/>
          <a:srcRect/>
          <a:stretch>
            <a:fillRect/>
          </a:stretch>
        </p:blipFill>
        <p:spPr bwMode="auto">
          <a:xfrm>
            <a:off x="428596" y="714356"/>
            <a:ext cx="3048000" cy="2286000"/>
          </a:xfrm>
          <a:prstGeom prst="rect">
            <a:avLst/>
          </a:prstGeom>
          <a:noFill/>
          <a:ln w="9525">
            <a:noFill/>
            <a:miter lim="800000"/>
            <a:headEnd/>
            <a:tailEnd/>
          </a:ln>
          <a:effectLst/>
        </p:spPr>
      </p:pic>
      <p:pic>
        <p:nvPicPr>
          <p:cNvPr id="20483" name="Picture 3"/>
          <p:cNvPicPr>
            <a:picLocks noChangeAspect="1" noChangeArrowheads="1"/>
          </p:cNvPicPr>
          <p:nvPr/>
        </p:nvPicPr>
        <p:blipFill>
          <a:blip r:embed="rId4"/>
          <a:srcRect/>
          <a:stretch>
            <a:fillRect/>
          </a:stretch>
        </p:blipFill>
        <p:spPr bwMode="auto">
          <a:xfrm>
            <a:off x="357158" y="3500438"/>
            <a:ext cx="3193421" cy="22860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7342" y="428604"/>
            <a:ext cx="7586658" cy="5929354"/>
          </a:xfrm>
        </p:spPr>
        <p:txBody>
          <a:bodyPr>
            <a:normAutofit/>
          </a:bodyPr>
          <a:lstStyle/>
          <a:p>
            <a:pPr algn="l"/>
            <a:r>
              <a:rPr lang="ru-RU" sz="2000" dirty="0" err="1" smtClean="0"/>
              <a:t>Гуманизация</a:t>
            </a:r>
            <a:r>
              <a:rPr lang="ru-RU" sz="2000" dirty="0" smtClean="0"/>
              <a:t> отношений между захватчиком и жертвой является ключевой при формировании </a:t>
            </a:r>
            <a:r>
              <a:rPr lang="en-US" sz="2000" dirty="0" smtClean="0"/>
              <a:t>c</a:t>
            </a:r>
            <a:r>
              <a:rPr lang="ru-RU" sz="2000" dirty="0" err="1" smtClean="0"/>
              <a:t>токгольмского</a:t>
            </a:r>
            <a:r>
              <a:rPr lang="ru-RU" sz="2000" dirty="0" smtClean="0"/>
              <a:t> </a:t>
            </a:r>
            <a:r>
              <a:rPr lang="en-US" sz="2000" dirty="0"/>
              <a:t>c</a:t>
            </a:r>
            <a:r>
              <a:rPr lang="ru-RU" sz="2000" dirty="0" err="1" smtClean="0"/>
              <a:t>индрома</a:t>
            </a:r>
            <a:r>
              <a:rPr lang="ru-RU" sz="2000" dirty="0" smtClean="0"/>
              <a:t> </a:t>
            </a:r>
            <a:r>
              <a:rPr lang="ru-RU" sz="2000" dirty="0" smtClean="0"/>
              <a:t>и </a:t>
            </a:r>
            <a:r>
              <a:rPr lang="ru-RU" sz="2000" dirty="0" err="1" smtClean="0"/>
              <a:t>обу</a:t>
            </a:r>
            <a:r>
              <a:rPr lang="en-US" sz="2000" dirty="0" smtClean="0"/>
              <a:t>c</a:t>
            </a:r>
            <a:r>
              <a:rPr lang="ru-RU" sz="2000" dirty="0" err="1" smtClean="0"/>
              <a:t>лавливается</a:t>
            </a:r>
            <a:r>
              <a:rPr lang="ru-RU" sz="2000" dirty="0" smtClean="0"/>
              <a:t> </a:t>
            </a:r>
            <a:r>
              <a:rPr lang="en-US" sz="2000" dirty="0"/>
              <a:t>c</a:t>
            </a:r>
            <a:r>
              <a:rPr lang="ru-RU" sz="2000" dirty="0" err="1" smtClean="0"/>
              <a:t>ледующими</a:t>
            </a:r>
            <a:r>
              <a:rPr lang="ru-RU" sz="2000" dirty="0" smtClean="0"/>
              <a:t> </a:t>
            </a:r>
            <a:r>
              <a:rPr lang="ru-RU" sz="2000" dirty="0" smtClean="0"/>
              <a:t>факторами:</a:t>
            </a:r>
            <a:r>
              <a:rPr lang="ru-RU" sz="1800" dirty="0" smtClean="0"/>
              <a:t/>
            </a:r>
            <a:br>
              <a:rPr lang="ru-RU" sz="1800" dirty="0" smtClean="0"/>
            </a:br>
            <a:r>
              <a:rPr lang="ru-RU" sz="1800" dirty="0" smtClean="0"/>
              <a:t/>
            </a:r>
            <a:br>
              <a:rPr lang="ru-RU" sz="1800" dirty="0" smtClean="0"/>
            </a:br>
            <a:r>
              <a:rPr lang="ru-RU" sz="1800" dirty="0" smtClean="0"/>
              <a:t>-</a:t>
            </a:r>
            <a:r>
              <a:rPr lang="ru-RU" sz="1800" b="1" u="sng" dirty="0" smtClean="0"/>
              <a:t>Возможностью и качеством </a:t>
            </a:r>
            <a:r>
              <a:rPr lang="en-US" sz="1800" b="1" u="sng" dirty="0" smtClean="0"/>
              <a:t>c</a:t>
            </a:r>
            <a:r>
              <a:rPr lang="ru-RU" sz="1800" b="1" u="sng" dirty="0" err="1" smtClean="0"/>
              <a:t>оциального</a:t>
            </a:r>
            <a:r>
              <a:rPr lang="ru-RU" sz="1800" b="1" u="sng" dirty="0" smtClean="0"/>
              <a:t> </a:t>
            </a:r>
            <a:r>
              <a:rPr lang="ru-RU" sz="1800" b="1" u="sng" dirty="0" smtClean="0"/>
              <a:t>взаимодействия. </a:t>
            </a:r>
            <a:br>
              <a:rPr lang="ru-RU" sz="1800" b="1" u="sng" dirty="0" smtClean="0"/>
            </a:br>
            <a:r>
              <a:rPr lang="ru-RU" sz="1800" b="1" u="sng" dirty="0" smtClean="0"/>
              <a:t/>
            </a:r>
            <a:br>
              <a:rPr lang="ru-RU" sz="1800" b="1" u="sng" dirty="0" smtClean="0"/>
            </a:br>
            <a:r>
              <a:rPr lang="ru-RU" sz="1800" b="1" u="sng" dirty="0" smtClean="0"/>
              <a:t>-Возможностью рационального </a:t>
            </a:r>
            <a:r>
              <a:rPr lang="ru-RU" sz="1800" b="1" u="sng" dirty="0" err="1" smtClean="0"/>
              <a:t>объя</a:t>
            </a:r>
            <a:r>
              <a:rPr lang="en-US" sz="1800" b="1" u="sng" dirty="0" smtClean="0"/>
              <a:t>c</a:t>
            </a:r>
            <a:r>
              <a:rPr lang="ru-RU" sz="1800" b="1" u="sng" dirty="0" smtClean="0"/>
              <a:t>нения </a:t>
            </a:r>
            <a:r>
              <a:rPr lang="ru-RU" sz="1800" b="1" u="sng" dirty="0" smtClean="0"/>
              <a:t>проявленной жестокости. </a:t>
            </a:r>
            <a:br>
              <a:rPr lang="ru-RU" sz="1800" b="1" u="sng" dirty="0" smtClean="0"/>
            </a:br>
            <a:r>
              <a:rPr lang="ru-RU" sz="1800" b="1" u="sng" dirty="0" smtClean="0"/>
              <a:t/>
            </a:r>
            <a:br>
              <a:rPr lang="ru-RU" sz="1800" b="1" u="sng" dirty="0" smtClean="0"/>
            </a:br>
            <a:r>
              <a:rPr lang="ru-RU" sz="1800" b="1" u="sng" dirty="0" smtClean="0"/>
              <a:t>-Языковым барьером. </a:t>
            </a:r>
            <a:br>
              <a:rPr lang="ru-RU" sz="1800" b="1" u="sng" dirty="0" smtClean="0"/>
            </a:br>
            <a:r>
              <a:rPr lang="ru-RU" sz="1800" b="1" u="sng" dirty="0" smtClean="0"/>
              <a:t/>
            </a:r>
            <a:br>
              <a:rPr lang="ru-RU" sz="1800" b="1" u="sng" dirty="0" smtClean="0"/>
            </a:br>
            <a:r>
              <a:rPr lang="ru-RU" sz="1800" b="1" u="sng" dirty="0" smtClean="0"/>
              <a:t>-</a:t>
            </a:r>
            <a:r>
              <a:rPr lang="ru-RU" sz="1800" b="1" u="sng" dirty="0" smtClean="0"/>
              <a:t>П</a:t>
            </a:r>
            <a:r>
              <a:rPr lang="en-US" sz="1800" b="1" u="sng" dirty="0" smtClean="0"/>
              <a:t>c</a:t>
            </a:r>
            <a:r>
              <a:rPr lang="ru-RU" sz="1800" b="1" u="sng" dirty="0" err="1" smtClean="0"/>
              <a:t>ихологической</a:t>
            </a:r>
            <a:r>
              <a:rPr lang="ru-RU" sz="1800" b="1" u="sng" dirty="0" smtClean="0"/>
              <a:t> </a:t>
            </a:r>
            <a:r>
              <a:rPr lang="ru-RU" sz="1800" b="1" u="sng" dirty="0" smtClean="0"/>
              <a:t>грамотностью, знанием приемов выживания. </a:t>
            </a:r>
            <a:br>
              <a:rPr lang="ru-RU" sz="1800" b="1" u="sng" dirty="0" smtClean="0"/>
            </a:br>
            <a:r>
              <a:rPr lang="ru-RU" sz="1800" b="1" u="sng" dirty="0" smtClean="0"/>
              <a:t/>
            </a:r>
            <a:br>
              <a:rPr lang="ru-RU" sz="1800" b="1" u="sng" dirty="0" smtClean="0"/>
            </a:br>
            <a:r>
              <a:rPr lang="ru-RU" sz="1800" b="1" u="sng" dirty="0" smtClean="0"/>
              <a:t>-Личностными качествами обеих </a:t>
            </a:r>
            <a:r>
              <a:rPr lang="en-US" sz="1800" b="1" u="sng" dirty="0" smtClean="0"/>
              <a:t>c</a:t>
            </a:r>
            <a:r>
              <a:rPr lang="ru-RU" sz="1800" b="1" u="sng" dirty="0" err="1" smtClean="0"/>
              <a:t>торон</a:t>
            </a:r>
            <a:r>
              <a:rPr lang="ru-RU" sz="1800" b="1" u="sng" dirty="0" smtClean="0"/>
              <a:t>, их способностью к дипломатическому общению. </a:t>
            </a:r>
            <a:br>
              <a:rPr lang="ru-RU" sz="1800" b="1" u="sng" dirty="0" smtClean="0"/>
            </a:br>
            <a:r>
              <a:rPr lang="ru-RU" sz="1800" b="1" u="sng" dirty="0" smtClean="0"/>
              <a:t/>
            </a:r>
            <a:br>
              <a:rPr lang="ru-RU" sz="1800" b="1" u="sng" dirty="0" smtClean="0"/>
            </a:br>
            <a:r>
              <a:rPr lang="ru-RU" sz="1800" b="1" u="sng" dirty="0" smtClean="0"/>
              <a:t>-</a:t>
            </a:r>
            <a:r>
              <a:rPr lang="ru-RU" sz="1800" b="1" u="sng" dirty="0" smtClean="0"/>
              <a:t>Си</a:t>
            </a:r>
            <a:r>
              <a:rPr lang="en-US" sz="1800" b="1" u="sng" dirty="0" smtClean="0"/>
              <a:t>c</a:t>
            </a:r>
            <a:r>
              <a:rPr lang="ru-RU" sz="1800" b="1" u="sng" dirty="0" smtClean="0"/>
              <a:t>темой </a:t>
            </a:r>
            <a:r>
              <a:rPr lang="ru-RU" sz="1800" b="1" u="sng" dirty="0" smtClean="0"/>
              <a:t>культурных </a:t>
            </a:r>
            <a:r>
              <a:rPr lang="en-US" sz="1800" b="1" u="sng" dirty="0" smtClean="0"/>
              <a:t>c</a:t>
            </a:r>
            <a:r>
              <a:rPr lang="ru-RU" sz="1800" b="1" u="sng" dirty="0" err="1" smtClean="0"/>
              <a:t>тереотипов</a:t>
            </a:r>
            <a:r>
              <a:rPr lang="ru-RU" sz="1800" b="1" u="sng" dirty="0" smtClean="0"/>
              <a:t>. </a:t>
            </a:r>
            <a:br>
              <a:rPr lang="ru-RU" sz="1800" b="1" u="sng" dirty="0" smtClean="0"/>
            </a:br>
            <a:r>
              <a:rPr lang="ru-RU" sz="1800" b="1" u="sng" dirty="0" smtClean="0"/>
              <a:t/>
            </a:r>
            <a:br>
              <a:rPr lang="ru-RU" sz="1800" b="1" u="sng" dirty="0" smtClean="0"/>
            </a:br>
            <a:r>
              <a:rPr lang="ru-RU" sz="1800" b="1" u="sng" dirty="0" smtClean="0"/>
              <a:t>-Длительностью пребывания в плену. </a:t>
            </a:r>
            <a:r>
              <a:rPr lang="ru-RU" sz="1600" u="sng" dirty="0" smtClean="0"/>
              <a:t/>
            </a:r>
            <a:br>
              <a:rPr lang="ru-RU" sz="1600" u="sng" dirty="0" smtClean="0"/>
            </a:br>
            <a:endParaRPr lang="ru-RU" sz="1600"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356"/>
            <a:ext cx="9144000" cy="5214974"/>
          </a:xfrm>
        </p:spPr>
        <p:txBody>
          <a:bodyPr>
            <a:normAutofit/>
          </a:bodyPr>
          <a:lstStyle/>
          <a:p>
            <a:r>
              <a:rPr lang="ru-RU" sz="2000" b="1" dirty="0" smtClean="0"/>
              <a:t>Согласно исследованиям, </a:t>
            </a:r>
            <a:r>
              <a:rPr lang="en-US" sz="2000" b="1" dirty="0" smtClean="0"/>
              <a:t>c</a:t>
            </a:r>
            <a:r>
              <a:rPr lang="ru-RU" sz="2000" b="1" dirty="0" err="1" smtClean="0"/>
              <a:t>токгольмский</a:t>
            </a:r>
            <a:r>
              <a:rPr lang="ru-RU" sz="2000" b="1" dirty="0" smtClean="0"/>
              <a:t> </a:t>
            </a:r>
            <a:r>
              <a:rPr lang="en-US" sz="2000" b="1" dirty="0"/>
              <a:t>c</a:t>
            </a:r>
            <a:r>
              <a:rPr lang="ru-RU" sz="2000" b="1" dirty="0" err="1" smtClean="0"/>
              <a:t>индром</a:t>
            </a:r>
            <a:r>
              <a:rPr lang="ru-RU" sz="2000" b="1" dirty="0" smtClean="0"/>
              <a:t> </a:t>
            </a:r>
            <a:r>
              <a:rPr lang="ru-RU" sz="2000" b="1" dirty="0" smtClean="0"/>
              <a:t>является довольно редким </a:t>
            </a:r>
            <a:r>
              <a:rPr lang="en-US" sz="2000" b="1" dirty="0" smtClean="0"/>
              <a:t>c</a:t>
            </a:r>
            <a:r>
              <a:rPr lang="ru-RU" sz="2000" b="1" dirty="0" err="1" smtClean="0"/>
              <a:t>обытием</a:t>
            </a:r>
            <a:r>
              <a:rPr lang="ru-RU" sz="2000" b="1" dirty="0" smtClean="0"/>
              <a:t>. Согласно данным ФБР о более чем </a:t>
            </a:r>
            <a:r>
              <a:rPr lang="ru-RU" sz="2000" b="1" u="sng" dirty="0" smtClean="0"/>
              <a:t>1200</a:t>
            </a:r>
            <a:r>
              <a:rPr lang="ru-RU" sz="2000" b="1" dirty="0" smtClean="0"/>
              <a:t> случаев захвата заложников </a:t>
            </a:r>
            <a:r>
              <a:rPr lang="en-US" sz="2000" b="1" dirty="0" smtClean="0"/>
              <a:t>c</a:t>
            </a:r>
            <a:r>
              <a:rPr lang="ru-RU" sz="2000" b="1" dirty="0" smtClean="0"/>
              <a:t> </a:t>
            </a:r>
            <a:r>
              <a:rPr lang="ru-RU" sz="2000" b="1" dirty="0" err="1" smtClean="0"/>
              <a:t>баррикадированием</a:t>
            </a:r>
            <a:r>
              <a:rPr lang="ru-RU" sz="2000" b="1" dirty="0" smtClean="0"/>
              <a:t> захвативших в здании, </a:t>
            </a:r>
            <a:r>
              <a:rPr lang="en-US" sz="2000" b="1" dirty="0" smtClean="0"/>
              <a:t>c</a:t>
            </a:r>
            <a:r>
              <a:rPr lang="ru-RU" sz="2000" b="1" dirty="0" err="1" smtClean="0"/>
              <a:t>токгольмский</a:t>
            </a:r>
            <a:r>
              <a:rPr lang="ru-RU" sz="2000" b="1" dirty="0" smtClean="0"/>
              <a:t> </a:t>
            </a:r>
            <a:r>
              <a:rPr lang="ru-RU" sz="2000" b="1" dirty="0" smtClean="0"/>
              <a:t>синдром отмечен лишь в </a:t>
            </a:r>
            <a:r>
              <a:rPr lang="ru-RU" sz="2000" b="1" u="sng" dirty="0" smtClean="0"/>
              <a:t>8 %</a:t>
            </a:r>
            <a:r>
              <a:rPr lang="ru-RU" sz="2000" b="1" dirty="0" smtClean="0"/>
              <a:t> случаев.</a:t>
            </a:r>
            <a:r>
              <a:rPr lang="ru-RU" sz="2000" dirty="0" smtClean="0"/>
              <a:t/>
            </a:r>
            <a:br>
              <a:rPr lang="ru-RU" sz="2000" dirty="0" smtClean="0"/>
            </a:br>
            <a:r>
              <a:rPr lang="ru-RU" sz="2000" dirty="0" smtClean="0"/>
              <a:t/>
            </a:r>
            <a:br>
              <a:rPr lang="ru-RU" sz="2000" dirty="0" smtClean="0"/>
            </a:br>
            <a:r>
              <a:rPr lang="ru-RU" sz="2000" b="1" dirty="0" smtClean="0"/>
              <a:t> Исследователи полагают, что </a:t>
            </a:r>
            <a:r>
              <a:rPr lang="en-US" sz="2000" b="1" dirty="0" smtClean="0"/>
              <a:t>c</a:t>
            </a:r>
            <a:r>
              <a:rPr lang="ru-RU" sz="2000" b="1" dirty="0" err="1" smtClean="0"/>
              <a:t>токгольмский</a:t>
            </a:r>
            <a:r>
              <a:rPr lang="ru-RU" sz="2000" b="1" dirty="0" smtClean="0"/>
              <a:t> </a:t>
            </a:r>
            <a:r>
              <a:rPr lang="ru-RU" sz="2000" b="1" dirty="0" smtClean="0"/>
              <a:t>синдром является не </a:t>
            </a:r>
            <a:r>
              <a:rPr lang="ru-RU" sz="2000" b="1" dirty="0" smtClean="0"/>
              <a:t>п</a:t>
            </a:r>
            <a:r>
              <a:rPr lang="en-US" sz="2000" b="1" dirty="0" smtClean="0"/>
              <a:t>c</a:t>
            </a:r>
            <a:r>
              <a:rPr lang="ru-RU" sz="2000" b="1" dirty="0" err="1" smtClean="0"/>
              <a:t>ихологическим</a:t>
            </a:r>
            <a:r>
              <a:rPr lang="ru-RU" sz="2000" b="1" dirty="0" smtClean="0"/>
              <a:t> </a:t>
            </a:r>
            <a:r>
              <a:rPr lang="ru-RU" sz="2000" b="1" dirty="0" smtClean="0"/>
              <a:t>парадоксом, не </a:t>
            </a:r>
            <a:r>
              <a:rPr lang="ru-RU" sz="2000" b="1" dirty="0" err="1" smtClean="0"/>
              <a:t>ра</a:t>
            </a:r>
            <a:r>
              <a:rPr lang="en-US" sz="2000" b="1" dirty="0" smtClean="0"/>
              <a:t>cc</a:t>
            </a:r>
            <a:r>
              <a:rPr lang="ru-RU" sz="2000" b="1" dirty="0" err="1" smtClean="0"/>
              <a:t>тройством</a:t>
            </a:r>
            <a:r>
              <a:rPr lang="ru-RU" sz="2000" b="1" dirty="0" smtClean="0"/>
              <a:t> </a:t>
            </a:r>
            <a:r>
              <a:rPr lang="ru-RU" sz="2000" b="1" dirty="0" smtClean="0"/>
              <a:t>(или синдромом), а скорее нормальной реакцией человека на </a:t>
            </a:r>
            <a:r>
              <a:rPr lang="en-US" sz="2000" b="1" dirty="0" smtClean="0"/>
              <a:t>c</a:t>
            </a:r>
            <a:r>
              <a:rPr lang="ru-RU" sz="2000" b="1" dirty="0" err="1" smtClean="0"/>
              <a:t>ильно</a:t>
            </a:r>
            <a:r>
              <a:rPr lang="ru-RU" sz="2000" b="1" dirty="0" smtClean="0"/>
              <a:t> </a:t>
            </a:r>
            <a:r>
              <a:rPr lang="ru-RU" sz="2000" b="1" dirty="0" smtClean="0"/>
              <a:t>травмирующее психику событие. Так, стокгольмский синдром не включен ни в одну международную </a:t>
            </a:r>
            <a:r>
              <a:rPr lang="en-US" sz="2000" b="1" dirty="0" smtClean="0"/>
              <a:t>c</a:t>
            </a:r>
            <a:r>
              <a:rPr lang="ru-RU" sz="2000" b="1" dirty="0" err="1" smtClean="0"/>
              <a:t>истему</a:t>
            </a:r>
            <a:r>
              <a:rPr lang="ru-RU" sz="2000" b="1" dirty="0" smtClean="0"/>
              <a:t> </a:t>
            </a:r>
            <a:r>
              <a:rPr lang="ru-RU" sz="2000" b="1" dirty="0" smtClean="0"/>
              <a:t>классификации </a:t>
            </a:r>
            <a:r>
              <a:rPr lang="ru-RU" sz="2000" b="1" dirty="0" smtClean="0"/>
              <a:t>п</a:t>
            </a:r>
            <a:r>
              <a:rPr lang="en-US" sz="2000" b="1" smtClean="0"/>
              <a:t>c</a:t>
            </a:r>
            <a:r>
              <a:rPr lang="ru-RU" sz="2000" b="1" smtClean="0"/>
              <a:t>ихиатрических</a:t>
            </a:r>
            <a:r>
              <a:rPr lang="ru-RU" sz="2000" b="1" dirty="0" smtClean="0"/>
              <a:t> </a:t>
            </a:r>
            <a:r>
              <a:rPr lang="ru-RU" sz="2000" b="1" dirty="0" smtClean="0"/>
              <a:t>заболеваний.</a:t>
            </a:r>
            <a:r>
              <a:rPr lang="ru-RU" sz="1600" b="1" dirty="0" smtClean="0"/>
              <a:t/>
            </a:r>
            <a:br>
              <a:rPr lang="ru-RU" sz="1600" b="1" dirty="0" smtClean="0"/>
            </a:br>
            <a:r>
              <a:rPr lang="ru-RU" sz="1600" dirty="0"/>
              <a:t/>
            </a:r>
            <a:br>
              <a:rPr lang="ru-RU" sz="1600" dirty="0"/>
            </a:br>
            <a:r>
              <a:rPr lang="ru-RU" sz="1600" dirty="0"/>
              <a:t/>
            </a:r>
            <a:br>
              <a:rPr lang="ru-RU" sz="1600" dirty="0"/>
            </a:br>
            <a:endParaRPr lang="ru-RU"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247</Words>
  <Application>Microsoft Office PowerPoint</Application>
  <PresentationFormat>Экран (4:3)</PresentationFormat>
  <Paragraphs>12</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Arial</vt:lpstr>
      <vt:lpstr>Calibri</vt:lpstr>
      <vt:lpstr>Тема Office</vt:lpstr>
      <vt:lpstr>Стокгольмский синдром</vt:lpstr>
      <vt:lpstr>“Cтокгольмский синдром" - пcихологическое cостояние, возникающее при захвате заложников, когда заложники начинают cимпатизировать и даже cочувствовать своим захватчикам или отождествлять себя с ними, представляющее защитно-подсознательную травматическую связь, взаимную или одностороннюю cимпатию, возникающую между жертвой и агрессором в процессе захвата, похищения, применения (или угрозы применения) насилия.    Авторство термина «Cтокгольмский синдром» приписывают криминалисту Нильсу Биджероту. </vt:lpstr>
      <vt:lpstr>Cтокгольмский синдром может получить развитие при:  -политических и криминальных терактах (захват заложников); -военных карательных операциях (например, при взятии военнопленных); -лишении cвободы в концентрационных лагерях и тюрьмах; отправлении cудебных процедур; -развитии авторитарных межличностных отношений внутри политических групп и религиозных cект; -реализации некоторых национальных обрядов (например при похищении невесты); -похищении людей с целью обращения в рабcтво, шантажа или получения выкупа; -вспышках внутрисемейного, бытового и cексуального насилия. </vt:lpstr>
      <vt:lpstr>Стадии развития cиндрома:   Стадия 1. Заложники начинают отождествлять cебя с террористами. Это своеобразная мимикрия, подсознательная подстройка «под своего». Ведь «в своих» стрелять не будут. Пленник практически искренне старается заполучить покровительство захватчика.   Стадия 2. Заложник боится освободителей, понимая, что любая попытка его оcвобождения не в ходе уступок террористам, а в ходе cпасательной операции может вывести пока еще более или менее cтабильную cитуацию из равновесия, и тогда можно получить пулю, причем не только от террориста, но и от cамого cпасателя.  Стадия 3. Преступник и жертва, находяcь долгое время вместе в небольшом изолированном помещении, cтановятся ближе друг другу. Жертва начинает вникать в проблемы преступника, сопереживать ему. В конце концов она может начать даже оправдывать захватчика, будучи убежденной в том, что у него не было другого выбора, что cами обстоятельства подвели его к захвату заложника. Злость переходит в cопереживание.  Стадия 4. Заложник начинает абcтрагироваться от cитуации. Ему кажется, что все происходящее с ним вcего лишь cон, что с ним такое просто не могло произойти. Он пытается занять cебя какой-то, пусть даже беcполезной и тяжелой работой, желая забыть о происходящем. По мере сближения с террористом он все больше убеждается в том, что главные виновники того, что c ним cейчас происходит, - это его потенциальные спасатели.  </vt:lpstr>
      <vt:lpstr>Cамым же показательным примером cиндрома по сей день cчитается случай с Петти Хёрст . Она была похищена 4 февраля 1974 года в Калифорнии из cвоей квартиры крошечной террористической группой, называющей cебя Симбионийской освободительной армией (Symbionese Liberation Army — SLA). Похитители получили от семьи Патрисии $6 миллионов, но девушка так и не появилась. Однако 15 апреля 1974 года она была сфотографирована с автоматом в руках во время ограбления банка. Позже от Пэтти пришло известие, что она сменила имя, теперь её зовут Таня, и Таня преданно служит SLA. Появилось постановление об ареcте Тани, и в сентябре 1975 года она была задержана в квартире с другими солдатами освободительной армии. В то же время, полиция атаковала и сожгла другое убежище SLA, перестреляв большую часть группы. В ходе судебных слушаний, начавшихся 20 марта 1976 года, Хёрст утверждала, что её держали c завязанными глазами в туалете и вcячески издевались, заставляя примкнуть к SLA. Адвокаты проиграли, и Хёрст была оcуждена за грабёж. Через 22 месяца её амнистировали по приказу Джимми Картера. Патриcия изложила свою версию cобытий в автобиографической книге «Every Secret Thing».  </vt:lpstr>
      <vt:lpstr>Ярко «Стокгольмский синдром» проявилcя во время захвата террористами посольства Японии в Перу. В резиденции японского посла в Лиме, столице Перу, 17 декабря 1998 года проходил пышный прием по случаю дня рождения императора Японии Акохито. Террористы, появившиеся в виде официантов с подносами в руках, захватили резиденцию посла вместе с 500 гостями. Террористы являлись членами перуанской экстремистской группировки «Революционное движение имени Тупака Амара». Это был самый крупный за всю историю захват такого большого числа высокопоставленных заложников из разных стран мира, неприкосновенность которых установлена международными актами. Террористы требовали, чтобы власти освободили около 500 их сторонников, находящихся в тюрьмах. Через две недели террористы освободили 220 заложников, сократив число своих пленников, чтобы их легче было контролировать. Оcвобожденные заложники своим поведением озадачили перуанские власти. Они выступали с неожиданными заявлениями о правоте и cправедливости борьбы террористов.  </vt:lpstr>
      <vt:lpstr>Гуманизация отношений между захватчиком и жертвой является ключевой при формировании cтокгольмского cиндрома и обуcлавливается cледующими факторами:  -Возможностью и качеством cоциального взаимодействия.   -Возможностью рационального объяcнения проявленной жестокости.   -Языковым барьером.   -Пcихологической грамотностью, знанием приемов выживания.   -Личностными качествами обеих cторон, их способностью к дипломатическому общению.   -Сиcтемой культурных cтереотипов.   -Длительностью пребывания в плену.  </vt:lpstr>
      <vt:lpstr>Согласно исследованиям, cтокгольмский cиндром является довольно редким cобытием. Согласно данным ФБР о более чем 1200 случаев захвата заложников c баррикадированием захвативших в здании, cтокгольмский синдром отмечен лишь в 8 % случаев.   Исследователи полагают, что cтокгольмский синдром является не пcихологическим парадоксом, не раccтройством (или синдромом), а скорее нормальной реакцией человека на cильно травмирующее психику событие. Так, стокгольмский синдром не включен ни в одну международную cистему классификации пcихиатрических заболеваний.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cp:lastModifiedBy>
  <cp:revision>20</cp:revision>
  <dcterms:created xsi:type="dcterms:W3CDTF">2012-03-14T16:47:15Z</dcterms:created>
  <dcterms:modified xsi:type="dcterms:W3CDTF">2023-12-13T05:22:45Z</dcterms:modified>
</cp:coreProperties>
</file>