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11B87-7762-4273-80C0-7BEFA79EDDFC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15EB1-BB15-4C7C-8AD9-23A3CB9FE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5EB1-BB15-4C7C-8AD9-23A3CB9FEE1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5.wav"/><Relationship Id="rId7" Type="http://schemas.openxmlformats.org/officeDocument/2006/relationships/image" Target="../media/image15.gif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2.wav"/><Relationship Id="rId7" Type="http://schemas.openxmlformats.org/officeDocument/2006/relationships/image" Target="../media/image27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openxmlformats.org/officeDocument/2006/relationships/audio" Target="../media/audio13.wav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415210" cy="1398587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214554"/>
            <a:ext cx="7072362" cy="4143404"/>
          </a:xfrm>
        </p:spPr>
        <p:txBody>
          <a:bodyPr anchor="t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наглядных средств и учебных материалов в </a:t>
            </a:r>
            <a:r>
              <a:rPr lang="ru-RU" sz="2400" b="1" i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обучения детей с дефектным произношением звуков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400" b="1" i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: </a:t>
            </a:r>
            <a:r>
              <a:rPr lang="ru-RU" sz="2400" i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Хаматова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А.И.</a:t>
            </a:r>
            <a:r>
              <a:rPr lang="ru-RU" sz="24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i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автоматизация звука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игровой форме</a:t>
            </a:r>
            <a:endParaRPr lang="ru-RU" dirty="0"/>
          </a:p>
        </p:txBody>
      </p:sp>
      <p:pic>
        <p:nvPicPr>
          <p:cNvPr id="4" name="Содержимое 3" descr="104832273_ra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984374"/>
            <a:ext cx="5733677" cy="4873626"/>
          </a:xfrm>
        </p:spPr>
      </p:pic>
      <p:sp>
        <p:nvSpPr>
          <p:cNvPr id="5" name="TextBox 4"/>
          <p:cNvSpPr txBox="1"/>
          <p:nvPr/>
        </p:nvSpPr>
        <p:spPr>
          <a:xfrm>
            <a:off x="642910" y="142873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 все предметы правильно проговаривая звук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ачанные файлы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99235"/>
            <a:ext cx="6929454" cy="505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Автоматизация звуков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с анимационными и звуковыми эффектами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r_2_58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714596"/>
            <a:ext cx="4143404" cy="4143404"/>
          </a:xfrm>
        </p:spPr>
      </p:pic>
      <p:pic>
        <p:nvPicPr>
          <p:cNvPr id="8" name="Рисунок 7" descr="6744243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86034"/>
            <a:ext cx="407196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endParaRPr lang="ru-RU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/>
          <a:srcRect l="50807" t="29095" r="3225" b="6249"/>
          <a:stretch>
            <a:fillRect/>
          </a:stretch>
        </p:blipFill>
        <p:spPr>
          <a:xfrm>
            <a:off x="5643570" y="3214686"/>
            <a:ext cx="1500198" cy="15791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7" name="Рисунок 6" descr="oeftjyOLiP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86" y="4786322"/>
            <a:ext cx="1785950" cy="1571636"/>
          </a:xfrm>
          <a:prstGeom prst="rect">
            <a:avLst/>
          </a:prstGeom>
        </p:spPr>
      </p:pic>
      <p:pic>
        <p:nvPicPr>
          <p:cNvPr id="10" name="Рисунок 9" descr="0_67745_8d2d5ad7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428736"/>
            <a:ext cx="2000248" cy="1500186"/>
          </a:xfrm>
          <a:prstGeom prst="rect">
            <a:avLst/>
          </a:prstGeom>
        </p:spPr>
      </p:pic>
      <p:pic>
        <p:nvPicPr>
          <p:cNvPr id="11" name="Рисунок 10" descr="0_a3e04_d0c9895b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857760"/>
            <a:ext cx="1357322" cy="1617768"/>
          </a:xfrm>
          <a:prstGeom prst="rect">
            <a:avLst/>
          </a:prstGeom>
        </p:spPr>
      </p:pic>
      <p:pic>
        <p:nvPicPr>
          <p:cNvPr id="6" name="Рисунок 5" descr="zPqoypqvAXI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785786" y="1571612"/>
            <a:ext cx="1714512" cy="1500198"/>
          </a:xfrm>
          <a:prstGeom prst="rect">
            <a:avLst/>
          </a:prstGeom>
        </p:spPr>
      </p:pic>
      <p:pic>
        <p:nvPicPr>
          <p:cNvPr id="12" name="Рисунок 11" descr="slide_7.jpg"/>
          <p:cNvPicPr>
            <a:picLocks noChangeAspect="1"/>
          </p:cNvPicPr>
          <p:nvPr/>
        </p:nvPicPr>
        <p:blipFill>
          <a:blip r:embed="rId7"/>
          <a:srcRect l="35938" t="57292" r="42187" b="13541"/>
          <a:stretch>
            <a:fillRect/>
          </a:stretch>
        </p:blipFill>
        <p:spPr>
          <a:xfrm>
            <a:off x="785786" y="3071810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b="1" spc="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r>
              <a:rPr lang="ru-RU" b="1" spc="3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словосочетаниях </a:t>
            </a:r>
            <a:endParaRPr lang="ru-RU" b="1" spc="3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928934"/>
            <a:ext cx="2638425" cy="2857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1785926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786314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b="1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spc="3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словосочетаниях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1500174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928934"/>
            <a:ext cx="2857520" cy="3166078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607219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Автоматизация звука </a:t>
            </a:r>
            <a:r>
              <a:rPr lang="en-US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 </a:t>
            </a: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en-US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]</a:t>
            </a: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</a:t>
            </a:r>
            <a:r>
              <a:rPr lang="en-US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[</a:t>
            </a: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en-US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</a:t>
            </a:r>
            <a:r>
              <a:rPr lang="en-US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словах</a:t>
            </a:r>
            <a:endParaRPr lang="ru-RU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1372405226_02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28596" y="1857364"/>
            <a:ext cx="1285884" cy="2201856"/>
          </a:xfrm>
        </p:spPr>
      </p:pic>
      <p:sp>
        <p:nvSpPr>
          <p:cNvPr id="5" name="TextBox 4"/>
          <p:cNvSpPr txBox="1"/>
          <p:nvPr/>
        </p:nvSpPr>
        <p:spPr>
          <a:xfrm>
            <a:off x="1857356" y="192880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Аист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" name="Рисунок 5" descr="mister_anana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8" y="2000240"/>
            <a:ext cx="1357322" cy="1836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12" y="200024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Ананас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5119921_hare04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429132"/>
            <a:ext cx="1943251" cy="2243135"/>
          </a:xfrm>
          <a:prstGeom prst="rect">
            <a:avLst/>
          </a:prstGeom>
        </p:spPr>
      </p:pic>
      <p:pic>
        <p:nvPicPr>
          <p:cNvPr id="11" name="Рисунок 10" descr="0_14ba7f_cbf7136b_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3437" y="4572008"/>
            <a:ext cx="2048051" cy="2000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3108" y="464344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454" y="4786322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Зонт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2143108" y="3286124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6572264" y="3429000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2500298" y="6000768"/>
            <a:ext cx="304800" cy="304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657226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4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автоматизация звука </a:t>
            </a:r>
            <a:r>
              <a:rPr lang="en-US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[ </a:t>
            </a:r>
            <a:r>
              <a:rPr lang="ru-RU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en-US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]</a:t>
            </a:r>
            <a:r>
              <a:rPr lang="ru-RU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чистоговорках</a:t>
            </a:r>
            <a:endParaRPr lang="ru-RU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857364"/>
            <a:ext cx="1785950" cy="21114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928803"/>
            <a:ext cx="5572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Загляните на минутку-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забудьте незабудки.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Незабудки, незабудки,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забудьте незабудки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37" descr="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39" y="4000504"/>
            <a:ext cx="1731453" cy="204311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00562" y="7786717"/>
            <a:ext cx="1643074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цапля.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клюв длинный у цапли.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лягушек клювом ловит цапля.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живет на болоте серая цапля.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4282" y="4429132"/>
            <a:ext cx="6664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это цапля.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клюв длинный у цапли.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лягушек клювом ловит цапля.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живет на болоте серая цапля.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5286380" y="3000372"/>
            <a:ext cx="304800" cy="304800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6215074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</a:rPr>
              <a:t>Автоматизация звука </a:t>
            </a:r>
            <a:r>
              <a:rPr lang="en-US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[ </a:t>
            </a:r>
            <a:r>
              <a:rPr lang="ru-RU" b="1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З</a:t>
            </a:r>
            <a:r>
              <a:rPr lang="en-US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]</a:t>
            </a:r>
            <a:r>
              <a:rPr lang="ru-RU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ru-RU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</a:rPr>
              <a:t>и</a:t>
            </a:r>
            <a:r>
              <a:rPr lang="en-US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</a:rPr>
              <a:t> </a:t>
            </a:r>
            <a:r>
              <a:rPr lang="en-US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[</a:t>
            </a:r>
            <a:r>
              <a:rPr lang="ru-RU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 А </a:t>
            </a:r>
            <a:r>
              <a:rPr lang="en-US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] </a:t>
            </a:r>
            <a:r>
              <a:rPr lang="ru-RU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</a:rPr>
              <a:t>в скороговорках</a:t>
            </a:r>
            <a:endParaRPr lang="ru-RU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8796009_1294230220_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785926"/>
            <a:ext cx="2317698" cy="3286148"/>
          </a:xfrm>
          <a:prstGeom prst="rect">
            <a:avLst/>
          </a:prstGeom>
        </p:spPr>
      </p:pic>
      <p:pic>
        <p:nvPicPr>
          <p:cNvPr id="5" name="Рисунок 4" descr="0_a1a38_78e1465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2552" y="5000636"/>
            <a:ext cx="3901448" cy="1475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2071678"/>
            <a:ext cx="2643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Везёт Сенька Саньку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Сонькой на санках.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Санки скок,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Сеньку с ног,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Саньку в бок,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Соньку в лоб -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в сугроб.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292892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автоматизация звука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[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игровой форме</a:t>
            </a:r>
            <a:endParaRPr lang="ru-RU" dirty="0"/>
          </a:p>
        </p:txBody>
      </p:sp>
      <p:pic>
        <p:nvPicPr>
          <p:cNvPr id="4" name="Содержимое 3" descr="0_7495a_b5409e75_M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57158" y="2428868"/>
            <a:ext cx="3000396" cy="2950388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143240" y="2928934"/>
            <a:ext cx="1714512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28992" y="4286256"/>
            <a:ext cx="2286016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57554" y="3786190"/>
            <a:ext cx="192882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57554" y="4857760"/>
            <a:ext cx="2357454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1006301">
            <a:off x="3240477" y="2703507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А-А-А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335756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З-З-З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464955">
            <a:off x="3449994" y="395745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А-А-А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476441">
            <a:off x="3396624" y="450397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З-З-З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6380" y="25717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Ау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350043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6512" y="435769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Аз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521495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Зю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5857884" y="2643182"/>
            <a:ext cx="304800" cy="304800"/>
          </a:xfrm>
          <a:prstGeom prst="rect">
            <a:avLst/>
          </a:prstGeom>
        </p:spPr>
      </p:pic>
      <p:pic>
        <p:nvPicPr>
          <p:cNvPr id="2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6215074" y="3500438"/>
            <a:ext cx="304800" cy="304800"/>
          </a:xfrm>
          <a:prstGeom prst="rect">
            <a:avLst/>
          </a:prstGeom>
        </p:spPr>
      </p:pic>
      <p:pic>
        <p:nvPicPr>
          <p:cNvPr id="2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6929454" y="4572008"/>
            <a:ext cx="304800" cy="304800"/>
          </a:xfrm>
          <a:prstGeom prst="rect">
            <a:avLst/>
          </a:prstGeom>
        </p:spPr>
      </p:pic>
      <p:pic>
        <p:nvPicPr>
          <p:cNvPr id="2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7072330" y="5286388"/>
            <a:ext cx="304800" cy="304800"/>
          </a:xfrm>
          <a:prstGeom prst="rect">
            <a:avLst/>
          </a:prstGeom>
        </p:spPr>
      </p:pic>
      <p:pic>
        <p:nvPicPr>
          <p:cNvPr id="29" name="Рисунок 28" descr="68217548_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6314" y="2428868"/>
            <a:ext cx="643200" cy="838800"/>
          </a:xfrm>
          <a:prstGeom prst="rect">
            <a:avLst/>
          </a:prstGeom>
        </p:spPr>
      </p:pic>
      <p:pic>
        <p:nvPicPr>
          <p:cNvPr id="30" name="Рисунок 29" descr="68217548_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14942" y="3214686"/>
            <a:ext cx="643200" cy="838800"/>
          </a:xfrm>
          <a:prstGeom prst="rect">
            <a:avLst/>
          </a:prstGeom>
        </p:spPr>
      </p:pic>
      <p:pic>
        <p:nvPicPr>
          <p:cNvPr id="31" name="Рисунок 30" descr="68217548_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43570" y="4071942"/>
            <a:ext cx="643200" cy="838800"/>
          </a:xfrm>
          <a:prstGeom prst="rect">
            <a:avLst/>
          </a:prstGeom>
        </p:spPr>
      </p:pic>
      <p:pic>
        <p:nvPicPr>
          <p:cNvPr id="32" name="Рисунок 31" descr="68217548_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6446" y="4929198"/>
            <a:ext cx="643200" cy="8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5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1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681</TotalTime>
  <Words>209</Words>
  <PresentationFormat>Экран (4:3)</PresentationFormat>
  <Paragraphs>47</Paragraphs>
  <Slides>11</Slides>
  <Notes>1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Автоматизация звуков  Презентация с анимационными и звуковыми эффектами  [З] и [А]</vt:lpstr>
      <vt:lpstr>Артикуляционная гимнастика </vt:lpstr>
      <vt:lpstr>Автоматизация звука [ з ]в словосочетаниях </vt:lpstr>
      <vt:lpstr>Автоматизация звука [ А ]в словосочетаниях </vt:lpstr>
      <vt:lpstr>Автоматизация звука [ А ] и [ З ] в словах</vt:lpstr>
      <vt:lpstr>автоматизация звука [ з ] в чистоговорках</vt:lpstr>
      <vt:lpstr>Автоматизация звука [ З ] и [ А ] в скороговорках</vt:lpstr>
      <vt:lpstr>автоматизация звука [А] и  [з] в игровой форме</vt:lpstr>
      <vt:lpstr>автоматизация звука [ з ]в игровой форме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№5</dc:title>
  <dc:creator>Asus</dc:creator>
  <cp:lastModifiedBy>1</cp:lastModifiedBy>
  <cp:revision>74</cp:revision>
  <dcterms:created xsi:type="dcterms:W3CDTF">2016-04-03T08:15:17Z</dcterms:created>
  <dcterms:modified xsi:type="dcterms:W3CDTF">2022-11-19T17:43:20Z</dcterms:modified>
</cp:coreProperties>
</file>