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8" r:id="rId4"/>
    <p:sldId id="267" r:id="rId5"/>
    <p:sldId id="271" r:id="rId6"/>
    <p:sldId id="269" r:id="rId7"/>
    <p:sldId id="277" r:id="rId8"/>
    <p:sldId id="280" r:id="rId9"/>
    <p:sldId id="276" r:id="rId10"/>
    <p:sldId id="281" r:id="rId11"/>
    <p:sldId id="275" r:id="rId12"/>
    <p:sldId id="282" r:id="rId13"/>
    <p:sldId id="278" r:id="rId14"/>
    <p:sldId id="283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96" autoAdjust="0"/>
    <p:restoredTop sz="96520" autoAdjust="0"/>
  </p:normalViewPr>
  <p:slideViewPr>
    <p:cSldViewPr>
      <p:cViewPr varScale="1">
        <p:scale>
          <a:sx n="79" d="100"/>
          <a:sy n="79" d="100"/>
        </p:scale>
        <p:origin x="161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29735345581812E-2"/>
          <c:y val="2.9875053330521782E-2"/>
          <c:w val="0.87049223534558329"/>
          <c:h val="0.79186093484113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едите ли вы хлеб?</c:v>
                </c:pt>
                <c:pt idx="1">
                  <c:v>устраивает ли вас цена?</c:v>
                </c:pt>
                <c:pt idx="2">
                  <c:v>устраивает ли вас качество хлеба?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1-4ACD-8D0A-A8A48F3AA7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едите ли вы хлеб?</c:v>
                </c:pt>
                <c:pt idx="1">
                  <c:v>устраивает ли вас цена?</c:v>
                </c:pt>
                <c:pt idx="2">
                  <c:v>устраивает ли вас качество хлеба?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31-4ACD-8D0A-A8A48F3AA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042880"/>
        <c:axId val="66261760"/>
        <c:axId val="0"/>
      </c:bar3DChart>
      <c:catAx>
        <c:axId val="66042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6261760"/>
        <c:crosses val="autoZero"/>
        <c:auto val="1"/>
        <c:lblAlgn val="ctr"/>
        <c:lblOffset val="100"/>
        <c:noMultiLvlLbl val="0"/>
      </c:catAx>
      <c:valAx>
        <c:axId val="66261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0428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239328155081988E-2"/>
          <c:y val="3.2877458153535502E-2"/>
          <c:w val="0.74750393585038077"/>
          <c:h val="0.775248752708234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ориентируетесь ли вы на органолептические качества?</c:v>
                </c:pt>
                <c:pt idx="1">
                  <c:v>Какой хлеб вы покупаете?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F9-468B-8456-9729B8486B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ориентируетесь ли вы на органолептические качества?</c:v>
                </c:pt>
                <c:pt idx="1">
                  <c:v>Какой хлеб вы покупаете?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F9-468B-8456-9729B8486B6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пшеничный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ориентируетесь ли вы на органолептические качества?</c:v>
                </c:pt>
                <c:pt idx="1">
                  <c:v>Какой хлеб вы покупаете?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F9-468B-8456-9729B8486B6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подовый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ориентируетесь ли вы на органолептические качества?</c:v>
                </c:pt>
                <c:pt idx="1">
                  <c:v>Какой хлеб вы покупаете?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F9-468B-8456-9729B8486B6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заварной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ориентируетесь ли вы на органолептические качества?</c:v>
                </c:pt>
                <c:pt idx="1">
                  <c:v>Какой хлеб вы покупаете?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F9-468B-8456-9729B8486B6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 отрубями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ориентируетесь ли вы на органолептические качества?</c:v>
                </c:pt>
                <c:pt idx="1">
                  <c:v>Какой хлеб вы покупаете?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F9-468B-8456-9729B8486B6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другой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ориентируетесь ли вы на органолептические качества?</c:v>
                </c:pt>
                <c:pt idx="1">
                  <c:v>Какой хлеб вы покупаете?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F9-468B-8456-9729B8486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8955136"/>
        <c:axId val="68965120"/>
        <c:axId val="0"/>
      </c:bar3DChart>
      <c:catAx>
        <c:axId val="68955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8965120"/>
        <c:crosses val="autoZero"/>
        <c:auto val="1"/>
        <c:lblAlgn val="ctr"/>
        <c:lblOffset val="100"/>
        <c:noMultiLvlLbl val="0"/>
      </c:catAx>
      <c:valAx>
        <c:axId val="68965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955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220419476294447"/>
          <c:y val="0.25628661916342138"/>
          <c:w val="0.18876231731489723"/>
          <c:h val="0.442078426264832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8E7905-EE4D-401E-BB93-0F9A2240F9E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C9ECC3-C513-4718-A0B7-35CF422A2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7905-EE4D-401E-BB93-0F9A2240F9E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ECC3-C513-4718-A0B7-35CF422A2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7905-EE4D-401E-BB93-0F9A2240F9E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ECC3-C513-4718-A0B7-35CF422A2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7905-EE4D-401E-BB93-0F9A2240F9E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ECC3-C513-4718-A0B7-35CF422A2F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7905-EE4D-401E-BB93-0F9A2240F9E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ECC3-C513-4718-A0B7-35CF422A2F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7905-EE4D-401E-BB93-0F9A2240F9E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ECC3-C513-4718-A0B7-35CF422A2F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7905-EE4D-401E-BB93-0F9A2240F9E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ECC3-C513-4718-A0B7-35CF422A2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7905-EE4D-401E-BB93-0F9A2240F9E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ECC3-C513-4718-A0B7-35CF422A2F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7905-EE4D-401E-BB93-0F9A2240F9E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ECC3-C513-4718-A0B7-35CF422A2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D8E7905-EE4D-401E-BB93-0F9A2240F9E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ECC3-C513-4718-A0B7-35CF422A2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8E7905-EE4D-401E-BB93-0F9A2240F9E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C9ECC3-C513-4718-A0B7-35CF422A2F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D8E7905-EE4D-401E-BB93-0F9A2240F9E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DC9ECC3-C513-4718-A0B7-35CF422A2F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b.ru/article/325446/kak-hranit-hleb-prakticheskie-rekomendatsii-sposobyi-i-otzyivyi" TargetMode="External"/><Relationship Id="rId2" Type="http://schemas.openxmlformats.org/officeDocument/2006/relationships/hyperlink" Target="http://bio-x.ru/articles/opredelenie-kislotnosti-hleb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leb.ru/about/item/4/" TargetMode="External"/><Relationship Id="rId4" Type="http://schemas.openxmlformats.org/officeDocument/2006/relationships/hyperlink" Target="http://hlebstol.ru/a-brief-history-of-brea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458200" cy="2880320"/>
          </a:xfrm>
        </p:spPr>
        <p:txBody>
          <a:bodyPr>
            <a:no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КАДЕТСКАЯ ШКОЛА "УВАРОВСКИЙ КАДЕТСКИЙ КОРПУС ИМЕНИ СВЯТОГО ГЕОРГИЯ ПОБЕДОНОСЦА"</a:t>
            </a:r>
            <a:b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Качественный анализ пшеничного хлеба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933056"/>
            <a:ext cx="7992888" cy="2924944"/>
          </a:xfrm>
        </p:spPr>
        <p:txBody>
          <a:bodyPr>
            <a:normAutofit/>
          </a:bodyPr>
          <a:lstStyle/>
          <a:p>
            <a:pPr algn="r"/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Уварово. 2023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9" name="Picture 5" descr="C:\Users\prosvet\Desktop\12405-eda-russkiy-hleb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6992"/>
            <a:ext cx="3672408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40769"/>
          <a:ext cx="8031721" cy="51811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59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0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0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236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Образец хлеба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, мл-объём вырезанного мякиша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V1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, мл-объём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беспористого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мякиша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П, %-пористость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71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Пшеничный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83,3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7194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Подовый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194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Заварной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68,5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7194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 отрубями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83,3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Результат:                </a:t>
            </a:r>
            <a:r>
              <a:rPr lang="ru-RU" sz="2700" i="1" u="sng" dirty="0">
                <a:latin typeface="Times New Roman" pitchFamily="18" charset="0"/>
                <a:cs typeface="Times New Roman" pitchFamily="18" charset="0"/>
              </a:rPr>
              <a:t>П=100*(</a:t>
            </a:r>
            <a:r>
              <a:rPr lang="en-US" sz="2700" i="1" u="sng" dirty="0">
                <a:latin typeface="Times New Roman" pitchFamily="18" charset="0"/>
                <a:cs typeface="Times New Roman" pitchFamily="18" charset="0"/>
              </a:rPr>
              <a:t>V-V1)</a:t>
            </a:r>
            <a:r>
              <a:rPr lang="ru-RU" sz="2700" i="1" u="sng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700" i="1" u="sng" dirty="0">
                <a:latin typeface="Times New Roman" pitchFamily="18" charset="0"/>
                <a:cs typeface="Times New Roman" pitchFamily="18" charset="0"/>
              </a:rPr>
              <a:t>V</a:t>
            </a:r>
            <a:br>
              <a:rPr lang="ru-RU" sz="4400" u="sng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904656"/>
          </a:xfrm>
        </p:spPr>
        <p:txBody>
          <a:bodyPr>
            <a:normAutofit/>
          </a:bodyPr>
          <a:lstStyle/>
          <a:p>
            <a:pPr marL="624078" indent="-51435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Пшеничный          Подовый                  Заварной               С отрубями</a:t>
            </a:r>
          </a:p>
          <a:p>
            <a:pPr marL="624078" indent="-514350">
              <a:buNone/>
            </a:pP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sz="20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sz="2000" dirty="0">
              <a:solidFill>
                <a:schemeClr val="bg2"/>
              </a:solidFill>
            </a:endParaRPr>
          </a:p>
          <a:p>
            <a:pPr marL="624078" indent="-514350">
              <a:buNone/>
            </a:pPr>
            <a:endParaRPr lang="ru-RU" sz="2000" dirty="0">
              <a:solidFill>
                <a:schemeClr val="bg2"/>
              </a:solidFill>
            </a:endParaRPr>
          </a:p>
          <a:p>
            <a:pPr marL="624078" indent="-514350">
              <a:buNone/>
            </a:pPr>
            <a:endParaRPr lang="ru-RU" sz="2000" dirty="0">
              <a:solidFill>
                <a:schemeClr val="bg2"/>
              </a:solidFill>
            </a:endParaRPr>
          </a:p>
          <a:p>
            <a:pPr marL="624078" indent="-514350">
              <a:buNone/>
            </a:pPr>
            <a:endParaRPr lang="ru-RU" sz="2000" dirty="0">
              <a:solidFill>
                <a:schemeClr val="bg2"/>
              </a:solidFill>
            </a:endParaRPr>
          </a:p>
          <a:p>
            <a:pPr marL="624078" indent="-514350">
              <a:buNone/>
            </a:pPr>
            <a:endParaRPr lang="ru-RU" sz="2000" dirty="0">
              <a:solidFill>
                <a:schemeClr val="bg2"/>
              </a:solidFill>
            </a:endParaRPr>
          </a:p>
          <a:p>
            <a:pPr marL="624078" indent="-514350">
              <a:buNone/>
            </a:pPr>
            <a:endParaRPr lang="ru-RU" sz="2000" dirty="0">
              <a:solidFill>
                <a:schemeClr val="bg2"/>
              </a:solidFill>
            </a:endParaRPr>
          </a:p>
          <a:p>
            <a:pPr marL="624078" indent="-514350">
              <a:buNone/>
            </a:pPr>
            <a:endParaRPr lang="ru-RU" sz="2000" dirty="0">
              <a:solidFill>
                <a:schemeClr val="bg2"/>
              </a:solidFill>
            </a:endParaRPr>
          </a:p>
          <a:p>
            <a:pPr marL="624078" indent="-514350">
              <a:buNone/>
            </a:pPr>
            <a:endParaRPr lang="ru-RU" sz="2000" dirty="0">
              <a:solidFill>
                <a:schemeClr val="bg2"/>
              </a:solidFill>
            </a:endParaRPr>
          </a:p>
          <a:p>
            <a:pPr marL="624078" indent="-514350">
              <a:buNone/>
            </a:pPr>
            <a:endParaRPr lang="ru-RU" sz="2000" dirty="0">
              <a:solidFill>
                <a:schemeClr val="bg2"/>
              </a:solidFill>
            </a:endParaRPr>
          </a:p>
          <a:p>
            <a:pPr marL="624078" indent="-514350">
              <a:buNone/>
            </a:pPr>
            <a:endParaRPr lang="ru-RU" sz="2000" dirty="0">
              <a:solidFill>
                <a:schemeClr val="bg2"/>
              </a:solidFill>
            </a:endParaRPr>
          </a:p>
          <a:p>
            <a:pPr marL="624078" indent="-514350">
              <a:buNone/>
            </a:pPr>
            <a:endParaRPr lang="ru-RU" sz="2000" dirty="0">
              <a:solidFill>
                <a:schemeClr val="bg2"/>
              </a:solidFill>
            </a:endParaRPr>
          </a:p>
          <a:p>
            <a:pPr marL="624078" indent="-514350">
              <a:buNone/>
            </a:pPr>
            <a:endParaRPr lang="ru-RU" sz="2000" dirty="0">
              <a:solidFill>
                <a:schemeClr val="bg2"/>
              </a:solidFill>
            </a:endParaRPr>
          </a:p>
          <a:p>
            <a:pPr marL="624078" indent="-514350">
              <a:buNone/>
            </a:pPr>
            <a:endParaRPr lang="ru-RU" sz="2000" dirty="0">
              <a:solidFill>
                <a:schemeClr val="bg2"/>
              </a:solidFill>
            </a:endParaRPr>
          </a:p>
          <a:p>
            <a:pPr marL="624078" indent="-514350">
              <a:buNone/>
            </a:pPr>
            <a:endParaRPr lang="ru-RU" sz="2000" dirty="0">
              <a:solidFill>
                <a:schemeClr val="bg2"/>
              </a:solidFill>
            </a:endParaRPr>
          </a:p>
          <a:p>
            <a:pPr marL="624078" indent="-514350">
              <a:buNone/>
            </a:pPr>
            <a:endParaRPr lang="ru-RU" sz="2000" dirty="0"/>
          </a:p>
          <a:p>
            <a:pPr marL="624078" indent="-514350">
              <a:buNone/>
            </a:pPr>
            <a:endParaRPr lang="ru-RU" dirty="0"/>
          </a:p>
          <a:p>
            <a:pPr marL="624078" indent="-514350">
              <a:buNone/>
            </a:pPr>
            <a:endParaRPr lang="ru-RU" dirty="0"/>
          </a:p>
          <a:p>
            <a:pPr marL="624078" indent="-514350">
              <a:buNone/>
            </a:pPr>
            <a:endParaRPr lang="ru-RU" dirty="0"/>
          </a:p>
          <a:p>
            <a:pPr marL="624078" indent="-514350">
              <a:buNone/>
            </a:pPr>
            <a:endParaRPr lang="ru-RU" dirty="0"/>
          </a:p>
          <a:p>
            <a:pPr marL="624078" indent="-514350">
              <a:buNone/>
            </a:pPr>
            <a:endParaRPr lang="ru-RU" dirty="0"/>
          </a:p>
          <a:p>
            <a:pPr marL="624078" indent="-514350">
              <a:buNone/>
            </a:pPr>
            <a:endParaRPr lang="ru-RU" dirty="0"/>
          </a:p>
          <a:p>
            <a:pPr marL="624078" indent="-514350">
              <a:buNone/>
            </a:pPr>
            <a:endParaRPr lang="ru-RU" dirty="0"/>
          </a:p>
          <a:p>
            <a:pPr marL="624078" indent="-514350">
              <a:buNone/>
            </a:pPr>
            <a:endParaRPr lang="ru-RU" dirty="0"/>
          </a:p>
          <a:p>
            <a:pPr marL="624078" indent="-514350">
              <a:buNone/>
            </a:pPr>
            <a:endParaRPr lang="ru-RU" dirty="0"/>
          </a:p>
          <a:p>
            <a:pPr marL="624078" indent="-514350">
              <a:buNone/>
            </a:pPr>
            <a:endParaRPr lang="ru-RU" dirty="0"/>
          </a:p>
          <a:p>
            <a:pPr marL="624078" indent="-514350">
              <a:buNone/>
            </a:pPr>
            <a:endParaRPr lang="ru-RU" dirty="0"/>
          </a:p>
          <a:p>
            <a:pPr marL="624078" indent="-514350">
              <a:buNone/>
            </a:pPr>
            <a:endParaRPr lang="ru-RU" dirty="0"/>
          </a:p>
          <a:p>
            <a:pPr marL="624078" indent="-514350"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Исследование3 «Определение кислотности»</a:t>
            </a:r>
          </a:p>
        </p:txBody>
      </p:sp>
      <p:pic>
        <p:nvPicPr>
          <p:cNvPr id="1026" name="Picture 2" descr="C:\Users\prosvet\Desktop\itijWMR8-x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2088232" cy="4536504"/>
          </a:xfrm>
          <a:prstGeom prst="rect">
            <a:avLst/>
          </a:prstGeom>
          <a:noFill/>
        </p:spPr>
      </p:pic>
      <p:pic>
        <p:nvPicPr>
          <p:cNvPr id="1027" name="Picture 3" descr="C:\Users\prosvet\Desktop\P1040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96752"/>
            <a:ext cx="2088232" cy="4536504"/>
          </a:xfrm>
          <a:prstGeom prst="rect">
            <a:avLst/>
          </a:prstGeom>
          <a:noFill/>
        </p:spPr>
      </p:pic>
      <p:pic>
        <p:nvPicPr>
          <p:cNvPr id="1028" name="Picture 4" descr="C:\Users\prosvet\Desktop\P1040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196752"/>
            <a:ext cx="2088232" cy="4536504"/>
          </a:xfrm>
          <a:prstGeom prst="rect">
            <a:avLst/>
          </a:prstGeom>
          <a:noFill/>
        </p:spPr>
      </p:pic>
      <p:pic>
        <p:nvPicPr>
          <p:cNvPr id="1029" name="Picture 5" descr="C:\Users\prosvet\Desktop\P10400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196752"/>
            <a:ext cx="2088232" cy="4536504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411760" y="1196752"/>
            <a:ext cx="0" cy="45365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588224" y="1196752"/>
            <a:ext cx="0" cy="45365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499992" y="1196752"/>
            <a:ext cx="0" cy="45365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432891"/>
              </p:ext>
            </p:extLst>
          </p:nvPr>
        </p:nvGraphicFramePr>
        <p:xfrm>
          <a:off x="323528" y="1340768"/>
          <a:ext cx="8534146" cy="496855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598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7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7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2768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Образец хлеба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, мл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объём</a:t>
                      </a:r>
                    </a:p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раствора</a:t>
                      </a:r>
                    </a:p>
                    <a:p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гидрооксида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натрия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V1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, мл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объём дистиллированной воды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ru-RU" sz="1400" u="none" dirty="0">
                          <a:latin typeface="Times New Roman" pitchFamily="18" charset="0"/>
                          <a:cs typeface="Times New Roman" pitchFamily="18" charset="0"/>
                        </a:rPr>
                        <a:t>, г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– масса навески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u="none" dirty="0">
                          <a:latin typeface="Times New Roman" pitchFamily="18" charset="0"/>
                          <a:cs typeface="Times New Roman" pitchFamily="18" charset="0"/>
                        </a:rPr>
                        <a:t>V2, мл</a:t>
                      </a:r>
                      <a:r>
                        <a:rPr lang="ru-RU" sz="1400" baseline="-25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– объём фильтрата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º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-кислотность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2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Пшеничный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235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Подовый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235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Заварной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0,86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4158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 отрубями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Результат:             </a:t>
            </a:r>
            <a:r>
              <a:rPr lang="en-US" sz="2700" i="1" u="sng" dirty="0">
                <a:latin typeface="Times New Roman" pitchFamily="18" charset="0"/>
                <a:cs typeface="Times New Roman" pitchFamily="18" charset="0"/>
              </a:rPr>
              <a:t>H=V*V1*100</a:t>
            </a:r>
            <a:r>
              <a:rPr lang="ru-RU" sz="2700" i="1" u="sng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700" i="1" u="sng" dirty="0">
                <a:latin typeface="Times New Roman" pitchFamily="18" charset="0"/>
                <a:cs typeface="Times New Roman" pitchFamily="18" charset="0"/>
              </a:rPr>
              <a:t>V2*m*10</a:t>
            </a:r>
            <a:br>
              <a:rPr lang="ru-RU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Информация о продукте полностью отсутствует на пшеничном хлебе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Внешний вид лучше у Заварного хлеба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вкусу и запаху все исследуемые хлеба можно считать доброкачественными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Самая приемлемая влажность у хлеба с отрубями. Остальные образцы хуже усваиваются, быстрее подвергаются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плесневению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Самая большая пористость у Пшеничного хлеба и хлеба с отрубями. Говорит о их наибольшей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усваиваемости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 всех рассмотренных образцов повышенная кислотность.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47667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 fontScale="775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Хлеб дольше не зачерствеет, если в ёмкость, где его хранят, положить нарезанные кусочки яблока или сырого картофеля или поставить маленькую солонку со щепотью соли. 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Хлеб дольше не черствеет, если его хранят в полиэтиленовом мешочке, но этот мешочек нужно не реже одного раза в неделю менять, иначе хлеб будет задыхаться. 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Отдавайте предпочтения местам хранения с большим количеством маленьких вентиляционных отверстий.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Чёрный и белый хлеб нужно хранить отдельно, так как они дольше не черствеют и не плесневеют.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 покупке хлеба обращайте внимание на органолептические качества продукта.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Для, того чтобы освежить зачерствевший хлеб, нужно сбрызнуть его водой или укрыть и на 2 – 3 минуты поместить его в нагретую до 150°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духовку.</a:t>
            </a:r>
          </a:p>
          <a:p>
            <a:pPr marL="624078" indent="-514350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Font typeface="+mj-lt"/>
              <a:buAutoNum type="arabicPeriod"/>
            </a:pPr>
            <a:endParaRPr lang="ru-RU" dirty="0"/>
          </a:p>
          <a:p>
            <a:pPr marL="624078" indent="-514350">
              <a:buFont typeface="+mj-lt"/>
              <a:buAutoNum type="arabicPeriod"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668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Рекомендации: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77784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http://bio-x.ru/articles/opredelenie-kislotnosti-hleba</a:t>
            </a:r>
            <a:endParaRPr lang="ru-RU" dirty="0"/>
          </a:p>
          <a:p>
            <a:r>
              <a:rPr lang="ru-RU" dirty="0">
                <a:hlinkClick r:id="rId3"/>
              </a:rPr>
              <a:t>http://fb.ru/article/325446/kak-hranit-hleb-prakticheskie-rekomendatsii-sposobyi-i-otzyivyi</a:t>
            </a:r>
            <a:endParaRPr lang="ru-RU" dirty="0"/>
          </a:p>
          <a:p>
            <a:r>
              <a:rPr lang="en-US" dirty="0">
                <a:hlinkClick r:id="rId4"/>
              </a:rPr>
              <a:t>http://hlebstol.ru/a-brief-history-of-bread</a:t>
            </a:r>
            <a:endParaRPr lang="ru-RU" dirty="0"/>
          </a:p>
          <a:p>
            <a:r>
              <a:rPr lang="en-US" dirty="0">
                <a:hlinkClick r:id="rId5"/>
              </a:rPr>
              <a:t>http://www.thleb.ru/about/item/4/</a:t>
            </a:r>
            <a:endParaRPr lang="ru-RU" dirty="0"/>
          </a:p>
          <a:p>
            <a:r>
              <a:rPr lang="ru-RU" dirty="0">
                <a:solidFill>
                  <a:schemeClr val="accent3"/>
                </a:solidFill>
              </a:rPr>
              <a:t>В.И. Бородулин «Домашняя медицинская энциклопедия»,  Москва 2003г.</a:t>
            </a:r>
          </a:p>
          <a:p>
            <a:pPr lvl="0"/>
            <a:r>
              <a:rPr lang="ru-RU" dirty="0" err="1">
                <a:solidFill>
                  <a:schemeClr val="accent3"/>
                </a:solidFill>
              </a:rPr>
              <a:t>К.Барыкин</a:t>
            </a:r>
            <a:r>
              <a:rPr lang="ru-RU" dirty="0">
                <a:solidFill>
                  <a:schemeClr val="accent3"/>
                </a:solidFill>
              </a:rPr>
              <a:t> «Хлеб, который мы едим», Москва 1982г.</a:t>
            </a:r>
          </a:p>
          <a:p>
            <a:pPr lvl="0"/>
            <a:r>
              <a:rPr lang="ru-RU" dirty="0">
                <a:solidFill>
                  <a:schemeClr val="accent3"/>
                </a:solidFill>
              </a:rPr>
              <a:t>А.И. Гурова «Практикум по общей гигиене», Москва 1996г.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         Источники: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 fontScale="55000" lnSpcReduction="20000"/>
          </a:bodyPr>
          <a:lstStyle/>
          <a:p>
            <a:pPr marL="566928" indent="-457200">
              <a:buNone/>
            </a:pPr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Актуальность: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Хлебу и хлебобулочным изделиям принадлежит важное место в питании человека. Хлеб содержит важные питательные компоненты: белки, углеводы, жиры, витамины и минеральные вещества. На данный момент на прилавках в магазинах мы можем увидеть огромное разнообразие хлебобулочных изделий. Важно знать, какой хлеб более пригоден в пищу. В моей работе я  постараюсь в этом разобраться.</a:t>
            </a:r>
          </a:p>
          <a:p>
            <a:pPr marL="566928" indent="-457200">
              <a:buNone/>
            </a:pPr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Цель исследования: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Исследование физико-химических и органолептических свойств хлеба.</a:t>
            </a:r>
          </a:p>
          <a:p>
            <a:pPr marL="566928" indent="-457200">
              <a:buNone/>
            </a:pPr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566928" indent="-45720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      Определить:</a:t>
            </a:r>
          </a:p>
          <a:p>
            <a:pPr marL="566928" indent="-45720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органолептические показатели хлебобулочных изделий;</a:t>
            </a:r>
          </a:p>
          <a:p>
            <a:pPr marL="566928" indent="-45720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физико-химические показатели качества хлеба: влажность, пористость, кислотность.</a:t>
            </a:r>
          </a:p>
          <a:p>
            <a:pPr marL="566928" indent="-45720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На основе полученных данных выявить, какой хлеб является более полезным для организма.</a:t>
            </a:r>
          </a:p>
          <a:p>
            <a:pPr marL="566928" indent="-457200">
              <a:buNone/>
            </a:pPr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Если органолептические свойства и физико-химические показатели качества хлеба соответствуют санитарно-гигиеническим нормам , то хлебобулочные изделия качественные и пригодные для употребления в пищу человеком.</a:t>
            </a:r>
          </a:p>
          <a:p>
            <a:pPr>
              <a:buNone/>
            </a:pPr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Пшеничный хлеб</a:t>
            </a:r>
          </a:p>
          <a:p>
            <a:pPr>
              <a:buNone/>
            </a:pPr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Органолептические свойства и физико-химические показатели качества хлеба</a:t>
            </a:r>
          </a:p>
          <a:p>
            <a:pPr>
              <a:buNone/>
            </a:pPr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Методы исследования: </a:t>
            </a:r>
          </a:p>
          <a:p>
            <a:pPr marL="566928" indent="-45720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Теоретический: анализ информационных источников</a:t>
            </a:r>
          </a:p>
          <a:p>
            <a:pPr marL="566928" indent="-45720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Экспериментальный: постановка опыта.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566928" indent="-45720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Аналитический: анализ полученных результатов</a:t>
            </a:r>
          </a:p>
          <a:p>
            <a:pPr marL="566928" indent="-457200"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566928" indent="-457200" algn="ctr"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566928" indent="-457200" algn="ctr">
              <a:buNone/>
            </a:pP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566928" indent="-457200"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566928" indent="-457200"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566928" indent="-457200"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566928" indent="-457200" algn="ctr"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566928" indent="-457200"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332656"/>
          <a:ext cx="9144000" cy="65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33265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Результаты соц. опроса: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60648"/>
          <a:ext cx="9144000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53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404663"/>
          <a:ext cx="8784977" cy="675611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1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0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0193">
                <a:tc>
                  <a:txBody>
                    <a:bodyPr/>
                    <a:lstStyle/>
                    <a:p>
                      <a:r>
                        <a:rPr lang="ru-RU" sz="1100" dirty="0"/>
                        <a:t>Наименование</a:t>
                      </a:r>
                      <a:r>
                        <a:rPr lang="ru-RU" sz="1100" baseline="0" dirty="0"/>
                        <a:t> продукта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Пшеничный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Хлеб Подовый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Хлеб заварной «Купеческий»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Хлеб с отрубями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5931">
                <a:tc>
                  <a:txBody>
                    <a:bodyPr/>
                    <a:lstStyle/>
                    <a:p>
                      <a:r>
                        <a:rPr lang="ru-RU" sz="1100" dirty="0"/>
                        <a:t>Наименование и местонахождение предприятия-изготовителя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-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Публичное акционерное общество Продовольственная компания «ЛИМАК». Россия, 398059, г.Липецк, ул. Барашева, 3а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ОАО</a:t>
                      </a:r>
                      <a:r>
                        <a:rPr lang="ru-RU" sz="1100" baseline="0" dirty="0"/>
                        <a:t> «</a:t>
                      </a:r>
                      <a:r>
                        <a:rPr lang="ru-RU" sz="1100" baseline="0" dirty="0" err="1"/>
                        <a:t>Котовскхлеб</a:t>
                      </a:r>
                      <a:r>
                        <a:rPr lang="ru-RU" sz="1100" baseline="0" dirty="0"/>
                        <a:t>», Россия, 393190, Тамбовская обл., г.Котовск, </a:t>
                      </a:r>
                      <a:r>
                        <a:rPr lang="ru-RU" sz="1100" baseline="0" dirty="0" err="1"/>
                        <a:t>пр-кт</a:t>
                      </a:r>
                      <a:r>
                        <a:rPr lang="ru-RU" sz="1100" baseline="0" dirty="0"/>
                        <a:t> Труда, д.7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Публичное акционерное общество Продовольственная компания «ЛИМАК». Россия, 398059, г.Липецк, ул. Барашева, 3а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71">
                <a:tc>
                  <a:txBody>
                    <a:bodyPr/>
                    <a:lstStyle/>
                    <a:p>
                      <a:r>
                        <a:rPr lang="ru-RU" sz="1100" dirty="0"/>
                        <a:t>Масса</a:t>
                      </a:r>
                      <a:r>
                        <a:rPr lang="ru-RU" sz="1100" baseline="0" dirty="0"/>
                        <a:t> изделия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-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350г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450г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350г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468">
                <a:tc>
                  <a:txBody>
                    <a:bodyPr/>
                    <a:lstStyle/>
                    <a:p>
                      <a:r>
                        <a:rPr lang="ru-RU" sz="1100" dirty="0"/>
                        <a:t>Пищевая ценность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-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Белки-7г; жиры</a:t>
                      </a:r>
                      <a:r>
                        <a:rPr lang="ru-RU" sz="1100" baseline="0" dirty="0"/>
                        <a:t>-1г; углеводы-46г; энергетическая ценность/калорийность-920кДж/220ккал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Белки-5,4г;жиры-0,9г;углеводы-40,2;энергетическая</a:t>
                      </a:r>
                      <a:r>
                        <a:rPr lang="ru-RU" sz="1100" baseline="0" dirty="0"/>
                        <a:t> ценность/калорийность-799,45кДж/190,8ккал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Белки-8,6; жиры-2,3; углеводы-49,9; энергетическая ценность/калорийность-1068кДж/255ккал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8081">
                <a:tc>
                  <a:txBody>
                    <a:bodyPr/>
                    <a:lstStyle/>
                    <a:p>
                      <a:r>
                        <a:rPr lang="ru-RU" sz="1100" dirty="0"/>
                        <a:t>Состав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-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Мука пшеничная</a:t>
                      </a:r>
                      <a:r>
                        <a:rPr lang="ru-RU" sz="1100" baseline="0" dirty="0"/>
                        <a:t> хлебопекарная первого сорта, мука ржаная хлебопекарная обдирная, вода питьевая, соль пищевая поваренная, сахар, дрожжи хлебопекарные прессованные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aseline="0" dirty="0"/>
                        <a:t>Мука ржаная хлебопекарная обдирная, м</a:t>
                      </a:r>
                      <a:r>
                        <a:rPr lang="ru-RU" sz="1100" dirty="0"/>
                        <a:t>ука пшеничная</a:t>
                      </a:r>
                      <a:r>
                        <a:rPr lang="ru-RU" sz="1100" baseline="0" dirty="0"/>
                        <a:t> хлебопекарная первого сорта, вода питьевая, сахар, солод ржаной ферментированный, соль поваренная пищевая, дрожжи хлебопекарные, </a:t>
                      </a:r>
                      <a:r>
                        <a:rPr lang="ru-RU" sz="1100" baseline="0" dirty="0" err="1"/>
                        <a:t>улучшитель</a:t>
                      </a:r>
                      <a:r>
                        <a:rPr lang="ru-RU" sz="1100" baseline="0" dirty="0"/>
                        <a:t> «Ибис»; продукт переработки злаков, содержащий </a:t>
                      </a:r>
                      <a:r>
                        <a:rPr lang="ru-RU" sz="1100" baseline="0" dirty="0" err="1"/>
                        <a:t>глютен</a:t>
                      </a:r>
                      <a:r>
                        <a:rPr lang="ru-RU" sz="1100" baseline="0" dirty="0"/>
                        <a:t>.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Мука пшеничная</a:t>
                      </a:r>
                      <a:r>
                        <a:rPr lang="ru-RU" sz="1100" baseline="0" dirty="0"/>
                        <a:t> хлебопекарная  высший сорт, вода, смесь хлебопекарная «Интеграл», сахар, маргарин, соль поваренная пищевая, дрожжи хлебопекарные сухие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733">
                <a:tc>
                  <a:txBody>
                    <a:bodyPr/>
                    <a:lstStyle/>
                    <a:p>
                      <a:r>
                        <a:rPr lang="ru-RU" sz="1100" dirty="0"/>
                        <a:t>Дата изготовления и упаковки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+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+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+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+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6657">
                <a:tc>
                  <a:txBody>
                    <a:bodyPr/>
                    <a:lstStyle/>
                    <a:p>
                      <a:r>
                        <a:rPr lang="ru-RU" sz="1100" dirty="0"/>
                        <a:t>Срок и условия хранения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-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3 дня;</a:t>
                      </a:r>
                      <a:r>
                        <a:rPr lang="ru-RU" sz="1100" baseline="0" dirty="0"/>
                        <a:t> хранить при равномерной температуре не ниже +6 изолированно от источников сильного нагрева или охлаждения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4 дня;</a:t>
                      </a:r>
                      <a:r>
                        <a:rPr lang="ru-RU" sz="1100" baseline="0" dirty="0"/>
                        <a:t> хранить при равномерной температуре не ниже +6 изолированно от источников сильного нагрева или охлаждения</a:t>
                      </a:r>
                      <a:endParaRPr lang="ru-RU" sz="1100" dirty="0"/>
                    </a:p>
                    <a:p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48 часов;</a:t>
                      </a:r>
                      <a:r>
                        <a:rPr lang="ru-RU" sz="1100" baseline="0" dirty="0"/>
                        <a:t> хранить при равномерной температуре не ниже +6 изолированно от источников сильного нагрева или охлаждения</a:t>
                      </a:r>
                      <a:endParaRPr lang="ru-RU" sz="11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40466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информации на маркировке хлеба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67544" y="836712"/>
          <a:ext cx="8229600" cy="60048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400" dirty="0"/>
                        <a:t>Наименование продукта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Пшеничный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Подовый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Заварной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 отрубями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350">
                <a:tc>
                  <a:txBody>
                    <a:bodyPr/>
                    <a:lstStyle/>
                    <a:p>
                      <a:r>
                        <a:rPr lang="ru-RU" sz="1400" dirty="0"/>
                        <a:t>Симметричность</a:t>
                      </a:r>
                      <a:r>
                        <a:rPr lang="ru-RU" sz="1400" baseline="0" dirty="0"/>
                        <a:t> формы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Нет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350">
                <a:tc>
                  <a:txBody>
                    <a:bodyPr/>
                    <a:lstStyle/>
                    <a:p>
                      <a:r>
                        <a:rPr lang="ru-RU" sz="1400" dirty="0"/>
                        <a:t>Правильность формы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Нет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Да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612">
                <a:tc>
                  <a:txBody>
                    <a:bodyPr/>
                    <a:lstStyle/>
                    <a:p>
                      <a:r>
                        <a:rPr lang="ru-RU" sz="1400" dirty="0"/>
                        <a:t>Цвет корки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Светло-коричневый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Коричневый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Тёмно-коричневый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Золотисто- жёлтый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612">
                <a:tc>
                  <a:txBody>
                    <a:bodyPr/>
                    <a:lstStyle/>
                    <a:p>
                      <a:r>
                        <a:rPr lang="ru-RU" sz="1400" dirty="0"/>
                        <a:t>Состояние корки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Бугристая с вздутиями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Гладкая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Гладкая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Неровная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612">
                <a:tc>
                  <a:txBody>
                    <a:bodyPr/>
                    <a:lstStyle/>
                    <a:p>
                      <a:r>
                        <a:rPr lang="ru-RU" sz="1400" dirty="0"/>
                        <a:t>Цвет мякиша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Серый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серо-коричневый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Тёмный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Белый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612">
                <a:tc>
                  <a:txBody>
                    <a:bodyPr/>
                    <a:lstStyle/>
                    <a:p>
                      <a:r>
                        <a:rPr lang="ru-RU" sz="1400" dirty="0"/>
                        <a:t>Эластичность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Средняя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Средняя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Хорошая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Средняя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612">
                <a:tc>
                  <a:txBody>
                    <a:bodyPr/>
                    <a:lstStyle/>
                    <a:p>
                      <a:r>
                        <a:rPr lang="ru-RU" sz="1400" dirty="0"/>
                        <a:t>Величина пор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Средняя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Мелкие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Средняя, мелкие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Крупные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612">
                <a:tc>
                  <a:txBody>
                    <a:bodyPr/>
                    <a:lstStyle/>
                    <a:p>
                      <a:r>
                        <a:rPr lang="ru-RU" sz="1400" dirty="0"/>
                        <a:t>Равномерность пор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Неравномерн</a:t>
                      </a:r>
                      <a:r>
                        <a:rPr lang="ru-RU" sz="1400" dirty="0"/>
                        <a:t>.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Равномерн</a:t>
                      </a:r>
                      <a:r>
                        <a:rPr lang="ru-RU" sz="1400" dirty="0"/>
                        <a:t>.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Неравномерн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Неравномерн</a:t>
                      </a:r>
                      <a:r>
                        <a:rPr lang="ru-RU" sz="1400" dirty="0"/>
                        <a:t>.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5350">
                <a:tc>
                  <a:txBody>
                    <a:bodyPr/>
                    <a:lstStyle/>
                    <a:p>
                      <a:r>
                        <a:rPr lang="ru-RU" sz="1400" dirty="0"/>
                        <a:t>Толщина</a:t>
                      </a:r>
                      <a:r>
                        <a:rPr lang="ru-RU" sz="1400" baseline="0" dirty="0"/>
                        <a:t> стенок пор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Средняя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Тонкие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Средняя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Средняя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612">
                <a:tc>
                  <a:txBody>
                    <a:bodyPr/>
                    <a:lstStyle/>
                    <a:p>
                      <a:r>
                        <a:rPr lang="ru-RU" sz="1400" dirty="0"/>
                        <a:t>Вкус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Пресный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Нормальный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Нормальный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Кислый,</a:t>
                      </a:r>
                      <a:r>
                        <a:rPr lang="ru-RU" sz="1400" baseline="0" dirty="0"/>
                        <a:t> горьковатый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1612">
                <a:tc>
                  <a:txBody>
                    <a:bodyPr/>
                    <a:lstStyle/>
                    <a:p>
                      <a:r>
                        <a:rPr lang="ru-RU" sz="1400" dirty="0"/>
                        <a:t>Запах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Нормальный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Нормальный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Нормальный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Нормальный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Определение органолептических качеств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6097864"/>
          </a:xfrm>
        </p:spPr>
        <p:txBody>
          <a:bodyPr>
            <a:normAutofit/>
          </a:bodyPr>
          <a:lstStyle/>
          <a:p>
            <a:pPr marL="624078" indent="-51435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Пшеничный                                       Заварной</a:t>
            </a:r>
          </a:p>
          <a:p>
            <a:pPr marL="624078" indent="-51435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Подовый                                             С отрубями</a:t>
            </a:r>
          </a:p>
          <a:p>
            <a:pPr marL="624078" indent="-51435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624078" indent="-514350" algn="ctr">
              <a:buNone/>
            </a:pPr>
            <a:endParaRPr lang="ru-RU" sz="24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1379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Исследование1 «Определение влажности»</a:t>
            </a:r>
            <a:endParaRPr lang="ru-RU" sz="25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rosvet\Desktop\Новая папка (3)\P1040026.JPG"/>
          <p:cNvPicPr>
            <a:picLocks noChangeAspect="1" noChangeArrowheads="1"/>
          </p:cNvPicPr>
          <p:nvPr/>
        </p:nvPicPr>
        <p:blipFill>
          <a:blip r:embed="rId2" cstate="print"/>
          <a:srcRect t="21429"/>
          <a:stretch>
            <a:fillRect/>
          </a:stretch>
        </p:blipFill>
        <p:spPr bwMode="auto">
          <a:xfrm>
            <a:off x="539552" y="836712"/>
            <a:ext cx="3888432" cy="2160240"/>
          </a:xfrm>
          <a:prstGeom prst="rect">
            <a:avLst/>
          </a:prstGeom>
          <a:noFill/>
        </p:spPr>
      </p:pic>
      <p:pic>
        <p:nvPicPr>
          <p:cNvPr id="1027" name="Picture 3" descr="C:\Users\prosvet\Desktop\Новая папка (3)\P1040032.JPG"/>
          <p:cNvPicPr>
            <a:picLocks noChangeAspect="1" noChangeArrowheads="1"/>
          </p:cNvPicPr>
          <p:nvPr/>
        </p:nvPicPr>
        <p:blipFill>
          <a:blip r:embed="rId3" cstate="print"/>
          <a:srcRect t="17857"/>
          <a:stretch>
            <a:fillRect/>
          </a:stretch>
        </p:blipFill>
        <p:spPr bwMode="auto">
          <a:xfrm>
            <a:off x="4788024" y="836712"/>
            <a:ext cx="3888432" cy="2160240"/>
          </a:xfrm>
          <a:prstGeom prst="rect">
            <a:avLst/>
          </a:prstGeom>
          <a:noFill/>
        </p:spPr>
      </p:pic>
      <p:pic>
        <p:nvPicPr>
          <p:cNvPr id="1028" name="Picture 4" descr="C:\Users\prosvet\Desktop\Новая папка (3)\P1040033.JPG"/>
          <p:cNvPicPr>
            <a:picLocks noChangeAspect="1" noChangeArrowheads="1"/>
          </p:cNvPicPr>
          <p:nvPr/>
        </p:nvPicPr>
        <p:blipFill>
          <a:blip r:embed="rId4" cstate="print"/>
          <a:srcRect t="14286"/>
          <a:stretch>
            <a:fillRect/>
          </a:stretch>
        </p:blipFill>
        <p:spPr bwMode="auto">
          <a:xfrm>
            <a:off x="4788024" y="3645024"/>
            <a:ext cx="3888432" cy="2160240"/>
          </a:xfrm>
          <a:prstGeom prst="rect">
            <a:avLst/>
          </a:prstGeom>
          <a:noFill/>
        </p:spPr>
      </p:pic>
      <p:pic>
        <p:nvPicPr>
          <p:cNvPr id="1029" name="Picture 5" descr="C:\Users\prosvet\Desktop\Новая папка (3)\P10400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645024"/>
            <a:ext cx="3888432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1196752"/>
          <a:ext cx="7999289" cy="537792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92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7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7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72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686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Образец хлеба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, г -сырого мякиша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1, г -сухого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вещества при первом взвешивании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1, г -сухого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вещества при втором взвешивании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, % влажность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53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Пшеничный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430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Подовый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2374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Заварной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3546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 отрубями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Результат:          </a:t>
            </a:r>
            <a:r>
              <a:rPr lang="en-US" sz="2200" i="1" u="sng" dirty="0">
                <a:latin typeface="Times New Roman" pitchFamily="18" charset="0"/>
                <a:cs typeface="Times New Roman" pitchFamily="18" charset="0"/>
              </a:rPr>
              <a:t>W(H2O)=100*(m-m1)</a:t>
            </a:r>
            <a:r>
              <a:rPr lang="ru-RU" sz="2200" i="1" u="sng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i="1" u="sng" dirty="0">
                <a:latin typeface="Times New Roman" pitchFamily="18" charset="0"/>
                <a:cs typeface="Times New Roman" pitchFamily="18" charset="0"/>
              </a:rPr>
              <a:t>m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138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Пшеничный         Подовый             Заварной          С отрубями</a:t>
            </a:r>
          </a:p>
          <a:p>
            <a:pPr>
              <a:buNone/>
            </a:pPr>
            <a:endParaRPr lang="ru-RU" sz="2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100" dirty="0">
              <a:solidFill>
                <a:schemeClr val="bg2"/>
              </a:solidFill>
            </a:endParaRPr>
          </a:p>
          <a:p>
            <a:pPr>
              <a:buNone/>
            </a:pPr>
            <a:endParaRPr lang="ru-RU" sz="2100" dirty="0">
              <a:solidFill>
                <a:schemeClr val="bg2"/>
              </a:solidFill>
            </a:endParaRPr>
          </a:p>
          <a:p>
            <a:pPr>
              <a:buNone/>
            </a:pPr>
            <a:endParaRPr lang="ru-RU" sz="2100" dirty="0">
              <a:solidFill>
                <a:schemeClr val="bg2"/>
              </a:solidFill>
            </a:endParaRPr>
          </a:p>
          <a:p>
            <a:pPr>
              <a:buNone/>
            </a:pPr>
            <a:endParaRPr lang="ru-RU" sz="2100" dirty="0">
              <a:solidFill>
                <a:schemeClr val="bg2"/>
              </a:solidFill>
            </a:endParaRPr>
          </a:p>
          <a:p>
            <a:pPr>
              <a:buNone/>
            </a:pPr>
            <a:endParaRPr lang="ru-RU" sz="2100" dirty="0">
              <a:solidFill>
                <a:schemeClr val="bg2"/>
              </a:solidFill>
            </a:endParaRPr>
          </a:p>
          <a:p>
            <a:pPr>
              <a:buNone/>
            </a:pPr>
            <a:endParaRPr lang="ru-RU" sz="2100" dirty="0">
              <a:solidFill>
                <a:schemeClr val="bg2"/>
              </a:solidFill>
            </a:endParaRPr>
          </a:p>
          <a:p>
            <a:pPr>
              <a:buNone/>
            </a:pPr>
            <a:endParaRPr lang="ru-RU" sz="2100" dirty="0">
              <a:solidFill>
                <a:schemeClr val="bg2"/>
              </a:solidFill>
            </a:endParaRPr>
          </a:p>
          <a:p>
            <a:pPr>
              <a:buNone/>
            </a:pPr>
            <a:endParaRPr lang="ru-RU" sz="2100" dirty="0">
              <a:solidFill>
                <a:schemeClr val="bg2"/>
              </a:solidFill>
            </a:endParaRPr>
          </a:p>
          <a:p>
            <a:pPr>
              <a:buNone/>
            </a:pPr>
            <a:endParaRPr lang="ru-RU" sz="2100" dirty="0">
              <a:solidFill>
                <a:schemeClr val="bg2"/>
              </a:solidFill>
            </a:endParaRPr>
          </a:p>
          <a:p>
            <a:pPr>
              <a:buNone/>
            </a:pPr>
            <a:endParaRPr lang="ru-RU" sz="2100" dirty="0">
              <a:solidFill>
                <a:schemeClr val="bg2"/>
              </a:solidFill>
            </a:endParaRPr>
          </a:p>
          <a:p>
            <a:pPr>
              <a:buNone/>
            </a:pPr>
            <a:endParaRPr lang="ru-RU" sz="2100" dirty="0">
              <a:solidFill>
                <a:schemeClr val="bg2"/>
              </a:solidFill>
            </a:endParaRPr>
          </a:p>
          <a:p>
            <a:pPr>
              <a:buNone/>
            </a:pPr>
            <a:endParaRPr lang="ru-RU" sz="2100" dirty="0">
              <a:solidFill>
                <a:schemeClr val="bg2"/>
              </a:solidFill>
            </a:endParaRPr>
          </a:p>
          <a:p>
            <a:pPr>
              <a:buNone/>
            </a:pPr>
            <a:endParaRPr lang="ru-RU" sz="2100" dirty="0">
              <a:solidFill>
                <a:schemeClr val="bg2"/>
              </a:solidFill>
            </a:endParaRPr>
          </a:p>
          <a:p>
            <a:pPr>
              <a:buNone/>
            </a:pPr>
            <a:endParaRPr lang="ru-RU" sz="2100" dirty="0">
              <a:solidFill>
                <a:schemeClr val="bg2"/>
              </a:solidFill>
            </a:endParaRPr>
          </a:p>
          <a:p>
            <a:pPr>
              <a:buNone/>
            </a:pPr>
            <a:endParaRPr lang="ru-RU" sz="2100" dirty="0">
              <a:solidFill>
                <a:schemeClr val="bg2"/>
              </a:solidFill>
            </a:endParaRPr>
          </a:p>
          <a:p>
            <a:pPr>
              <a:buNone/>
            </a:pPr>
            <a:endParaRPr lang="ru-RU" sz="2100" dirty="0">
              <a:solidFill>
                <a:schemeClr val="bg2"/>
              </a:solidFill>
            </a:endParaRPr>
          </a:p>
          <a:p>
            <a:pPr>
              <a:buNone/>
            </a:pPr>
            <a:endParaRPr lang="ru-RU" sz="2100" dirty="0">
              <a:solidFill>
                <a:schemeClr val="bg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Исследование2 «Определение пористости»</a:t>
            </a:r>
            <a:endParaRPr lang="ru-RU" sz="25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prosvet\Desktop\IsMdTNpSSU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8380" y="3501008"/>
            <a:ext cx="2088232" cy="2520280"/>
          </a:xfrm>
          <a:prstGeom prst="rect">
            <a:avLst/>
          </a:prstGeom>
          <a:noFill/>
        </p:spPr>
      </p:pic>
      <p:pic>
        <p:nvPicPr>
          <p:cNvPr id="1030" name="Picture 6" descr="C:\Users\prosvet\Desktop\SrNXDqehQ6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412" y="3501008"/>
            <a:ext cx="2016224" cy="2520280"/>
          </a:xfrm>
          <a:prstGeom prst="rect">
            <a:avLst/>
          </a:prstGeom>
          <a:noFill/>
        </p:spPr>
      </p:pic>
      <p:pic>
        <p:nvPicPr>
          <p:cNvPr id="1034" name="Picture 10" descr="C:\Users\prosvet\Desktop\_1IBWeeNIr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501008"/>
            <a:ext cx="2016224" cy="2520280"/>
          </a:xfrm>
          <a:prstGeom prst="rect">
            <a:avLst/>
          </a:prstGeom>
          <a:noFill/>
        </p:spPr>
      </p:pic>
      <p:pic>
        <p:nvPicPr>
          <p:cNvPr id="1035" name="Picture 11" descr="C:\Users\prosvet\Desktop\_b1C6uzxHB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4228" y="880552"/>
            <a:ext cx="2088232" cy="2592288"/>
          </a:xfrm>
          <a:prstGeom prst="rect">
            <a:avLst/>
          </a:prstGeom>
          <a:noFill/>
        </p:spPr>
      </p:pic>
      <p:pic>
        <p:nvPicPr>
          <p:cNvPr id="1036" name="Picture 12" descr="C:\Users\prosvet\Desktop\X1kgz9Jy5K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501008"/>
            <a:ext cx="1944216" cy="2520280"/>
          </a:xfrm>
          <a:prstGeom prst="rect">
            <a:avLst/>
          </a:prstGeom>
          <a:noFill/>
        </p:spPr>
      </p:pic>
      <p:pic>
        <p:nvPicPr>
          <p:cNvPr id="1037" name="Picture 13" descr="C:\Users\prosvet\Desktop\PNdnuG6KGV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891208"/>
            <a:ext cx="2016224" cy="2592288"/>
          </a:xfrm>
          <a:prstGeom prst="rect">
            <a:avLst/>
          </a:prstGeom>
          <a:noFill/>
        </p:spPr>
      </p:pic>
      <p:pic>
        <p:nvPicPr>
          <p:cNvPr id="1038" name="Picture 14" descr="C:\Users\prosvet\Desktop\JqmAFvtP7G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716" y="872716"/>
            <a:ext cx="1944216" cy="2592288"/>
          </a:xfrm>
          <a:prstGeom prst="rect">
            <a:avLst/>
          </a:prstGeom>
          <a:noFill/>
        </p:spPr>
      </p:pic>
      <p:pic>
        <p:nvPicPr>
          <p:cNvPr id="1039" name="Picture 15" descr="C:\Users\prosvet\Desktop\kiqzRIGG-t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35188" y="891208"/>
            <a:ext cx="2016224" cy="2592288"/>
          </a:xfrm>
          <a:prstGeom prst="rect">
            <a:avLst/>
          </a:prstGeom>
          <a:noFill/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627784" y="880552"/>
            <a:ext cx="0" cy="51125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644008" y="908720"/>
            <a:ext cx="0" cy="51125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588224" y="880552"/>
            <a:ext cx="72008" cy="511256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51716" y="3501008"/>
            <a:ext cx="806489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2418</TotalTime>
  <Words>1067</Words>
  <Application>Microsoft Office PowerPoint</Application>
  <PresentationFormat>Экран (4:3)</PresentationFormat>
  <Paragraphs>380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МУНИЦИПАЛЬНОЕ БЮДЖЕТНОЕ ОБЩЕОБРАЗОВАТЕЛЬНОЕ УЧРЕЖДЕНИЕ КАДЕТСКАЯ ШКОЛА "УВАРОВСКИЙ КАДЕТСКИЙ КОРПУС ИМЕНИ СВЯТОГО ГЕОРГИЯ ПОБЕДОНОСЦА"  Качественный анализ пшеничного хлеба</vt:lpstr>
      <vt:lpstr>Презентация PowerPoint</vt:lpstr>
      <vt:lpstr>Результаты соц. опроса:</vt:lpstr>
      <vt:lpstr>Презентация PowerPoint</vt:lpstr>
      <vt:lpstr>Содержание информации на маркировке хлеба</vt:lpstr>
      <vt:lpstr>Определение органолептических качеств</vt:lpstr>
      <vt:lpstr>Исследование1 «Определение влажности»</vt:lpstr>
      <vt:lpstr>          Результат:          W(H2O)=100*(m-m1)/m </vt:lpstr>
      <vt:lpstr>Исследование2 «Определение пористости»</vt:lpstr>
      <vt:lpstr>                         Результат:                П=100*(V-V1)/V  </vt:lpstr>
      <vt:lpstr>Исследование3 «Определение кислотности»</vt:lpstr>
      <vt:lpstr>                                 Результат:             H=V*V1*100/V2*m*10  </vt:lpstr>
      <vt:lpstr>Выводы:</vt:lpstr>
      <vt:lpstr>Рекомендации:</vt:lpstr>
      <vt:lpstr>                   Источники: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Качественный анализ пшеничного хлеба</dc:title>
  <dc:creator>prosvet</dc:creator>
  <cp:lastModifiedBy>Office</cp:lastModifiedBy>
  <cp:revision>222</cp:revision>
  <dcterms:created xsi:type="dcterms:W3CDTF">2018-01-10T10:44:32Z</dcterms:created>
  <dcterms:modified xsi:type="dcterms:W3CDTF">2023-04-25T07:18:07Z</dcterms:modified>
</cp:coreProperties>
</file>