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9" r:id="rId3"/>
    <p:sldId id="257" r:id="rId4"/>
    <p:sldId id="260" r:id="rId5"/>
    <p:sldId id="263" r:id="rId6"/>
    <p:sldId id="265" r:id="rId7"/>
    <p:sldId id="267" r:id="rId8"/>
    <p:sldId id="270" r:id="rId9"/>
    <p:sldId id="271" r:id="rId10"/>
    <p:sldId id="266" r:id="rId11"/>
    <p:sldId id="268" r:id="rId12"/>
    <p:sldId id="26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99FF99"/>
    <a:srgbClr val="66FFFF"/>
    <a:srgbClr val="99FF66"/>
    <a:srgbClr val="66FF66"/>
    <a:srgbClr val="99FFCC"/>
    <a:srgbClr val="C0E399"/>
    <a:srgbClr val="F8C8D2"/>
    <a:srgbClr val="FFF1C5"/>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6" autoAdjust="0"/>
    <p:restoredTop sz="94662" autoAdjust="0"/>
  </p:normalViewPr>
  <p:slideViewPr>
    <p:cSldViewPr snapToGrid="0">
      <p:cViewPr varScale="1">
        <p:scale>
          <a:sx n="81" d="100"/>
          <a:sy n="81" d="100"/>
        </p:scale>
        <p:origin x="-444" y="-90"/>
      </p:cViewPr>
      <p:guideLst>
        <p:guide orient="horz" pos="2160"/>
        <p:guide pos="3840"/>
      </p:guideLst>
    </p:cSldViewPr>
  </p:slideViewPr>
  <p:outlineViewPr>
    <p:cViewPr>
      <p:scale>
        <a:sx n="33" d="100"/>
        <a:sy n="33" d="100"/>
      </p:scale>
      <p:origin x="36" y="895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B850BBC-5728-4A51-B109-D642E47B7A7E}" type="datetimeFigureOut">
              <a:rPr lang="ru-RU" smtClean="0"/>
              <a:t>12.06.2023</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401208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54511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72036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C425C436-23B1-4875-86F3-5B7352D7452D}"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77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423842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0B850BBC-5728-4A51-B109-D642E47B7A7E}" type="datetimeFigureOut">
              <a:rPr lang="ru-RU" smtClean="0"/>
              <a:t>12.06.2023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56085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0B850BBC-5728-4A51-B109-D642E47B7A7E}" type="datetimeFigureOut">
              <a:rPr lang="ru-RU" smtClean="0"/>
              <a:t>12.06.2023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74427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850BBC-5728-4A51-B109-D642E47B7A7E}" type="datetimeFigureOut">
              <a:rPr lang="ru-RU" smtClean="0"/>
              <a:t>12.06.2023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181122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B850BBC-5728-4A51-B109-D642E47B7A7E}" type="datetimeFigureOut">
              <a:rPr lang="ru-RU" smtClean="0"/>
              <a:t>12.06.2023</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422179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850BBC-5728-4A51-B109-D642E47B7A7E}" type="datetimeFigureOut">
              <a:rPr lang="ru-RU" smtClean="0"/>
              <a:t>12.06.2023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290835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B850BBC-5728-4A51-B109-D642E47B7A7E}" type="datetimeFigureOut">
              <a:rPr lang="ru-RU" smtClean="0"/>
              <a:t>12.06.2023</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400829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157389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B850BBC-5728-4A51-B109-D642E47B7A7E}" type="datetimeFigureOut">
              <a:rPr lang="ru-RU" smtClean="0"/>
              <a:t>12.06.2023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397844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B850BBC-5728-4A51-B109-D642E47B7A7E}" type="datetimeFigureOut">
              <a:rPr lang="ru-RU" smtClean="0"/>
              <a:t>12.06.2023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56178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50BBC-5728-4A51-B109-D642E47B7A7E}" type="datetimeFigureOut">
              <a:rPr lang="ru-RU" smtClean="0"/>
              <a:t>12.06.2023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11266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31099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B850BBC-5728-4A51-B109-D642E47B7A7E}" type="datetimeFigureOut">
              <a:rPr lang="ru-RU" smtClean="0"/>
              <a:t>12.06.2023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25C436-23B1-4875-86F3-5B7352D7452D}" type="slidenum">
              <a:rPr lang="ru-RU" smtClean="0"/>
              <a:t>‹#›</a:t>
            </a:fld>
            <a:endParaRPr lang="ru-RU"/>
          </a:p>
        </p:txBody>
      </p:sp>
    </p:spTree>
    <p:extLst>
      <p:ext uri="{BB962C8B-B14F-4D97-AF65-F5344CB8AC3E}">
        <p14:creationId xmlns:p14="http://schemas.microsoft.com/office/powerpoint/2010/main" val="243529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850BBC-5728-4A51-B109-D642E47B7A7E}" type="datetimeFigureOut">
              <a:rPr lang="ru-RU" smtClean="0"/>
              <a:t>12.06.2023</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25C436-23B1-4875-86F3-5B7352D7452D}" type="slidenum">
              <a:rPr lang="ru-RU" smtClean="0"/>
              <a:t>‹#›</a:t>
            </a:fld>
            <a:endParaRPr lang="ru-RU"/>
          </a:p>
        </p:txBody>
      </p:sp>
    </p:spTree>
    <p:extLst>
      <p:ext uri="{BB962C8B-B14F-4D97-AF65-F5344CB8AC3E}">
        <p14:creationId xmlns:p14="http://schemas.microsoft.com/office/powerpoint/2010/main" val="28020502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b="1" dirty="0">
                <a:solidFill>
                  <a:srgbClr val="990099"/>
                </a:solidFill>
                <a:latin typeface="Times New Roman" panose="02020603050405020304" pitchFamily="18" charset="0"/>
                <a:cs typeface="Times New Roman" panose="02020603050405020304" pitchFamily="18" charset="0"/>
              </a:rPr>
              <a:t>«Права, обязанности, ответственность»</a:t>
            </a:r>
          </a:p>
        </p:txBody>
      </p:sp>
      <p:sp>
        <p:nvSpPr>
          <p:cNvPr id="3" name="Подзаголовок 2"/>
          <p:cNvSpPr>
            <a:spLocks noGrp="1"/>
          </p:cNvSpPr>
          <p:nvPr>
            <p:ph type="subTitle" idx="1"/>
          </p:nvPr>
        </p:nvSpPr>
        <p:spPr>
          <a:xfrm>
            <a:off x="7071049" y="4590380"/>
            <a:ext cx="4991100" cy="685800"/>
          </a:xfrm>
        </p:spPr>
        <p:txBody>
          <a:bodyPr>
            <a:normAutofit fontScale="77500" lnSpcReduction="20000"/>
          </a:bodyPr>
          <a:lstStyle/>
          <a:p>
            <a:pPr algn="r"/>
            <a:r>
              <a:rPr lang="ru-RU" b="1" dirty="0">
                <a:latin typeface="Times New Roman" panose="02020603050405020304" pitchFamily="18" charset="0"/>
                <a:cs typeface="Times New Roman" panose="02020603050405020304" pitchFamily="18" charset="0"/>
              </a:rPr>
              <a:t>Подготовила: учитель истории и обществознания</a:t>
            </a:r>
          </a:p>
          <a:p>
            <a:pPr algn="r"/>
            <a:r>
              <a:rPr lang="ru-RU" b="1" dirty="0" err="1" smtClean="0">
                <a:latin typeface="Times New Roman" panose="02020603050405020304" pitchFamily="18" charset="0"/>
                <a:cs typeface="Times New Roman" panose="02020603050405020304" pitchFamily="18" charset="0"/>
              </a:rPr>
              <a:t>Гоженко</a:t>
            </a:r>
            <a:r>
              <a:rPr lang="ru-RU" b="1" dirty="0" smtClean="0">
                <a:latin typeface="Times New Roman" panose="02020603050405020304" pitchFamily="18" charset="0"/>
                <a:cs typeface="Times New Roman" panose="02020603050405020304" pitchFamily="18" charset="0"/>
              </a:rPr>
              <a:t> Юлия Владимировна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966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9500" y="4682632"/>
            <a:ext cx="6477000" cy="11695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 name="Прямоугольник 4"/>
          <p:cNvSpPr/>
          <p:nvPr/>
        </p:nvSpPr>
        <p:spPr>
          <a:xfrm>
            <a:off x="4210050" y="2878856"/>
            <a:ext cx="7048500" cy="738664"/>
          </a:xfrm>
          <a:prstGeom prst="rect">
            <a:avLst/>
          </a:prstGeom>
          <a:ln>
            <a:solidFill>
              <a:schemeClr val="accent3">
                <a:lumMod val="60000"/>
                <a:lumOff val="40000"/>
              </a:schemeClr>
            </a:solidFill>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2" name="Прямоугольник 1"/>
          <p:cNvSpPr/>
          <p:nvPr/>
        </p:nvSpPr>
        <p:spPr>
          <a:xfrm>
            <a:off x="3670300" y="1092200"/>
            <a:ext cx="5422900" cy="1188710"/>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TextBox 2"/>
          <p:cNvSpPr txBox="1"/>
          <p:nvPr/>
        </p:nvSpPr>
        <p:spPr>
          <a:xfrm>
            <a:off x="4210050" y="2878856"/>
            <a:ext cx="7137400" cy="738664"/>
          </a:xfrm>
          <a:prstGeom prst="rect">
            <a:avLst/>
          </a:prstGeom>
          <a:noFill/>
        </p:spPr>
        <p:txBody>
          <a:bodyPr wrap="square" rtlCol="0">
            <a:spAutoFit/>
          </a:bodyPr>
          <a:lstStyle/>
          <a:p>
            <a:pPr algn="just"/>
            <a:r>
              <a:rPr lang="ru-RU" sz="1400" b="1" dirty="0">
                <a:latin typeface="Times New Roman" panose="02020603050405020304" pitchFamily="18" charset="0"/>
                <a:cs typeface="Times New Roman" panose="02020603050405020304" pitchFamily="18" charset="0"/>
              </a:rPr>
              <a:t>Работник обязан </a:t>
            </a:r>
            <a:r>
              <a:rPr lang="ru-RU" sz="1400" dirty="0">
                <a:latin typeface="Times New Roman" panose="02020603050405020304" pitchFamily="18" charset="0"/>
                <a:cs typeface="Times New Roman" panose="02020603050405020304" pitchFamily="18" charset="0"/>
              </a:rPr>
              <a:t>добросовестно исполнять свои трудовые обязанности, возложенные на него трудовым договором;  соблюдать правила внутреннего трудового распорядка; соблюдать трудовую дисциплин (статья  19 абзац 16, Трудовой кодекс ЛНР).</a:t>
            </a:r>
          </a:p>
        </p:txBody>
      </p:sp>
      <p:sp>
        <p:nvSpPr>
          <p:cNvPr id="4" name="TextBox 3"/>
          <p:cNvSpPr txBox="1"/>
          <p:nvPr/>
        </p:nvSpPr>
        <p:spPr>
          <a:xfrm>
            <a:off x="3289300" y="1092200"/>
            <a:ext cx="5892800" cy="1384995"/>
          </a:xfrm>
          <a:prstGeom prst="rect">
            <a:avLst/>
          </a:prstGeom>
          <a:noFill/>
        </p:spPr>
        <p:txBody>
          <a:bodyPr wrap="square" rtlCol="0">
            <a:spAutoFit/>
          </a:bodyPr>
          <a:lstStyle/>
          <a:p>
            <a:pPr marL="359994" marR="0" indent="-359994" algn="ctr">
              <a:spcBef>
                <a:spcPts val="0"/>
              </a:spcBef>
              <a:spcAft>
                <a:spcPts val="0"/>
              </a:spcAft>
            </a:pPr>
            <a:r>
              <a:rPr lang="ru-RU" sz="1400" kern="1400" dirty="0">
                <a:solidFill>
                  <a:srgbClr val="000000"/>
                </a:solidFill>
                <a:latin typeface="Times New Roman" panose="02020603050405020304" pitchFamily="18" charset="0"/>
                <a:cs typeface="Times New Roman" panose="02020603050405020304" pitchFamily="18" charset="0"/>
              </a:rPr>
              <a:t>         Работник имеет </a:t>
            </a:r>
            <a:r>
              <a:rPr lang="ru-RU" sz="1400" b="1" kern="1400" dirty="0">
                <a:solidFill>
                  <a:srgbClr val="000000"/>
                </a:solidFill>
                <a:latin typeface="Times New Roman" panose="02020603050405020304" pitchFamily="18" charset="0"/>
                <a:cs typeface="Times New Roman" panose="02020603050405020304" pitchFamily="18" charset="0"/>
              </a:rPr>
              <a:t>право на труд</a:t>
            </a:r>
            <a:r>
              <a:rPr lang="ru-RU" sz="1400" kern="1400" dirty="0">
                <a:solidFill>
                  <a:srgbClr val="000000"/>
                </a:solidFill>
                <a:latin typeface="Times New Roman" panose="02020603050405020304" pitchFamily="18" charset="0"/>
                <a:cs typeface="Times New Roman" panose="02020603050405020304" pitchFamily="18" charset="0"/>
              </a:rPr>
              <a:t>, как наиболее достойный способ самоутверждение человека, что означает право на выбор профессии, рода занятий и работы в соответствии с призванием, способностями, образованием, профессиональной подготовкой (статья 19  абзац 1,</a:t>
            </a:r>
          </a:p>
          <a:p>
            <a:pPr marL="359994" marR="0" indent="-359994" algn="ctr">
              <a:spcBef>
                <a:spcPts val="0"/>
              </a:spcBef>
              <a:spcAft>
                <a:spcPts val="0"/>
              </a:spcAft>
            </a:pPr>
            <a:r>
              <a:rPr lang="ru-RU" sz="1400" kern="1400" dirty="0">
                <a:solidFill>
                  <a:srgbClr val="000000"/>
                </a:solidFill>
                <a:latin typeface="Times New Roman" panose="02020603050405020304" pitchFamily="18" charset="0"/>
                <a:cs typeface="Times New Roman" panose="02020603050405020304" pitchFamily="18" charset="0"/>
              </a:rPr>
              <a:t>Трудовой кодекс ЛНР);</a:t>
            </a:r>
          </a:p>
          <a:p>
            <a:pPr marL="359994" marR="0" indent="-359994">
              <a:spcBef>
                <a:spcPts val="0"/>
              </a:spcBef>
              <a:spcAft>
                <a:spcPts val="0"/>
              </a:spcAft>
            </a:pPr>
            <a:r>
              <a:rPr lang="ru-RU" sz="1400" kern="1400" dirty="0">
                <a:solidFill>
                  <a:srgbClr val="000000"/>
                </a:solidFill>
                <a:latin typeface="Times New Roman" panose="02020603050405020304" pitchFamily="18" charset="0"/>
                <a:cs typeface="Times New Roman" panose="02020603050405020304" pitchFamily="18" charset="0"/>
              </a:rPr>
              <a:t> </a:t>
            </a:r>
            <a:endParaRPr lang="ru-RU" sz="1100" kern="1400" dirty="0">
              <a:solidFill>
                <a:srgbClr val="000000"/>
              </a:solidFill>
              <a:effectLst/>
              <a:latin typeface="Franklin Gothic Book"/>
            </a:endParaRPr>
          </a:p>
        </p:txBody>
      </p:sp>
      <p:sp>
        <p:nvSpPr>
          <p:cNvPr id="6" name="TextBox 5"/>
          <p:cNvSpPr txBox="1"/>
          <p:nvPr/>
        </p:nvSpPr>
        <p:spPr>
          <a:xfrm>
            <a:off x="1079500" y="4682632"/>
            <a:ext cx="6477000" cy="1169551"/>
          </a:xfrm>
          <a:prstGeom prst="rect">
            <a:avLst/>
          </a:prstGeom>
          <a:noFill/>
          <a:scene3d>
            <a:camera prst="orthographicFront"/>
            <a:lightRig rig="threePt" dir="t"/>
          </a:scene3d>
          <a:sp3d>
            <a:bevelT w="165100" prst="coolSlant"/>
          </a:sp3d>
        </p:spPr>
        <p:txBody>
          <a:bodyPr wrap="square" rtlCol="0">
            <a:spAutoFit/>
          </a:bodyPr>
          <a:lstStyle/>
          <a:p>
            <a:pPr algn="just"/>
            <a:r>
              <a:rPr lang="ru-RU" sz="1400" dirty="0">
                <a:solidFill>
                  <a:srgbClr val="000000"/>
                </a:solidFill>
                <a:latin typeface="Times New Roman" panose="02020603050405020304" pitchFamily="18" charset="0"/>
                <a:cs typeface="Times New Roman" panose="02020603050405020304" pitchFamily="18" charset="0"/>
              </a:rPr>
              <a:t>За совершение </a:t>
            </a:r>
            <a:r>
              <a:rPr lang="ru-RU" sz="1400" b="1" dirty="0">
                <a:solidFill>
                  <a:srgbClr val="000000"/>
                </a:solidFill>
                <a:latin typeface="Times New Roman" panose="02020603050405020304" pitchFamily="18" charset="0"/>
                <a:cs typeface="Times New Roman" panose="02020603050405020304" pitchFamily="18" charset="0"/>
              </a:rPr>
              <a:t>дисциплинарного проступка</a:t>
            </a:r>
            <a:r>
              <a:rPr lang="ru-RU" sz="1400" dirty="0">
                <a:solidFill>
                  <a:srgbClr val="000000"/>
                </a:solidFill>
                <a:latin typeface="Times New Roman" panose="02020603050405020304" pitchFamily="18" charset="0"/>
                <a:cs typeface="Times New Roman" panose="02020603050405020304" pitchFamily="18" charset="0"/>
              </a:rPr>
              <a:t>,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следующие дисциплинарные взыскания: замечание, выговор, увольнение по соответствующим основаниям (статья 213, абзац 1, Трудовой кодекс ЛНР).</a:t>
            </a:r>
            <a:endParaRPr lang="ru-RU" sz="14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6" name="Picture 2" descr="http://pk.kiev.ua/uploads/posts/2016-05/1463550195_084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564" y="518458"/>
            <a:ext cx="2791023" cy="1846262"/>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28" name="Picture 4" descr="http://www.info-islam.ru/_pu/98/192828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2070100"/>
            <a:ext cx="3122122" cy="2018972"/>
          </a:xfrm>
          <a:prstGeom prst="rect">
            <a:avLst/>
          </a:prstGeom>
          <a:noFill/>
          <a:effectLst>
            <a:reflection blurRad="6350" stA="52000" endA="300" endPos="35000" dir="5400000" sy="-100000" algn="bl" rotWithShape="0"/>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pic>
        <p:nvPicPr>
          <p:cNvPr id="1030" name="Picture 6" descr="http://st.yur-kollegiya.ru/9/2145/624/advok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750" y="4349014"/>
            <a:ext cx="4138923" cy="165556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76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3600" y="672243"/>
            <a:ext cx="7112000" cy="1177245"/>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100000" t="100000"/>
            </a:path>
            <a:tileRect r="-100000" b="-100000"/>
          </a:gradFill>
          <a:scene3d>
            <a:camera prst="orthographicFront"/>
            <a:lightRig rig="threePt" dir="t"/>
          </a:scene3d>
          <a:sp3d>
            <a:bevelT/>
          </a:sp3d>
        </p:spPr>
        <p:txBody>
          <a:bodyPr wrap="square" rtlCol="0">
            <a:spAutoFit/>
          </a:bodyPr>
          <a:lstStyle/>
          <a:p>
            <a:pPr algn="ctr"/>
            <a:r>
              <a:rPr lang="ru-RU" b="1" kern="1400" dirty="0">
                <a:solidFill>
                  <a:srgbClr val="000000"/>
                </a:solidFill>
                <a:latin typeface="Times New Roman"/>
              </a:rPr>
              <a:t>Родители имеют право воспитывать </a:t>
            </a:r>
            <a:r>
              <a:rPr lang="ru-RU" kern="1400" dirty="0">
                <a:solidFill>
                  <a:srgbClr val="000000"/>
                </a:solidFill>
                <a:latin typeface="Times New Roman"/>
              </a:rPr>
              <a:t>своих детей. Родители имеют преимущественное право на обучение и воспитание своих детей перед всеми другими лицами ( статья 63 п.1, Семейный кодекс ЛНР).</a:t>
            </a:r>
            <a:endParaRPr lang="ru-RU" sz="1100" kern="1400" dirty="0">
              <a:solidFill>
                <a:srgbClr val="000000"/>
              </a:solidFill>
              <a:latin typeface="Franklin Gothic Book"/>
            </a:endParaRPr>
          </a:p>
          <a:p>
            <a:pPr>
              <a:lnSpc>
                <a:spcPct val="150000"/>
              </a:lnSpc>
              <a:spcAft>
                <a:spcPts val="598"/>
              </a:spcAft>
            </a:pPr>
            <a:r>
              <a:rPr lang="ru-RU" sz="1100" kern="1400" dirty="0">
                <a:solidFill>
                  <a:srgbClr val="000000"/>
                </a:solidFill>
                <a:latin typeface="Franklin Gothic Book"/>
              </a:rPr>
              <a:t> </a:t>
            </a:r>
            <a:endParaRPr lang="ru-RU" sz="1100" kern="1400" dirty="0">
              <a:solidFill>
                <a:srgbClr val="000000"/>
              </a:solidFill>
              <a:effectLst/>
              <a:latin typeface="Franklin Gothic Book"/>
            </a:endParaRPr>
          </a:p>
        </p:txBody>
      </p:sp>
      <p:sp>
        <p:nvSpPr>
          <p:cNvPr id="3" name="TextBox 2"/>
          <p:cNvSpPr txBox="1"/>
          <p:nvPr/>
        </p:nvSpPr>
        <p:spPr>
          <a:xfrm>
            <a:off x="673100" y="2595743"/>
            <a:ext cx="7950200" cy="923330"/>
          </a:xfrm>
          <a:prstGeom prst="rect">
            <a:avLst/>
          </a:prstGeom>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10800000" scaled="1"/>
            <a:tileRect/>
          </a:gradFill>
          <a:scene3d>
            <a:camera prst="orthographicFront"/>
            <a:lightRig rig="threePt" dir="t"/>
          </a:scene3d>
          <a:sp3d>
            <a:bevelT/>
          </a:sp3d>
        </p:spPr>
        <p:txBody>
          <a:bodyPr wrap="square" rtlCol="0">
            <a:spAutoFit/>
          </a:bodyPr>
          <a:lstStyle/>
          <a:p>
            <a:pPr algn="just">
              <a:spcAft>
                <a:spcPts val="598"/>
              </a:spcAft>
            </a:pPr>
            <a:r>
              <a:rPr lang="ru-RU" b="1" kern="1400" dirty="0">
                <a:solidFill>
                  <a:srgbClr val="000000"/>
                </a:solidFill>
                <a:latin typeface="Times New Roman"/>
              </a:rPr>
              <a:t>Родители обязаны воспитывать </a:t>
            </a:r>
            <a:r>
              <a:rPr lang="ru-RU" kern="1400" dirty="0">
                <a:solidFill>
                  <a:srgbClr val="000000"/>
                </a:solidFill>
                <a:latin typeface="Times New Roman"/>
              </a:rPr>
              <a:t>своих детей, заботиться о здоровье, физическом, психическом, духовном и нравственном развитии своих детей (статья 63 п.1, Семейный кодекс ЛНР).</a:t>
            </a:r>
            <a:endParaRPr lang="ru-RU" sz="1100" kern="1400" dirty="0">
              <a:solidFill>
                <a:srgbClr val="000000"/>
              </a:solidFill>
              <a:effectLst/>
              <a:latin typeface="Franklin Gothic Book"/>
            </a:endParaRPr>
          </a:p>
        </p:txBody>
      </p:sp>
      <p:sp>
        <p:nvSpPr>
          <p:cNvPr id="4" name="TextBox 3"/>
          <p:cNvSpPr txBox="1"/>
          <p:nvPr/>
        </p:nvSpPr>
        <p:spPr>
          <a:xfrm>
            <a:off x="4114800" y="4279900"/>
            <a:ext cx="7315200" cy="120032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scene3d>
            <a:camera prst="orthographicFront"/>
            <a:lightRig rig="threePt" dir="t"/>
          </a:scene3d>
          <a:sp3d>
            <a:bevelT prst="angle"/>
          </a:sp3d>
        </p:spPr>
        <p:txBody>
          <a:bodyPr wrap="square" rtlCol="0">
            <a:spAutoFit/>
          </a:bodyPr>
          <a:lstStyle/>
          <a:p>
            <a:pPr algn="just"/>
            <a:r>
              <a:rPr lang="ru-RU" dirty="0">
                <a:solidFill>
                  <a:srgbClr val="000000"/>
                </a:solidFill>
                <a:latin typeface="Times New Roman" panose="02020603050405020304" pitchFamily="18" charset="0"/>
                <a:cs typeface="Times New Roman" panose="02020603050405020304" pitchFamily="18" charset="0"/>
              </a:rPr>
              <a:t>Родители (один из них) могут быть </a:t>
            </a:r>
            <a:r>
              <a:rPr lang="ru-RU" b="1" dirty="0">
                <a:solidFill>
                  <a:srgbClr val="000000"/>
                </a:solidFill>
                <a:latin typeface="Times New Roman" panose="02020603050405020304" pitchFamily="18" charset="0"/>
                <a:cs typeface="Times New Roman" panose="02020603050405020304" pitchFamily="18" charset="0"/>
              </a:rPr>
              <a:t>лишены родительских прав, </a:t>
            </a:r>
            <a:r>
              <a:rPr lang="ru-RU" dirty="0">
                <a:solidFill>
                  <a:srgbClr val="000000"/>
                </a:solidFill>
                <a:latin typeface="Times New Roman" panose="02020603050405020304" pitchFamily="18" charset="0"/>
                <a:cs typeface="Times New Roman" panose="02020603050405020304" pitchFamily="18" charset="0"/>
              </a:rPr>
              <a:t>если они: уклоняются от выполнения обязанностей родителей, злоупотребляют своими родительскими правами (статья 69. п.4, Семейный кодекс ЛНР).</a:t>
            </a:r>
            <a:endParaRPr lang="ru-RU" b="0" i="0" dirty="0">
              <a:solidFill>
                <a:srgbClr val="000000"/>
              </a:solidFill>
              <a:effectLst/>
              <a:latin typeface="Times New Roman" panose="02020603050405020304" pitchFamily="18" charset="0"/>
              <a:cs typeface="Times New Roman" panose="02020603050405020304" pitchFamily="18" charset="0"/>
            </a:endParaRPr>
          </a:p>
        </p:txBody>
      </p:sp>
      <p:pic>
        <p:nvPicPr>
          <p:cNvPr id="3074" name="Picture 2" descr="http://blog.sunschool.ru/files/blog/17_08_2016_uchim_rebyonka_derzhat_slo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7301" y="2027915"/>
            <a:ext cx="2752447" cy="1835355"/>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3076" name="Picture 4" descr="https://ds04.infourok.ru/uploads/ex/0811/000e2558-198938ad/hello_html_721f0a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825" y="659543"/>
            <a:ext cx="3406775" cy="1788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razvodideti.ru/wp-content/uploads/2018/07/lishenie-roditelskih-prav-materi-768x4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863270"/>
            <a:ext cx="3657600" cy="2033588"/>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52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9900" y="736600"/>
            <a:ext cx="6388100" cy="1731243"/>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100000" b="100000"/>
            </a:path>
            <a:tileRect t="-100000" r="-100000"/>
          </a:gradFill>
          <a:ln>
            <a:solidFill>
              <a:srgbClr val="66FFFF"/>
            </a:solidFill>
          </a:ln>
          <a:scene3d>
            <a:camera prst="orthographicFront"/>
            <a:lightRig rig="threePt" dir="t"/>
          </a:scene3d>
          <a:sp3d>
            <a:bevelT prst="angle"/>
          </a:sp3d>
        </p:spPr>
        <p:txBody>
          <a:bodyPr wrap="square" rtlCol="0">
            <a:spAutoFit/>
          </a:bodyPr>
          <a:lstStyle/>
          <a:p>
            <a:pPr marL="359994" marR="0" indent="-359994" algn="just">
              <a:spcBef>
                <a:spcPts val="0"/>
              </a:spcBef>
              <a:spcAft>
                <a:spcPts val="0"/>
              </a:spcAft>
            </a:pPr>
            <a:r>
              <a:rPr lang="ru-RU" kern="1400" dirty="0">
                <a:solidFill>
                  <a:srgbClr val="000000"/>
                </a:solidFill>
                <a:latin typeface="Times New Roman"/>
              </a:rPr>
              <a:t>    </a:t>
            </a:r>
            <a:r>
              <a:rPr lang="ru-RU" sz="1100" kern="1400" dirty="0">
                <a:solidFill>
                  <a:srgbClr val="000000"/>
                </a:solidFill>
                <a:latin typeface="Franklin Gothic Book"/>
              </a:rPr>
              <a:t> </a:t>
            </a:r>
            <a:r>
              <a:rPr lang="ru-RU" kern="1400" dirty="0">
                <a:solidFill>
                  <a:srgbClr val="000000"/>
                </a:solidFill>
                <a:latin typeface="Times New Roman"/>
              </a:rPr>
              <a:t>Каждый</a:t>
            </a:r>
            <a:r>
              <a:rPr lang="ru-RU" b="1" kern="1400" dirty="0">
                <a:solidFill>
                  <a:srgbClr val="000000"/>
                </a:solidFill>
                <a:latin typeface="Times New Roman"/>
              </a:rPr>
              <a:t> имеет право</a:t>
            </a:r>
            <a:r>
              <a:rPr lang="ru-RU" kern="1400" dirty="0">
                <a:solidFill>
                  <a:srgbClr val="000000"/>
                </a:solidFill>
                <a:latin typeface="Times New Roman"/>
              </a:rPr>
              <a:t> на благоприятную окружающую среду, достоверную информацию о её состоянии и на возмещение ущерба, причинённого его здоровью или имуществу экологическим правонарушением (статья 35, Временный основной закон (Конституция) ЛНР)</a:t>
            </a:r>
            <a:endParaRPr lang="ru-RU" sz="1100" kern="1400" dirty="0">
              <a:solidFill>
                <a:srgbClr val="000000"/>
              </a:solidFill>
              <a:latin typeface="Franklin Gothic Book"/>
            </a:endParaRPr>
          </a:p>
          <a:p>
            <a:pPr>
              <a:lnSpc>
                <a:spcPct val="150000"/>
              </a:lnSpc>
              <a:spcAft>
                <a:spcPts val="598"/>
              </a:spcAft>
            </a:pPr>
            <a:r>
              <a:rPr lang="ru-RU" sz="1100" kern="1400" dirty="0">
                <a:solidFill>
                  <a:srgbClr val="000000"/>
                </a:solidFill>
                <a:latin typeface="Franklin Gothic Book"/>
              </a:rPr>
              <a:t> </a:t>
            </a:r>
            <a:endParaRPr lang="ru-RU" sz="1100" kern="1400" dirty="0">
              <a:solidFill>
                <a:srgbClr val="000000"/>
              </a:solidFill>
              <a:effectLst/>
              <a:latin typeface="Franklin Gothic Book"/>
            </a:endParaRPr>
          </a:p>
        </p:txBody>
      </p:sp>
      <p:sp>
        <p:nvSpPr>
          <p:cNvPr id="3" name="TextBox 2"/>
          <p:cNvSpPr txBox="1"/>
          <p:nvPr/>
        </p:nvSpPr>
        <p:spPr>
          <a:xfrm>
            <a:off x="469900" y="2540000"/>
            <a:ext cx="8026400" cy="1177245"/>
          </a:xfrm>
          <a:prstGeom prst="rect">
            <a:avLst/>
          </a:prstGeo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0" scaled="1"/>
            <a:tileRect/>
          </a:gradFill>
          <a:scene3d>
            <a:camera prst="orthographicFront"/>
            <a:lightRig rig="threePt" dir="t"/>
          </a:scene3d>
          <a:sp3d>
            <a:bevelT prst="angle"/>
          </a:sp3d>
        </p:spPr>
        <p:txBody>
          <a:bodyPr wrap="square" rtlCol="0">
            <a:spAutoFit/>
          </a:bodyPr>
          <a:lstStyle/>
          <a:p>
            <a:pPr marL="359994" indent="-359994" algn="just"/>
            <a:r>
              <a:rPr lang="ru-RU" kern="1400" dirty="0">
                <a:solidFill>
                  <a:srgbClr val="000000"/>
                </a:solidFill>
                <a:latin typeface="Times New Roman"/>
              </a:rPr>
              <a:t>     </a:t>
            </a:r>
            <a:r>
              <a:rPr lang="ru-RU" sz="1100" kern="1400" dirty="0">
                <a:solidFill>
                  <a:srgbClr val="000000"/>
                </a:solidFill>
                <a:latin typeface="Franklin Gothic Book"/>
              </a:rPr>
              <a:t> </a:t>
            </a:r>
            <a:r>
              <a:rPr lang="ru-RU" kern="1400" dirty="0">
                <a:solidFill>
                  <a:srgbClr val="000000"/>
                </a:solidFill>
                <a:latin typeface="Times New Roman"/>
              </a:rPr>
              <a:t>Каждый </a:t>
            </a:r>
            <a:r>
              <a:rPr lang="ru-RU" b="1" kern="1400" dirty="0">
                <a:solidFill>
                  <a:srgbClr val="000000"/>
                </a:solidFill>
                <a:latin typeface="Times New Roman"/>
              </a:rPr>
              <a:t>обязан сохранить природу </a:t>
            </a:r>
            <a:r>
              <a:rPr lang="ru-RU" kern="1400" dirty="0">
                <a:solidFill>
                  <a:srgbClr val="000000"/>
                </a:solidFill>
                <a:latin typeface="Times New Roman"/>
              </a:rPr>
              <a:t>и окружающую среду, бережно относиться к природным богатствам (статья 51, Временный основной закон (Конституция) ЛНР)</a:t>
            </a:r>
            <a:endParaRPr lang="ru-RU" sz="1100" kern="1400" dirty="0">
              <a:solidFill>
                <a:srgbClr val="000000"/>
              </a:solidFill>
              <a:latin typeface="Franklin Gothic Book"/>
            </a:endParaRPr>
          </a:p>
          <a:p>
            <a:pPr>
              <a:lnSpc>
                <a:spcPct val="150000"/>
              </a:lnSpc>
              <a:spcAft>
                <a:spcPts val="598"/>
              </a:spcAft>
            </a:pPr>
            <a:r>
              <a:rPr lang="ru-RU" sz="1100" kern="1400" dirty="0">
                <a:solidFill>
                  <a:srgbClr val="000000"/>
                </a:solidFill>
                <a:latin typeface="Franklin Gothic Book"/>
              </a:rPr>
              <a:t> </a:t>
            </a:r>
            <a:endParaRPr lang="ru-RU" sz="1100" kern="1400" dirty="0">
              <a:solidFill>
                <a:srgbClr val="000000"/>
              </a:solidFill>
              <a:effectLst/>
              <a:latin typeface="Franklin Gothic Book"/>
            </a:endParaRPr>
          </a:p>
        </p:txBody>
      </p:sp>
      <p:sp>
        <p:nvSpPr>
          <p:cNvPr id="4" name="TextBox 3"/>
          <p:cNvSpPr txBox="1"/>
          <p:nvPr/>
        </p:nvSpPr>
        <p:spPr>
          <a:xfrm>
            <a:off x="4864100" y="4013200"/>
            <a:ext cx="6832600" cy="175432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scene3d>
            <a:camera prst="orthographicFront"/>
            <a:lightRig rig="threePt" dir="t"/>
          </a:scene3d>
          <a:sp3d>
            <a:bevelT prst="angle"/>
          </a:sp3d>
        </p:spPr>
        <p:txBody>
          <a:bodyPr wrap="square" rtlCol="0">
            <a:spAutoFit/>
          </a:bodyPr>
          <a:lstStyle/>
          <a:p>
            <a:pPr algn="just"/>
            <a:r>
              <a:rPr lang="ru-RU" dirty="0">
                <a:solidFill>
                  <a:srgbClr val="000000"/>
                </a:solidFill>
                <a:latin typeface="Times New Roman"/>
              </a:rPr>
              <a:t>За нарушение законодательства Луганской Народной Республики в сфере охраны окружающей среды устанавливается </a:t>
            </a:r>
            <a:r>
              <a:rPr lang="ru-RU" b="1" dirty="0">
                <a:solidFill>
                  <a:srgbClr val="000000"/>
                </a:solidFill>
                <a:latin typeface="Times New Roman"/>
              </a:rPr>
              <a:t>гражданская,</a:t>
            </a:r>
            <a:r>
              <a:rPr lang="ru-RU" dirty="0">
                <a:solidFill>
                  <a:srgbClr val="000000"/>
                </a:solidFill>
                <a:latin typeface="Times New Roman"/>
              </a:rPr>
              <a:t> </a:t>
            </a:r>
            <a:r>
              <a:rPr lang="ru-RU" b="1" dirty="0">
                <a:solidFill>
                  <a:srgbClr val="000000"/>
                </a:solidFill>
                <a:latin typeface="Times New Roman"/>
              </a:rPr>
              <a:t>дисциплинарная, административная и уголовная ответственность </a:t>
            </a:r>
            <a:r>
              <a:rPr lang="ru-RU" dirty="0">
                <a:solidFill>
                  <a:srgbClr val="000000"/>
                </a:solidFill>
                <a:latin typeface="Times New Roman"/>
              </a:rPr>
              <a:t>в соответствии с законодательством Луганской Народной Республики ( статья 53 п.1,  Закон «Об окружающей среде» ЛНР)</a:t>
            </a:r>
            <a:endParaRPr lang="ru-RU" dirty="0"/>
          </a:p>
        </p:txBody>
      </p:sp>
      <p:pic>
        <p:nvPicPr>
          <p:cNvPr id="4098" name="Picture 2" descr="http://wallpapers1.hellowallpaper.com/art_earth-and-environmental-widescreen--01_13-2560x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558" y="916421"/>
            <a:ext cx="2194560" cy="137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fototelegraf.ru/wp-content/uploads/2014/05/planeta-zemlia-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0000" y="2409520"/>
            <a:ext cx="2235200" cy="14382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vr-vyksa.ru/media/images/ekologiia_zFRv7c4.width-1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00" y="3980725"/>
            <a:ext cx="2806700" cy="2105025"/>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452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151" y="343670"/>
            <a:ext cx="10219650" cy="2801935"/>
          </a:xfrm>
          <a:solidFill>
            <a:srgbClr val="99FFCC"/>
          </a:solidFill>
          <a:scene3d>
            <a:camera prst="orthographicFront"/>
            <a:lightRig rig="threePt" dir="t"/>
          </a:scene3d>
          <a:sp3d>
            <a:bevelT/>
          </a:sp3d>
        </p:spPr>
        <p:txBody>
          <a:bodyPr/>
          <a:lstStyle/>
          <a:p>
            <a:pPr algn="l"/>
            <a:r>
              <a:rPr lang="ru-RU" b="1" dirty="0">
                <a:solidFill>
                  <a:srgbClr val="00B050"/>
                </a:solidFill>
                <a:latin typeface="Times New Roman" panose="02020603050405020304" pitchFamily="18" charset="0"/>
                <a:cs typeface="Times New Roman" panose="02020603050405020304" pitchFamily="18" charset="0"/>
              </a:rPr>
              <a:t>ПРАВА человека</a:t>
            </a:r>
            <a:r>
              <a:rPr lang="ru-RU" dirty="0">
                <a:solidFill>
                  <a:srgbClr val="990099"/>
                </a:solidFill>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правила, которые обеспечивают защиту  достоинства и свободы     каждого отдельного человека</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119" y="3042364"/>
            <a:ext cx="4025653" cy="4025653"/>
          </a:xfrm>
          <a:prstGeom prst="rect">
            <a:avLst/>
          </a:prstGeom>
          <a:effectLst>
            <a:outerShdw blurRad="50800" dist="38100" dir="16200000" rotWithShape="0">
              <a:prstClr val="black">
                <a:alpha val="40000"/>
              </a:prstClr>
            </a:outerShdw>
          </a:effectLst>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010" y="2911776"/>
            <a:ext cx="4008949" cy="402565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484616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686" y="133928"/>
            <a:ext cx="7409213" cy="2135184"/>
          </a:xfrm>
        </p:spPr>
        <p:txBody>
          <a:bodyPr>
            <a:normAutofit/>
          </a:bodyPr>
          <a:lstStyle/>
          <a:p>
            <a:pPr algn="ctr"/>
            <a:r>
              <a:rPr lang="ru-RU" b="1" dirty="0">
                <a:solidFill>
                  <a:srgbClr val="990099"/>
                </a:solidFill>
                <a:latin typeface="Times New Roman" panose="02020603050405020304" pitchFamily="18" charset="0"/>
                <a:cs typeface="Times New Roman" panose="02020603050405020304" pitchFamily="18" charset="0"/>
              </a:rPr>
              <a:t>Концепция «поколений» прав человека</a:t>
            </a:r>
          </a:p>
        </p:txBody>
      </p:sp>
      <p:sp>
        <p:nvSpPr>
          <p:cNvPr id="3" name="Объект 2"/>
          <p:cNvSpPr>
            <a:spLocks noGrp="1"/>
          </p:cNvSpPr>
          <p:nvPr>
            <p:ph idx="1"/>
          </p:nvPr>
        </p:nvSpPr>
        <p:spPr>
          <a:solidFill>
            <a:srgbClr val="99FFCC"/>
          </a:solidFill>
          <a:scene3d>
            <a:camera prst="orthographicFront"/>
            <a:lightRig rig="threePt" dir="t"/>
          </a:scene3d>
          <a:sp3d>
            <a:bevelT/>
          </a:sp3d>
        </p:spPr>
        <p:txBody>
          <a:bodyPr>
            <a:normAutofit/>
          </a:bodyPr>
          <a:lstStyle/>
          <a:p>
            <a:pPr algn="just">
              <a:buFont typeface="Wingdings" panose="05000000000000000000" pitchFamily="2" charset="2"/>
              <a:buChar char="q"/>
            </a:pPr>
            <a:r>
              <a:rPr lang="ru-RU" sz="2800" b="1" dirty="0">
                <a:solidFill>
                  <a:srgbClr val="990099"/>
                </a:solidFill>
                <a:latin typeface="Times New Roman" panose="02020603050405020304" pitchFamily="18" charset="0"/>
                <a:cs typeface="Times New Roman" panose="02020603050405020304" pitchFamily="18" charset="0"/>
              </a:rPr>
              <a:t>Первое поколение</a:t>
            </a:r>
            <a:r>
              <a:rPr lang="ru-RU" sz="2800" dirty="0">
                <a:latin typeface="Times New Roman" panose="02020603050405020304" pitchFamily="18" charset="0"/>
                <a:cs typeface="Times New Roman" panose="02020603050405020304" pitchFamily="18" charset="0"/>
              </a:rPr>
              <a:t> – личные и политические права, провозглашенные Великой Французской революцией, а также американской борьбой за независимость;</a:t>
            </a:r>
          </a:p>
          <a:p>
            <a:pPr algn="just">
              <a:buFont typeface="Wingdings" panose="05000000000000000000" pitchFamily="2" charset="2"/>
              <a:buChar char="q"/>
            </a:pPr>
            <a:r>
              <a:rPr lang="ru-RU" sz="2800" b="1" dirty="0">
                <a:solidFill>
                  <a:srgbClr val="990099"/>
                </a:solidFill>
                <a:latin typeface="Times New Roman" panose="02020603050405020304" pitchFamily="18" charset="0"/>
                <a:cs typeface="Times New Roman" panose="02020603050405020304" pitchFamily="18" charset="0"/>
              </a:rPr>
              <a:t>Второе поколение</a:t>
            </a:r>
            <a:r>
              <a:rPr lang="ru-RU" sz="2800" dirty="0">
                <a:latin typeface="Times New Roman" panose="02020603050405020304" pitchFamily="18" charset="0"/>
                <a:cs typeface="Times New Roman" panose="02020603050405020304" pitchFamily="18" charset="0"/>
              </a:rPr>
              <a:t> – социально-экономические и культурные права, которые появились в результате борьбы народа за улучшение своего положения;</a:t>
            </a:r>
          </a:p>
          <a:p>
            <a:pPr algn="just">
              <a:buFont typeface="Wingdings" panose="05000000000000000000" pitchFamily="2" charset="2"/>
              <a:buChar char="q"/>
            </a:pPr>
            <a:r>
              <a:rPr lang="ru-RU" sz="2800" b="1" dirty="0">
                <a:solidFill>
                  <a:srgbClr val="990099"/>
                </a:solidFill>
                <a:latin typeface="Times New Roman" panose="02020603050405020304" pitchFamily="18" charset="0"/>
                <a:cs typeface="Times New Roman" panose="02020603050405020304" pitchFamily="18" charset="0"/>
              </a:rPr>
              <a:t>Третье поколение</a:t>
            </a:r>
            <a:r>
              <a:rPr lang="ru-RU" sz="2800" dirty="0">
                <a:latin typeface="Times New Roman" panose="02020603050405020304" pitchFamily="18" charset="0"/>
                <a:cs typeface="Times New Roman" panose="02020603050405020304" pitchFamily="18" charset="0"/>
              </a:rPr>
              <a:t> – права коллективные: право на мир, право на разоружение, право на здоровую окружающую среду, право на развитие и другие.</a:t>
            </a:r>
          </a:p>
          <a:p>
            <a:endParaRPr lang="ru-RU" dirty="0"/>
          </a:p>
        </p:txBody>
      </p:sp>
    </p:spTree>
    <p:extLst>
      <p:ext uri="{BB962C8B-B14F-4D97-AF65-F5344CB8AC3E}">
        <p14:creationId xmlns:p14="http://schemas.microsoft.com/office/powerpoint/2010/main" val="149994214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5979" y="496611"/>
            <a:ext cx="7021771" cy="1243289"/>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2800" b="1" dirty="0">
                <a:solidFill>
                  <a:schemeClr val="accent1"/>
                </a:solidFill>
                <a:latin typeface="Times New Roman" panose="02020603050405020304" pitchFamily="18" charset="0"/>
                <a:cs typeface="Times New Roman" panose="02020603050405020304" pitchFamily="18" charset="0"/>
              </a:rPr>
              <a:t>ПРАВА ЧЕЛОВЕКА В </a:t>
            </a:r>
            <a:br>
              <a:rPr lang="ru-RU" sz="2800" b="1" dirty="0">
                <a:solidFill>
                  <a:schemeClr val="accent1"/>
                </a:solidFill>
                <a:latin typeface="Times New Roman" panose="02020603050405020304" pitchFamily="18" charset="0"/>
                <a:cs typeface="Times New Roman" panose="02020603050405020304" pitchFamily="18" charset="0"/>
              </a:rPr>
            </a:br>
            <a:r>
              <a:rPr lang="ru-RU" sz="2800" b="1" dirty="0">
                <a:solidFill>
                  <a:schemeClr val="accent1"/>
                </a:solidFill>
                <a:latin typeface="Times New Roman" panose="02020603050405020304" pitchFamily="18" charset="0"/>
                <a:cs typeface="Times New Roman" panose="02020603050405020304" pitchFamily="18" charset="0"/>
              </a:rPr>
              <a:t>ЛУГАНСКОЙ НАРОДНОЙ РЕСПУБЛИКЕ</a:t>
            </a:r>
            <a:endParaRPr lang="ru-RU" sz="2800"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541729" y="2135938"/>
            <a:ext cx="4508500" cy="560834"/>
          </a:xfrm>
          <a:solidFill>
            <a:srgbClr val="66FF66"/>
          </a:solidFill>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ru-RU" sz="3200" b="1" dirty="0">
                <a:solidFill>
                  <a:srgbClr val="990099"/>
                </a:solidFill>
                <a:latin typeface="Times New Roman" panose="02020603050405020304" pitchFamily="18" charset="0"/>
                <a:cs typeface="Times New Roman" panose="02020603050405020304" pitchFamily="18" charset="0"/>
              </a:rPr>
              <a:t>Гражданские права</a:t>
            </a:r>
          </a:p>
        </p:txBody>
      </p:sp>
      <p:sp>
        <p:nvSpPr>
          <p:cNvPr id="4" name="Объект 3"/>
          <p:cNvSpPr>
            <a:spLocks noGrp="1"/>
          </p:cNvSpPr>
          <p:nvPr>
            <p:ph sz="half" idx="2"/>
          </p:nvPr>
        </p:nvSpPr>
        <p:spPr>
          <a:xfrm>
            <a:off x="3467100" y="3054837"/>
            <a:ext cx="4914900" cy="717063"/>
          </a:xfrm>
          <a:ln>
            <a:solidFill>
              <a:srgbClr val="F8C8D2">
                <a:alpha val="40000"/>
              </a:srgbClr>
            </a:solidFill>
          </a:ln>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ru-RU" sz="3200" b="1" dirty="0">
                <a:solidFill>
                  <a:srgbClr val="990099"/>
                </a:solidFill>
                <a:latin typeface="Times New Roman" panose="02020603050405020304" pitchFamily="18" charset="0"/>
                <a:cs typeface="Times New Roman" panose="02020603050405020304" pitchFamily="18" charset="0"/>
              </a:rPr>
              <a:t>Культурные права</a:t>
            </a:r>
          </a:p>
        </p:txBody>
      </p:sp>
      <p:pic>
        <p:nvPicPr>
          <p:cNvPr id="5" name="Picture 6" descr="ÐÐ°ÑÑÐ¸Ð½ÐºÐ¸ Ð¿Ð¾ Ð·Ð°Ð¿ÑÐ¾ÑÑ Ð³ÐµÑÐ± Ð»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8" y="196378"/>
            <a:ext cx="1805050" cy="16591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6753" y="2040157"/>
            <a:ext cx="4045018" cy="553998"/>
          </a:xfrm>
          <a:prstGeom prst="rect">
            <a:avLst/>
          </a:prstGeom>
          <a:solidFill>
            <a:srgbClr val="99FFCC"/>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ru-RU" sz="3000" b="1" dirty="0">
                <a:solidFill>
                  <a:srgbClr val="990099"/>
                </a:solidFill>
                <a:latin typeface="Times New Roman" panose="02020603050405020304" pitchFamily="18" charset="0"/>
                <a:cs typeface="Times New Roman" panose="02020603050405020304" pitchFamily="18" charset="0"/>
              </a:rPr>
              <a:t>Экономические права</a:t>
            </a:r>
          </a:p>
        </p:txBody>
      </p:sp>
      <p:pic>
        <p:nvPicPr>
          <p:cNvPr id="3080" name="Picture 8" descr="ÐÐ°ÑÑÐ¸Ð½ÐºÐ¸ Ð¿Ð¾ Ð·Ð°Ð¿ÑÐ¾ÑÑ Ð¿ÑÐ°Ð²Ð° ÑÐµÐ»Ð¾Ð²ÐµÐº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058" y="5230099"/>
            <a:ext cx="2561442" cy="125972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20159" y="4298721"/>
            <a:ext cx="3756541"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ru-RU" sz="3200" b="1" dirty="0">
                <a:solidFill>
                  <a:srgbClr val="990099"/>
                </a:solidFill>
                <a:latin typeface="Times New Roman" panose="02020603050405020304" pitchFamily="18" charset="0"/>
                <a:cs typeface="Times New Roman" panose="02020603050405020304" pitchFamily="18" charset="0"/>
              </a:rPr>
              <a:t>Социальные права</a:t>
            </a:r>
          </a:p>
        </p:txBody>
      </p:sp>
      <p:sp>
        <p:nvSpPr>
          <p:cNvPr id="9" name="Прямоугольник 8"/>
          <p:cNvSpPr/>
          <p:nvPr/>
        </p:nvSpPr>
        <p:spPr>
          <a:xfrm>
            <a:off x="7312524" y="4291855"/>
            <a:ext cx="4170950" cy="584775"/>
          </a:xfrm>
          <a:prstGeom prst="rect">
            <a:avLst/>
          </a:prstGeom>
          <a:solidFill>
            <a:srgbClr val="99FF99"/>
          </a:solidFill>
          <a:ln>
            <a:solidFill>
              <a:srgbClr val="C0E399"/>
            </a:solidFill>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sz="3200" b="1" dirty="0">
                <a:solidFill>
                  <a:srgbClr val="7030A0"/>
                </a:solidFill>
                <a:latin typeface="Times New Roman" panose="02020603050405020304" pitchFamily="18" charset="0"/>
                <a:cs typeface="Times New Roman" panose="02020603050405020304" pitchFamily="18" charset="0"/>
              </a:rPr>
              <a:t>Политические права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982" y="5164263"/>
            <a:ext cx="2869106"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634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0200" y="2112946"/>
            <a:ext cx="7213600" cy="541354"/>
          </a:xfrm>
        </p:spPr>
        <p:txBody>
          <a:bodyPr>
            <a:norm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Конституционные обязанности</a:t>
            </a:r>
          </a:p>
        </p:txBody>
      </p:sp>
      <p:sp>
        <p:nvSpPr>
          <p:cNvPr id="3" name="Объект 2"/>
          <p:cNvSpPr>
            <a:spLocks noGrp="1"/>
          </p:cNvSpPr>
          <p:nvPr>
            <p:ph sz="half" idx="1"/>
          </p:nvPr>
        </p:nvSpPr>
        <p:spPr>
          <a:xfrm>
            <a:off x="292100" y="2743201"/>
            <a:ext cx="11391900" cy="2692399"/>
          </a:xfrm>
          <a:gradFill flip="none" rotWithShape="1">
            <a:gsLst>
              <a:gs pos="0">
                <a:srgbClr val="66FF66">
                  <a:shade val="30000"/>
                  <a:satMod val="115000"/>
                </a:srgbClr>
              </a:gs>
              <a:gs pos="89000">
                <a:srgbClr val="66FF66">
                  <a:shade val="67500"/>
                  <a:satMod val="115000"/>
                  <a:lumMod val="36000"/>
                  <a:lumOff val="64000"/>
                  <a:alpha val="47000"/>
                </a:srgbClr>
              </a:gs>
              <a:gs pos="100000">
                <a:srgbClr val="66FF66">
                  <a:shade val="100000"/>
                  <a:satMod val="115000"/>
                </a:srgbClr>
              </a:gs>
            </a:gsLst>
            <a:lin ang="10800000" scaled="1"/>
            <a:tileRect/>
          </a:gradFill>
          <a:scene3d>
            <a:camera prst="orthographicFront"/>
            <a:lightRig rig="threePt" dir="t"/>
          </a:scene3d>
          <a:sp3d>
            <a:bevelT w="165100" prst="coolSlant"/>
          </a:sp3d>
        </p:spPr>
        <p:txBody>
          <a:bodyPr>
            <a:normAutofit fontScale="85000" lnSpcReduction="20000"/>
          </a:bodyPr>
          <a:lstStyle/>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Защита Отечества является долгом и обязанностью гражданина Луганской Народной Республики (статья 52,</a:t>
            </a:r>
            <a:r>
              <a:rPr lang="ru-RU" sz="1600" kern="1400" dirty="0">
                <a:solidFill>
                  <a:srgbClr val="000000"/>
                </a:solidFill>
                <a:latin typeface="Times New Roman"/>
              </a:rPr>
              <a:t> 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Каждый обязан сохранять природу и окружающую среду, бережно относиться к природным богатствам (статья 51,</a:t>
            </a:r>
            <a:r>
              <a:rPr lang="ru-RU" sz="1600" kern="1400" dirty="0">
                <a:solidFill>
                  <a:srgbClr val="000000"/>
                </a:solidFill>
                <a:latin typeface="Times New Roman"/>
              </a:rPr>
              <a:t> 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Каждый обязан платить законно установленные налоги и сборы. (статья 50,</a:t>
            </a:r>
            <a:r>
              <a:rPr lang="ru-RU" sz="1400" kern="1400" dirty="0">
                <a:solidFill>
                  <a:srgbClr val="000000"/>
                </a:solidFill>
                <a:latin typeface="Times New Roman"/>
              </a:rPr>
              <a:t> 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Каждый, находящийся на территории Луганской Народной Республики, обязан соблюдать Конституцию Луганской Народной Республики, законы Луганской Народной Республики, уважать права и свободы других лиц (статья 49, </a:t>
            </a:r>
            <a:r>
              <a:rPr lang="ru-RU" sz="1400" kern="1400" dirty="0">
                <a:solidFill>
                  <a:srgbClr val="000000"/>
                </a:solidFill>
                <a:latin typeface="Times New Roman"/>
              </a:rPr>
              <a:t>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Получение основного общего образования обязательно (статья 36 п.4,</a:t>
            </a:r>
            <a:r>
              <a:rPr lang="ru-RU" sz="1400" kern="1400" dirty="0">
                <a:solidFill>
                  <a:srgbClr val="000000"/>
                </a:solidFill>
                <a:latin typeface="Times New Roman"/>
              </a:rPr>
              <a:t> 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Забота о детях, их воспитание — равное право и обязанность родителей, и органов социальной опеки (статья 31, п.1</a:t>
            </a:r>
            <a:r>
              <a:rPr lang="ru-RU" sz="1400" kern="1400" dirty="0">
                <a:solidFill>
                  <a:srgbClr val="000000"/>
                </a:solidFill>
                <a:latin typeface="Times New Roman"/>
              </a:rPr>
              <a:t> 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Трудоспособные дети, достигшие 18 лет, должны заботиться о нетрудоспособных родителях (статья 31, п.2,</a:t>
            </a:r>
            <a:r>
              <a:rPr lang="ru-RU" sz="1400" kern="1400" dirty="0">
                <a:solidFill>
                  <a:srgbClr val="000000"/>
                </a:solidFill>
                <a:latin typeface="Times New Roman"/>
              </a:rPr>
              <a:t> Временный Основной Закон (Конституция) ЛНР</a:t>
            </a:r>
            <a:r>
              <a:rPr lang="ru-RU" sz="1600" dirty="0">
                <a:latin typeface="Times New Roman" panose="02020603050405020304" pitchFamily="18" charset="0"/>
                <a:cs typeface="Times New Roman" panose="02020603050405020304" pitchFamily="18" charset="0"/>
              </a:rPr>
              <a:t>).</a:t>
            </a:r>
          </a:p>
          <a:p>
            <a:endParaRPr lang="ru-RU" dirty="0"/>
          </a:p>
        </p:txBody>
      </p:sp>
      <p:pic>
        <p:nvPicPr>
          <p:cNvPr id="6146" name="Picture 2" descr="ÐÐ°ÑÑÐ¸Ð½ÐºÐ¸ Ð¿Ð¾ Ð·Ð°Ð¿ÑÐ¾ÑÑ ÐºÐ¾Ð½ÑÑÐ¸ÑÑÑÐ¸Ñ Ð»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4" y="368300"/>
            <a:ext cx="2359025" cy="22202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43300" y="974636"/>
            <a:ext cx="6096000" cy="1200329"/>
          </a:xfrm>
          <a:prstGeom prst="rect">
            <a:avLst/>
          </a:prstGeom>
          <a:solidFill>
            <a:srgbClr val="99FFCC"/>
          </a:solidFill>
          <a:scene3d>
            <a:camera prst="orthographicFront"/>
            <a:lightRig rig="threePt" dir="t"/>
          </a:scene3d>
          <a:sp3d>
            <a:bevelT prst="angle"/>
          </a:sp3d>
        </p:spPr>
        <p:txBody>
          <a:bodyPr>
            <a:spAutoFit/>
          </a:bodyPr>
          <a:lstStyle/>
          <a:p>
            <a:pPr algn="just"/>
            <a:r>
              <a:rPr lang="ru-RU" b="1" dirty="0">
                <a:solidFill>
                  <a:srgbClr val="FF0000"/>
                </a:solidFill>
                <a:latin typeface="Times New Roman" panose="02020603050405020304" pitchFamily="18" charset="0"/>
                <a:cs typeface="Times New Roman" panose="02020603050405020304" pitchFamily="18" charset="0"/>
              </a:rPr>
              <a:t>Обязанность</a:t>
            </a:r>
            <a:r>
              <a:rPr lang="ru-RU" b="1" dirty="0">
                <a:solidFill>
                  <a:srgbClr val="990099"/>
                </a:solidFill>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это мера общественно  необходимого поведения человека, призванная вместе с правами и свободами обеспечивать баланс, устойчивость и динамизм правового регулирования</a:t>
            </a:r>
            <a:r>
              <a:rPr lang="ru-RU" b="1" dirty="0">
                <a:solidFill>
                  <a:srgbClr val="990099"/>
                </a:solidFill>
                <a:latin typeface="Times New Roman" panose="02020603050405020304" pitchFamily="18" charset="0"/>
                <a:cs typeface="Times New Roman" panose="02020603050405020304" pitchFamily="18" charset="0"/>
              </a:rPr>
              <a:t> </a:t>
            </a:r>
            <a:endParaRPr lang="ru-R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0289" y="253206"/>
            <a:ext cx="2106746"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368" y="5372101"/>
            <a:ext cx="1555101" cy="1333499"/>
          </a:xfrm>
          <a:prstGeom prst="rect">
            <a:avLst/>
          </a:prstGeom>
        </p:spPr>
      </p:pic>
    </p:spTree>
    <p:extLst>
      <p:ext uri="{BB962C8B-B14F-4D97-AF65-F5344CB8AC3E}">
        <p14:creationId xmlns:p14="http://schemas.microsoft.com/office/powerpoint/2010/main" val="1687635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9275" y="2638064"/>
            <a:ext cx="9315450" cy="825501"/>
          </a:xfrm>
        </p:spPr>
        <p:txBody>
          <a:bodyPr>
            <a:noAutofit/>
          </a:bodyPr>
          <a:lstStyle/>
          <a:p>
            <a:pPr algn="l"/>
            <a:r>
              <a:rPr lang="ru-RU" sz="2800" b="1" dirty="0">
                <a:solidFill>
                  <a:srgbClr val="990099"/>
                </a:solidFill>
                <a:latin typeface="Times New Roman" panose="02020603050405020304" pitchFamily="18" charset="0"/>
                <a:cs typeface="Times New Roman" panose="02020603050405020304" pitchFamily="18" charset="0"/>
              </a:rPr>
              <a:t/>
            </a:r>
            <a:br>
              <a:rPr lang="ru-RU" sz="2800" b="1" dirty="0">
                <a:solidFill>
                  <a:srgbClr val="990099"/>
                </a:solidFill>
                <a:latin typeface="Times New Roman" panose="02020603050405020304" pitchFamily="18" charset="0"/>
                <a:cs typeface="Times New Roman" panose="02020603050405020304" pitchFamily="18" charset="0"/>
              </a:rPr>
            </a:br>
            <a:r>
              <a:rPr lang="ru-RU" sz="2800" b="1" dirty="0">
                <a:solidFill>
                  <a:srgbClr val="990099"/>
                </a:solidFill>
                <a:latin typeface="Times New Roman" panose="02020603050405020304" pitchFamily="18" charset="0"/>
                <a:cs typeface="Times New Roman" panose="02020603050405020304" pitchFamily="18" charset="0"/>
              </a:rPr>
              <a:t/>
            </a:r>
            <a:br>
              <a:rPr lang="ru-RU" sz="2800" b="1" dirty="0">
                <a:solidFill>
                  <a:srgbClr val="990099"/>
                </a:solidFill>
                <a:latin typeface="Times New Roman" panose="02020603050405020304" pitchFamily="18" charset="0"/>
                <a:cs typeface="Times New Roman" panose="02020603050405020304" pitchFamily="18" charset="0"/>
              </a:rPr>
            </a:br>
            <a:r>
              <a:rPr lang="ru-RU" sz="2800" b="1" dirty="0">
                <a:solidFill>
                  <a:srgbClr val="990099"/>
                </a:solidFill>
                <a:latin typeface="Times New Roman" panose="02020603050405020304" pitchFamily="18" charset="0"/>
                <a:cs typeface="Times New Roman" panose="02020603050405020304" pitchFamily="18" charset="0"/>
              </a:rPr>
              <a:t>Виды юридической ответственности </a:t>
            </a:r>
            <a:br>
              <a:rPr lang="ru-RU" sz="2800" b="1" dirty="0">
                <a:solidFill>
                  <a:srgbClr val="990099"/>
                </a:solidFill>
                <a:latin typeface="Times New Roman" panose="02020603050405020304" pitchFamily="18" charset="0"/>
                <a:cs typeface="Times New Roman" panose="02020603050405020304" pitchFamily="18" charset="0"/>
              </a:rPr>
            </a:br>
            <a:endParaRPr lang="ru-RU" sz="2800" b="1" dirty="0">
              <a:solidFill>
                <a:srgbClr val="990099"/>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3200" y="1539779"/>
            <a:ext cx="1901500" cy="1257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ÐÐ°ÑÑÐ¸Ð½ÐºÐ¸ Ð¿Ð¾ Ð·Ð°Ð¿ÑÐ¾ÑÑ Ð°Ð´Ð¼Ð¸Ð½Ð¸ÑÑÑÐ°ÑÐ¸Ð²Ð½Ð°Ñ Ð¾ÑÐ²ÐµÑÑÑÐ²ÐµÐ½Ð½Ð¾Ñ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84" y="5163930"/>
            <a:ext cx="2286000"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ÐÐ°ÑÑÐ¸Ð½ÐºÐ¸ Ð¿Ð¾ Ð·Ð°Ð¿ÑÐ¾ÑÑ ÑÐ³Ð¾Ð»Ð¾Ð²Ð½Ð°Ñ Ð¾ÑÐ²ÐµÑÑÑÐ²ÐµÐ½Ð½Ð¾ÑÑ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034" y="688142"/>
            <a:ext cx="2070100" cy="1630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Рисунок 6"/>
          <p:cNvPicPr>
            <a:picLocks noChangeAspect="1"/>
          </p:cNvPicPr>
          <p:nvPr/>
        </p:nvPicPr>
        <p:blipFill>
          <a:blip r:embed="rId5"/>
          <a:stretch>
            <a:fillRect/>
          </a:stretch>
        </p:blipFill>
        <p:spPr>
          <a:xfrm>
            <a:off x="9702800" y="5075030"/>
            <a:ext cx="1797447" cy="1672120"/>
          </a:xfrm>
          <a:prstGeom prst="rect">
            <a:avLst/>
          </a:prstGeom>
        </p:spPr>
      </p:pic>
      <p:sp>
        <p:nvSpPr>
          <p:cNvPr id="9" name="Прямоугольник 8"/>
          <p:cNvSpPr/>
          <p:nvPr/>
        </p:nvSpPr>
        <p:spPr>
          <a:xfrm>
            <a:off x="2781300" y="1245171"/>
            <a:ext cx="6096000" cy="923330"/>
          </a:xfrm>
          <a:prstGeom prst="rect">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a:sp3d>
        </p:spPr>
        <p:txBody>
          <a:bodyPr>
            <a:spAutoFit/>
          </a:bodyPr>
          <a:lstStyle/>
          <a:p>
            <a:pPr algn="ctr"/>
            <a:r>
              <a:rPr lang="ru-RU" b="1" dirty="0">
                <a:solidFill>
                  <a:schemeClr val="accent3">
                    <a:lumMod val="75000"/>
                  </a:schemeClr>
                </a:solidFill>
                <a:latin typeface="Times New Roman" panose="02020603050405020304" pitchFamily="18" charset="0"/>
                <a:cs typeface="Times New Roman" panose="02020603050405020304" pitchFamily="18" charset="0"/>
              </a:rPr>
              <a:t>Ответственность</a:t>
            </a:r>
            <a:r>
              <a:rPr lang="ru-RU" dirty="0">
                <a:solidFill>
                  <a:schemeClr val="accent3">
                    <a:lumMod val="75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отношение зависимости человека от чего-то воспринимаемого им в качестве определяющего основания для принятия решений и совершения действий</a:t>
            </a:r>
            <a:endParaRPr lang="ru-RU" dirty="0"/>
          </a:p>
        </p:txBody>
      </p:sp>
      <p:sp>
        <p:nvSpPr>
          <p:cNvPr id="10" name="Прямоугольник 9"/>
          <p:cNvSpPr/>
          <p:nvPr/>
        </p:nvSpPr>
        <p:spPr>
          <a:xfrm>
            <a:off x="3406194" y="4377184"/>
            <a:ext cx="1284519"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ru-RU" b="1" dirty="0">
                <a:solidFill>
                  <a:schemeClr val="bg1"/>
                </a:solidFill>
                <a:latin typeface="Times New Roman" panose="02020603050405020304" pitchFamily="18" charset="0"/>
                <a:cs typeface="Times New Roman" panose="02020603050405020304" pitchFamily="18" charset="0"/>
              </a:rPr>
              <a:t>Уголовная</a:t>
            </a:r>
            <a:endParaRPr lang="ru-RU" dirty="0">
              <a:solidFill>
                <a:schemeClr val="bg1"/>
              </a:solidFill>
            </a:endParaRPr>
          </a:p>
        </p:txBody>
      </p:sp>
      <p:sp>
        <p:nvSpPr>
          <p:cNvPr id="11" name="Прямоугольник 10"/>
          <p:cNvSpPr/>
          <p:nvPr/>
        </p:nvSpPr>
        <p:spPr>
          <a:xfrm>
            <a:off x="395684" y="4407932"/>
            <a:ext cx="2226956"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ru-RU" b="1" dirty="0">
                <a:solidFill>
                  <a:schemeClr val="bg1"/>
                </a:solidFill>
                <a:latin typeface="Times New Roman" panose="02020603050405020304" pitchFamily="18" charset="0"/>
                <a:cs typeface="Times New Roman" panose="02020603050405020304" pitchFamily="18" charset="0"/>
              </a:rPr>
              <a:t>Административная</a:t>
            </a:r>
            <a:endParaRPr lang="ru-RU" dirty="0">
              <a:solidFill>
                <a:schemeClr val="bg1"/>
              </a:solidFill>
            </a:endParaRPr>
          </a:p>
        </p:txBody>
      </p:sp>
      <p:sp>
        <p:nvSpPr>
          <p:cNvPr id="12" name="Прямоугольник 11"/>
          <p:cNvSpPr/>
          <p:nvPr/>
        </p:nvSpPr>
        <p:spPr>
          <a:xfrm>
            <a:off x="5612707" y="4377184"/>
            <a:ext cx="24936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ru-RU" b="1" dirty="0">
                <a:solidFill>
                  <a:schemeClr val="bg1"/>
                </a:solidFill>
                <a:latin typeface="Times New Roman" panose="02020603050405020304" pitchFamily="18" charset="0"/>
                <a:cs typeface="Times New Roman" panose="02020603050405020304" pitchFamily="18" charset="0"/>
              </a:rPr>
              <a:t>Гражданско-правовая</a:t>
            </a:r>
            <a:endParaRPr lang="ru-RU" dirty="0">
              <a:solidFill>
                <a:schemeClr val="bg1"/>
              </a:solidFill>
            </a:endParaRPr>
          </a:p>
        </p:txBody>
      </p:sp>
      <p:sp>
        <p:nvSpPr>
          <p:cNvPr id="13" name="Прямоугольник 12"/>
          <p:cNvSpPr/>
          <p:nvPr/>
        </p:nvSpPr>
        <p:spPr>
          <a:xfrm>
            <a:off x="9392974" y="4407932"/>
            <a:ext cx="199125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b="1" dirty="0">
                <a:solidFill>
                  <a:schemeClr val="bg1"/>
                </a:solidFill>
                <a:latin typeface="Times New Roman" panose="02020603050405020304" pitchFamily="18" charset="0"/>
                <a:cs typeface="Times New Roman" panose="02020603050405020304" pitchFamily="18" charset="0"/>
              </a:rPr>
              <a:t>Дисциплинарная</a:t>
            </a:r>
            <a:endParaRPr lang="ru-RU" dirty="0">
              <a:solidFill>
                <a:schemeClr val="bg1"/>
              </a:solidFill>
            </a:endParaRPr>
          </a:p>
        </p:txBody>
      </p:sp>
      <p:sp>
        <p:nvSpPr>
          <p:cNvPr id="15" name="Стрелка вниз 14"/>
          <p:cNvSpPr/>
          <p:nvPr/>
        </p:nvSpPr>
        <p:spPr>
          <a:xfrm>
            <a:off x="6646266" y="3454410"/>
            <a:ext cx="250163"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9702800" y="3467100"/>
            <a:ext cx="317500" cy="622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3931434" y="3429000"/>
            <a:ext cx="23404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2120900" y="3467100"/>
            <a:ext cx="24231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7986" y="5144120"/>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332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3191" y="831174"/>
            <a:ext cx="7073900" cy="646331"/>
          </a:xfrm>
          <a:prstGeom prst="rect">
            <a:avLst/>
          </a:prstGeom>
          <a:gradFill flip="none" rotWithShape="1">
            <a:gsLst>
              <a:gs pos="0">
                <a:srgbClr val="C0E399">
                  <a:tint val="66000"/>
                  <a:satMod val="160000"/>
                </a:srgbClr>
              </a:gs>
              <a:gs pos="50000">
                <a:srgbClr val="C0E399">
                  <a:tint val="44500"/>
                  <a:satMod val="160000"/>
                </a:srgbClr>
              </a:gs>
              <a:gs pos="100000">
                <a:srgbClr val="C0E399">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817194" lvl="1" indent="-359994" algn="just"/>
            <a:r>
              <a:rPr lang="ru-RU" kern="1400" dirty="0">
                <a:solidFill>
                  <a:srgbClr val="000000"/>
                </a:solidFill>
                <a:latin typeface="Times New Roman"/>
              </a:rPr>
              <a:t>Каждый имеет </a:t>
            </a:r>
            <a:r>
              <a:rPr lang="ru-RU" b="1" kern="1400" dirty="0">
                <a:solidFill>
                  <a:srgbClr val="000000"/>
                </a:solidFill>
                <a:latin typeface="Times New Roman"/>
              </a:rPr>
              <a:t>право на образование  </a:t>
            </a:r>
            <a:r>
              <a:rPr lang="ru-RU" kern="1400" dirty="0">
                <a:solidFill>
                  <a:srgbClr val="000000"/>
                </a:solidFill>
                <a:latin typeface="Times New Roman"/>
              </a:rPr>
              <a:t>(статья 36  п.1,  Временный Основной Закон (Конституция) ЛНР).</a:t>
            </a:r>
            <a:endParaRPr lang="ru-RU" sz="1100" kern="1400" dirty="0">
              <a:solidFill>
                <a:srgbClr val="000000"/>
              </a:solidFill>
              <a:effectLst/>
              <a:latin typeface="Franklin Gothic Book"/>
            </a:endParaRPr>
          </a:p>
        </p:txBody>
      </p:sp>
      <p:sp>
        <p:nvSpPr>
          <p:cNvPr id="3" name="TextBox 2"/>
          <p:cNvSpPr txBox="1"/>
          <p:nvPr/>
        </p:nvSpPr>
        <p:spPr>
          <a:xfrm>
            <a:off x="157916" y="2158999"/>
            <a:ext cx="7150100" cy="1200329"/>
          </a:xfrm>
          <a:prstGeom prst="rect">
            <a:avLst/>
          </a:prstGeom>
          <a:solidFill>
            <a:srgbClr val="FFF1C5"/>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spcAft>
                <a:spcPts val="598"/>
              </a:spcAft>
            </a:pPr>
            <a:r>
              <a:rPr lang="ru-RU" kern="1400" dirty="0">
                <a:solidFill>
                  <a:srgbClr val="000000"/>
                </a:solidFill>
                <a:latin typeface="Times New Roman"/>
              </a:rPr>
              <a:t>Обучающиеся </a:t>
            </a:r>
            <a:r>
              <a:rPr lang="ru-RU" b="1" kern="1400" dirty="0">
                <a:solidFill>
                  <a:srgbClr val="000000"/>
                </a:solidFill>
                <a:latin typeface="Times New Roman"/>
              </a:rPr>
              <a:t>обязаны</a:t>
            </a:r>
            <a:r>
              <a:rPr lang="ru-RU" kern="1400" dirty="0">
                <a:solidFill>
                  <a:srgbClr val="000000"/>
                </a:solidFill>
                <a:latin typeface="Times New Roman"/>
              </a:rPr>
              <a:t> осваивать образовательную программу, осуществлять самостоятельную подготовку к занятиям, данные педагогическими работниками в рамках образовательной программ  (статья 41 п.1, Закон «Об образовании» ЛНР).</a:t>
            </a:r>
            <a:endParaRPr lang="ru-RU" sz="1100" kern="1400" dirty="0">
              <a:solidFill>
                <a:srgbClr val="000000"/>
              </a:solidFill>
              <a:effectLst/>
              <a:latin typeface="Franklin Gothic Book"/>
            </a:endParaRPr>
          </a:p>
        </p:txBody>
      </p:sp>
      <p:sp>
        <p:nvSpPr>
          <p:cNvPr id="4" name="TextBox 3"/>
          <p:cNvSpPr txBox="1"/>
          <p:nvPr/>
        </p:nvSpPr>
        <p:spPr>
          <a:xfrm>
            <a:off x="3479800" y="3810000"/>
            <a:ext cx="8089900" cy="23083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ru-RU" dirty="0">
                <a:solidFill>
                  <a:srgbClr val="000000"/>
                </a:solidFill>
                <a:latin typeface="Times New Roman" panose="02020603050405020304" pitchFamily="18" charset="0"/>
                <a:cs typeface="Times New Roman" panose="02020603050405020304" pitchFamily="18" charset="0"/>
              </a:rPr>
              <a:t>За неисполнение или нарушение устава организации, осуществляющей образовательную деятельность, правил внутреннего распорядка, правил проживания в общежитиях и интернатах и иных локальных нормативных правовых актов по вопросам организации и осуществления образовательной деятельности </a:t>
            </a:r>
            <a:r>
              <a:rPr lang="ru-RU" b="1" dirty="0">
                <a:solidFill>
                  <a:srgbClr val="000000"/>
                </a:solidFill>
                <a:latin typeface="Times New Roman" panose="02020603050405020304" pitchFamily="18" charset="0"/>
                <a:cs typeface="Times New Roman" panose="02020603050405020304" pitchFamily="18" charset="0"/>
              </a:rPr>
              <a:t>к обучающимся могут быть применены меры дисциплинарного взыскания</a:t>
            </a:r>
            <a:r>
              <a:rPr lang="ru-RU" dirty="0">
                <a:solidFill>
                  <a:srgbClr val="000000"/>
                </a:solidFill>
                <a:latin typeface="Times New Roman" panose="02020603050405020304" pitchFamily="18" charset="0"/>
                <a:cs typeface="Times New Roman" panose="02020603050405020304" pitchFamily="18" charset="0"/>
              </a:rPr>
              <a:t>: замечание, выговор, отчисление из организации, осуществляющей образовательную деятельность (статья 41 п.4, Закон «Об образований» ЛНР).</a:t>
            </a:r>
            <a:endParaRPr lang="ru-RU" dirty="0">
              <a:latin typeface="Times New Roman" panose="02020603050405020304" pitchFamily="18" charset="0"/>
              <a:cs typeface="Times New Roman" panose="02020603050405020304" pitchFamily="18" charset="0"/>
            </a:endParaRPr>
          </a:p>
        </p:txBody>
      </p:sp>
      <p:pic>
        <p:nvPicPr>
          <p:cNvPr id="2050" name="Picture 2" descr="https://cdn2.arhivurokov.ru/viewImage.php?image=http://oroik-bryansk.cerkov.ru/files/2015/10/education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16" y="4687163"/>
            <a:ext cx="3189367" cy="2065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1.bp.blogspot.com/-F_hEZidtPGI/WbIhe_wIQxI/AAAAAAAAAck/WeCPDSTNYlQpg4lVX5P8S4Z3afTLX4lnACLcBGAs/s1600/582d70816bdc4164736605%255B1%25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6127" y="1814051"/>
            <a:ext cx="3516248" cy="190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86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92800" y="3317312"/>
            <a:ext cx="6096000" cy="34163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scene3d>
            <a:camera prst="orthographicFront"/>
            <a:lightRig rig="threePt" dir="t"/>
          </a:scene3d>
          <a:sp3d>
            <a:bevelT/>
          </a:sp3d>
        </p:spPr>
        <p:txBody>
          <a:bodyPr>
            <a:spAutoFit/>
          </a:bodyPr>
          <a:lstStyle/>
          <a:p>
            <a:pPr algn="just"/>
            <a:r>
              <a:rPr lang="ru-RU" dirty="0">
                <a:latin typeface="Times New Roman" panose="02020603050405020304" pitchFamily="18" charset="0"/>
                <a:cs typeface="Times New Roman" panose="02020603050405020304" pitchFamily="18" charset="0"/>
              </a:rPr>
              <a:t>Уклонение физического лица от уплаты налогов и (или) сборов путем непредставления налоговой декларации или иных документов, представление которых в соответствии с законодательством Луганской Народной Республики о налогах и сборах является обязательным, - наказывается </a:t>
            </a:r>
            <a:r>
              <a:rPr lang="ru-RU" b="1" dirty="0">
                <a:latin typeface="Times New Roman" panose="02020603050405020304" pitchFamily="18" charset="0"/>
                <a:cs typeface="Times New Roman" panose="02020603050405020304" pitchFamily="18" charset="0"/>
              </a:rPr>
              <a:t>штрафом</a:t>
            </a:r>
            <a:r>
              <a:rPr lang="ru-RU" dirty="0">
                <a:latin typeface="Times New Roman" panose="02020603050405020304" pitchFamily="18" charset="0"/>
                <a:cs typeface="Times New Roman" panose="02020603050405020304" pitchFamily="18" charset="0"/>
              </a:rPr>
              <a:t> в размере от двадцати пяти до семидесяти пяти минимальных размеров оплаты труда или в размере заработной платы или иного дохода осужденного за период от одного года до двух лет, либо принудительными работами на срок до одного года, либо арестом на срок до шести месяцев, либо лишением свободы на срок до одного года (статья 229, Уголовный кодекс ЛНР)</a:t>
            </a:r>
          </a:p>
        </p:txBody>
      </p:sp>
      <p:sp>
        <p:nvSpPr>
          <p:cNvPr id="5" name="Прямоугольник 4"/>
          <p:cNvSpPr/>
          <p:nvPr/>
        </p:nvSpPr>
        <p:spPr>
          <a:xfrm>
            <a:off x="4495800" y="603282"/>
            <a:ext cx="5499100" cy="2423740"/>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0800000" scaled="1"/>
            <a:tileRect/>
          </a:gradFill>
          <a:scene3d>
            <a:camera prst="orthographicFront"/>
            <a:lightRig rig="threePt" dir="t"/>
          </a:scene3d>
          <a:sp3d>
            <a:bevelT/>
          </a:sp3d>
        </p:spPr>
        <p:txBody>
          <a:bodyPr wrap="square">
            <a:spAutoFit/>
          </a:bodyPr>
          <a:lstStyle/>
          <a:p>
            <a:pPr marL="359994" marR="0" indent="-359994" algn="just">
              <a:lnSpc>
                <a:spcPct val="150000"/>
              </a:lnSpc>
              <a:spcBef>
                <a:spcPts val="0"/>
              </a:spcBef>
              <a:spcAft>
                <a:spcPts val="0"/>
              </a:spcAft>
            </a:pPr>
            <a:r>
              <a:rPr lang="ru-RU" kern="1400" dirty="0">
                <a:solidFill>
                  <a:srgbClr val="000000"/>
                </a:solidFill>
                <a:latin typeface="Times New Roman"/>
              </a:rPr>
              <a:t>      Каждому гарантируется социальное обеспечение по возрасту, в  случае болезни, инвалидности, потери          кормильца, для воспитания детей и в иных случаях (статья 32, Временный Основной Закон (Конституция) ЛНР)</a:t>
            </a:r>
            <a:endParaRPr lang="ru-RU" sz="1100" kern="1400" dirty="0">
              <a:solidFill>
                <a:srgbClr val="000000"/>
              </a:solidFill>
              <a:latin typeface="Franklin Gothic Book"/>
            </a:endParaRPr>
          </a:p>
          <a:p>
            <a:pPr>
              <a:lnSpc>
                <a:spcPct val="150000"/>
              </a:lnSpc>
              <a:spcAft>
                <a:spcPts val="598"/>
              </a:spcAft>
            </a:pPr>
            <a:r>
              <a:rPr lang="ru-RU" sz="1100" kern="1400" dirty="0">
                <a:solidFill>
                  <a:srgbClr val="000000"/>
                </a:solidFill>
                <a:latin typeface="Franklin Gothic Book"/>
              </a:rPr>
              <a:t> </a:t>
            </a:r>
            <a:endParaRPr lang="ru-RU" sz="1100" kern="1400" dirty="0">
              <a:solidFill>
                <a:srgbClr val="000000"/>
              </a:solidFill>
              <a:effectLst/>
              <a:latin typeface="Franklin Gothic Book"/>
            </a:endParaRPr>
          </a:p>
        </p:txBody>
      </p:sp>
      <p:sp>
        <p:nvSpPr>
          <p:cNvPr id="6" name="Прямоугольник 5"/>
          <p:cNvSpPr/>
          <p:nvPr/>
        </p:nvSpPr>
        <p:spPr>
          <a:xfrm>
            <a:off x="368300" y="4229100"/>
            <a:ext cx="4572000" cy="200824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scene3d>
            <a:camera prst="orthographicFront"/>
            <a:lightRig rig="threePt" dir="t"/>
          </a:scene3d>
          <a:sp3d>
            <a:bevelT prst="angle"/>
          </a:sp3d>
        </p:spPr>
        <p:txBody>
          <a:bodyPr wrap="square">
            <a:spAutoFit/>
          </a:bodyPr>
          <a:lstStyle/>
          <a:p>
            <a:pPr marL="359994" indent="-359994" algn="just">
              <a:lnSpc>
                <a:spcPct val="150000"/>
              </a:lnSpc>
            </a:pPr>
            <a:r>
              <a:rPr lang="ru-RU" kern="1400" dirty="0">
                <a:solidFill>
                  <a:srgbClr val="000000"/>
                </a:solidFill>
                <a:latin typeface="Times New Roman"/>
              </a:rPr>
              <a:t>      Каждый </a:t>
            </a:r>
            <a:r>
              <a:rPr lang="ru-RU" b="1" kern="1400" dirty="0">
                <a:solidFill>
                  <a:srgbClr val="000000"/>
                </a:solidFill>
                <a:latin typeface="Times New Roman"/>
              </a:rPr>
              <a:t>обязан</a:t>
            </a:r>
            <a:r>
              <a:rPr lang="ru-RU" kern="1400" dirty="0">
                <a:solidFill>
                  <a:srgbClr val="000000"/>
                </a:solidFill>
                <a:latin typeface="Times New Roman"/>
              </a:rPr>
              <a:t> платить законно  установленные налоги, сборы                                                                      </a:t>
            </a:r>
          </a:p>
          <a:p>
            <a:pPr marL="359994" indent="-359994" algn="just">
              <a:lnSpc>
                <a:spcPct val="150000"/>
              </a:lnSpc>
            </a:pPr>
            <a:r>
              <a:rPr lang="ru-RU" kern="1400" dirty="0">
                <a:solidFill>
                  <a:srgbClr val="000000"/>
                </a:solidFill>
                <a:latin typeface="Times New Roman"/>
              </a:rPr>
              <a:t>      (статья 50, Временный Основной  Закон (Конституция) ЛНР)</a:t>
            </a:r>
            <a:endParaRPr lang="ru-RU" sz="1100" kern="1400" dirty="0">
              <a:solidFill>
                <a:srgbClr val="000000"/>
              </a:solidFill>
              <a:latin typeface="Franklin Gothic Book"/>
            </a:endParaRPr>
          </a:p>
          <a:p>
            <a:pPr>
              <a:lnSpc>
                <a:spcPct val="150000"/>
              </a:lnSpc>
              <a:spcAft>
                <a:spcPts val="598"/>
              </a:spcAft>
            </a:pPr>
            <a:r>
              <a:rPr lang="ru-RU" sz="1100" kern="1400" dirty="0">
                <a:solidFill>
                  <a:srgbClr val="000000"/>
                </a:solidFill>
                <a:latin typeface="Franklin Gothic Book"/>
              </a:rPr>
              <a:t> </a:t>
            </a:r>
            <a:endParaRPr lang="ru-RU" sz="1100" kern="1400" dirty="0">
              <a:solidFill>
                <a:srgbClr val="000000"/>
              </a:solidFill>
              <a:effectLst/>
              <a:latin typeface="Franklin Gothic Book"/>
            </a:endParaRPr>
          </a:p>
        </p:txBody>
      </p:sp>
      <p:pic>
        <p:nvPicPr>
          <p:cNvPr id="5122" name="Picture 2" descr="Картинки по запросу налоги фот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399" y="1511301"/>
            <a:ext cx="3062287" cy="22967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0" y="1408113"/>
            <a:ext cx="1674813" cy="116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584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88100" y="2685257"/>
            <a:ext cx="5524500" cy="329320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scene3d>
            <a:camera prst="orthographicFront"/>
            <a:lightRig rig="threePt" dir="t"/>
          </a:scene3d>
          <a:sp3d>
            <a:bevelT prst="angle"/>
          </a:sp3d>
        </p:spPr>
        <p:txBody>
          <a:bodyPr wrap="square">
            <a:spAutoFit/>
          </a:bodyPr>
          <a:lstStyle/>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Нарушение установленного порядка организации либо проведения собрания, митинга, демонстрации, шествия или пикетирования, если это деяние совершено неоднократно, -</a:t>
            </a:r>
          </a:p>
          <a:p>
            <a:pPr algn="just"/>
            <a:r>
              <a:rPr lang="ru-RU" sz="1600" dirty="0">
                <a:latin typeface="Times New Roman" panose="02020603050405020304" pitchFamily="18" charset="0"/>
                <a:cs typeface="Times New Roman" panose="02020603050405020304" pitchFamily="18" charset="0"/>
              </a:rPr>
              <a:t>наказывается </a:t>
            </a:r>
            <a:r>
              <a:rPr lang="ru-RU" sz="1600" b="1" dirty="0">
                <a:latin typeface="Times New Roman" panose="02020603050405020304" pitchFamily="18" charset="0"/>
                <a:cs typeface="Times New Roman" panose="02020603050405020304" pitchFamily="18" charset="0"/>
              </a:rPr>
              <a:t>штрафом</a:t>
            </a:r>
            <a:r>
              <a:rPr lang="ru-RU" sz="1600" dirty="0">
                <a:latin typeface="Times New Roman" panose="02020603050405020304" pitchFamily="18" charset="0"/>
                <a:cs typeface="Times New Roman" panose="02020603050405020304" pitchFamily="18" charset="0"/>
              </a:rPr>
              <a:t> в размере от ста двадцати пяти до двухсот минимальных размеров оплаты труда или в размере заработной платы или иного дохода осужденного за период от двух до трех лет, либо обязательными работами на срок до четырехсот восьмидесяти часов, либо исправительными работами на срок от одного года до двух лет, либо принудительными работами на срок до пяти лет, либо лишением свободы на тот же срок. (Статья 252, Уголовный кодекс ЛНР)</a:t>
            </a:r>
          </a:p>
        </p:txBody>
      </p:sp>
      <p:sp>
        <p:nvSpPr>
          <p:cNvPr id="4" name="Прямоугольник 3"/>
          <p:cNvSpPr/>
          <p:nvPr/>
        </p:nvSpPr>
        <p:spPr>
          <a:xfrm>
            <a:off x="1117600" y="1205931"/>
            <a:ext cx="4838700" cy="2008242"/>
          </a:xfrm>
          <a:prstGeom prst="rect">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scene3d>
            <a:camera prst="orthographicFront"/>
            <a:lightRig rig="threePt" dir="t"/>
          </a:scene3d>
          <a:sp3d>
            <a:bevelT w="165100" prst="coolSlant"/>
          </a:sp3d>
        </p:spPr>
        <p:txBody>
          <a:bodyPr wrap="square">
            <a:spAutoFit/>
          </a:bodyPr>
          <a:lstStyle/>
          <a:p>
            <a:pPr algn="just"/>
            <a:r>
              <a:rPr lang="ru-RU" kern="1400" dirty="0">
                <a:solidFill>
                  <a:srgbClr val="000000"/>
                </a:solidFill>
                <a:latin typeface="Times New Roman"/>
              </a:rPr>
              <a:t>Граждане Луганской Народной Республики </a:t>
            </a:r>
            <a:r>
              <a:rPr lang="ru-RU" b="1" kern="1400" dirty="0">
                <a:solidFill>
                  <a:srgbClr val="000000"/>
                </a:solidFill>
                <a:latin typeface="Times New Roman"/>
              </a:rPr>
              <a:t>имеют право </a:t>
            </a:r>
            <a:r>
              <a:rPr lang="ru-RU" kern="1400" dirty="0">
                <a:solidFill>
                  <a:srgbClr val="000000"/>
                </a:solidFill>
                <a:latin typeface="Times New Roman"/>
              </a:rPr>
              <a:t>собираться мирно, без оружия, проводить собрания, митинги и демонстрации, шествия и пикетирование в соответствии с законом (статья 24, Временный Основной закон (Конституция) ЛНР).</a:t>
            </a:r>
            <a:endParaRPr lang="ru-RU" sz="1100" kern="1400" dirty="0">
              <a:solidFill>
                <a:srgbClr val="000000"/>
              </a:solidFill>
              <a:latin typeface="Franklin Gothic Book"/>
            </a:endParaRPr>
          </a:p>
          <a:p>
            <a:pPr>
              <a:lnSpc>
                <a:spcPct val="150000"/>
              </a:lnSpc>
              <a:spcAft>
                <a:spcPts val="598"/>
              </a:spcAft>
            </a:pPr>
            <a:r>
              <a:rPr lang="ru-RU" sz="1100" kern="1400" dirty="0">
                <a:solidFill>
                  <a:srgbClr val="000000"/>
                </a:solidFill>
                <a:latin typeface="Franklin Gothic Book"/>
              </a:rPr>
              <a:t> </a:t>
            </a:r>
            <a:endParaRPr lang="ru-RU" sz="1100" kern="1400" dirty="0">
              <a:solidFill>
                <a:srgbClr val="000000"/>
              </a:solidFill>
              <a:effectLst/>
              <a:latin typeface="Franklin Gothic Book"/>
            </a:endParaRPr>
          </a:p>
        </p:txBody>
      </p:sp>
      <p:sp>
        <p:nvSpPr>
          <p:cNvPr id="6" name="Прямоугольник 5"/>
          <p:cNvSpPr/>
          <p:nvPr/>
        </p:nvSpPr>
        <p:spPr>
          <a:xfrm>
            <a:off x="317500" y="4466166"/>
            <a:ext cx="5638800" cy="1754326"/>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scene3d>
            <a:camera prst="orthographicFront"/>
            <a:lightRig rig="threePt" dir="t"/>
          </a:scene3d>
          <a:sp3d>
            <a:bevelT prst="angle"/>
          </a:sp3d>
        </p:spPr>
        <p:txBody>
          <a:bodyPr wrap="square">
            <a:spAutoFit/>
          </a:bodyPr>
          <a:lstStyle/>
          <a:p>
            <a:pPr algn="just">
              <a:spcAft>
                <a:spcPts val="598"/>
              </a:spcAft>
            </a:pPr>
            <a:r>
              <a:rPr lang="ru-RU" kern="1400" dirty="0">
                <a:solidFill>
                  <a:srgbClr val="000000"/>
                </a:solidFill>
                <a:latin typeface="Times New Roman"/>
              </a:rPr>
              <a:t>При проведении митингов, демонстраций его организаторы и участники </a:t>
            </a:r>
            <a:r>
              <a:rPr lang="ru-RU" b="1" kern="1400" dirty="0">
                <a:solidFill>
                  <a:srgbClr val="000000"/>
                </a:solidFill>
                <a:latin typeface="Times New Roman"/>
              </a:rPr>
              <a:t>обязаны</a:t>
            </a:r>
            <a:r>
              <a:rPr lang="ru-RU" kern="1400" dirty="0">
                <a:solidFill>
                  <a:srgbClr val="000000"/>
                </a:solidFill>
                <a:latin typeface="Times New Roman"/>
              </a:rPr>
              <a:t> соблюдать законы, общественный порядок. Запрещается иметь при себе оружие, специально подготовленные предметы, которые могут быть использованы против жизни и здоровья людей (статья  5.38, КоАП ЛНР).</a:t>
            </a:r>
            <a:endParaRPr lang="ru-RU" sz="1100" kern="1400" dirty="0">
              <a:solidFill>
                <a:srgbClr val="000000"/>
              </a:solidFill>
              <a:effectLst/>
              <a:latin typeface="Franklin Gothic Book"/>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100" y="542925"/>
            <a:ext cx="3746500" cy="196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0558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1048</TotalTime>
  <Words>914</Words>
  <Application>Microsoft Office PowerPoint</Application>
  <PresentationFormat>Произвольный</PresentationFormat>
  <Paragraphs>58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След самолета</vt:lpstr>
      <vt:lpstr>«Права, обязанности, ответственность»</vt:lpstr>
      <vt:lpstr>ПРАВА человека – правила, которые обеспечивают защиту  достоинства и свободы     каждого отдельного человека</vt:lpstr>
      <vt:lpstr>Концепция «поколений» прав человека</vt:lpstr>
      <vt:lpstr>ПРАВА ЧЕЛОВЕКА В  ЛУГАНСКОЙ НАРОДНОЙ РЕСПУБЛИКЕ</vt:lpstr>
      <vt:lpstr>Конституционные обязанности</vt:lpstr>
      <vt:lpstr>  Виды юридической ответственности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RePack by Diakov</cp:lastModifiedBy>
  <cp:revision>58</cp:revision>
  <dcterms:created xsi:type="dcterms:W3CDTF">2018-10-16T18:45:00Z</dcterms:created>
  <dcterms:modified xsi:type="dcterms:W3CDTF">2023-06-12T10:08:25Z</dcterms:modified>
</cp:coreProperties>
</file>