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1" r:id="rId2"/>
    <p:sldId id="276" r:id="rId3"/>
    <p:sldId id="267" r:id="rId4"/>
    <p:sldId id="256" r:id="rId5"/>
    <p:sldId id="275" r:id="rId6"/>
    <p:sldId id="277" r:id="rId7"/>
    <p:sldId id="266" r:id="rId8"/>
    <p:sldId id="263" r:id="rId9"/>
    <p:sldId id="278" r:id="rId10"/>
    <p:sldId id="264" r:id="rId11"/>
    <p:sldId id="287" r:id="rId12"/>
    <p:sldId id="288" r:id="rId13"/>
    <p:sldId id="289" r:id="rId14"/>
    <p:sldId id="280" r:id="rId15"/>
    <p:sldId id="281" r:id="rId16"/>
    <p:sldId id="282" r:id="rId17"/>
    <p:sldId id="283" r:id="rId18"/>
    <p:sldId id="284" r:id="rId19"/>
    <p:sldId id="285" r:id="rId20"/>
    <p:sldId id="257" r:id="rId21"/>
    <p:sldId id="260" r:id="rId22"/>
    <p:sldId id="261" r:id="rId23"/>
    <p:sldId id="259" r:id="rId24"/>
    <p:sldId id="290" r:id="rId25"/>
    <p:sldId id="291" r:id="rId26"/>
    <p:sldId id="323" r:id="rId27"/>
    <p:sldId id="29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CC0099"/>
    <a:srgbClr val="008A3E"/>
    <a:srgbClr val="0808B8"/>
    <a:srgbClr val="CC0000"/>
    <a:srgbClr val="009999"/>
    <a:srgbClr val="E8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48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величина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E70-4A15-9A0B-359B039DF4F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1E70-4A15-9A0B-359B039DF4F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1E70-4A15-9A0B-359B039DF4F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1E70-4A15-9A0B-359B039DF4FE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70-4A15-9A0B-359B039DF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9218">
          <a:noFill/>
        </a:ln>
      </c:spPr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207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9999"/>
                </a:solidFill>
              </a:defRPr>
            </a:pPr>
            <a:r>
              <a:rPr lang="ru-RU" sz="3200" dirty="0">
                <a:solidFill>
                  <a:srgbClr val="C00000"/>
                </a:solidFill>
              </a:rPr>
              <a:t>Результаты контрольной работы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138354233498766E-2"/>
          <c:y val="0.17666811014668729"/>
          <c:w val="0.79874100806843795"/>
          <c:h val="0.76913277797017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контрольной работы</c:v>
                </c:pt>
              </c:strCache>
            </c:strRef>
          </c:tx>
          <c:explosion val="25"/>
          <c:dPt>
            <c:idx val="0"/>
            <c:bubble3D val="0"/>
            <c:explosion val="29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D387-461F-A638-242031693B99}"/>
              </c:ext>
            </c:extLst>
          </c:dPt>
          <c:dPt>
            <c:idx val="1"/>
            <c:bubble3D val="0"/>
            <c:explosion val="45"/>
            <c:spPr>
              <a:solidFill>
                <a:srgbClr val="0808B8"/>
              </a:solidFill>
            </c:spPr>
            <c:extLst>
              <c:ext xmlns:c16="http://schemas.microsoft.com/office/drawing/2014/chart" uri="{C3380CC4-5D6E-409C-BE32-E72D297353CC}">
                <c16:uniqueId val="{00000003-D387-461F-A638-242031693B99}"/>
              </c:ext>
            </c:extLst>
          </c:dPt>
          <c:dPt>
            <c:idx val="2"/>
            <c:bubble3D val="0"/>
            <c:explosion val="21"/>
            <c:spPr>
              <a:solidFill>
                <a:srgbClr val="E87474"/>
              </a:solidFill>
            </c:spPr>
            <c:extLst>
              <c:ext xmlns:c16="http://schemas.microsoft.com/office/drawing/2014/chart" uri="{C3380CC4-5D6E-409C-BE32-E72D297353CC}">
                <c16:uniqueId val="{00000005-D387-461F-A638-242031693B99}"/>
              </c:ext>
            </c:extLst>
          </c:dPt>
          <c:dLbls>
            <c:dLbl>
              <c:idx val="0"/>
              <c:layout>
                <c:manualLayout>
                  <c:x val="9.7583722173617445E-3"/>
                  <c:y val="-6.90506685918497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87-461F-A638-242031693B99}"/>
                </c:ext>
              </c:extLst>
            </c:dLbl>
            <c:dLbl>
              <c:idx val="1"/>
              <c:layout>
                <c:manualLayout>
                  <c:x val="1.8174455623602662E-2"/>
                  <c:y val="8.94794737751848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87-461F-A638-242031693B99}"/>
                </c:ext>
              </c:extLst>
            </c:dLbl>
            <c:dLbl>
              <c:idx val="2"/>
              <c:layout>
                <c:manualLayout>
                  <c:x val="-1.8967507533780563E-3"/>
                  <c:y val="-7.22595104261401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87-461F-A638-242031693B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97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387-461F-A638-242031693B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9">
          <a:noFill/>
        </a:ln>
      </c:spPr>
    </c:plotArea>
    <c:legend>
      <c:legendPos val="r"/>
      <c:overlay val="0"/>
      <c:txPr>
        <a:bodyPr/>
        <a:lstStyle/>
        <a:p>
          <a:pPr>
            <a:defRPr sz="2797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7" i="1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6"/>
    </mc:Choice>
    <mc:Fallback>
      <c:style val="36"/>
    </mc:Fallback>
  </mc:AlternateContent>
  <c:chart>
    <c:title>
      <c:tx>
        <c:rich>
          <a:bodyPr/>
          <a:lstStyle/>
          <a:p>
            <a:pPr>
              <a:defRPr i="1">
                <a:solidFill>
                  <a:srgbClr val="009999"/>
                </a:solidFill>
              </a:defRPr>
            </a:pPr>
            <a:r>
              <a:rPr lang="ru-RU" sz="3200" dirty="0">
                <a:solidFill>
                  <a:srgbClr val="C00000"/>
                </a:solidFill>
              </a:rPr>
              <a:t>Результаты контрольной работы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контрольной работы</c:v>
                </c:pt>
              </c:strCache>
            </c:strRef>
          </c:tx>
          <c:spPr>
            <a:ln w="6031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5432098765432134E-2"/>
                  <c:y val="-5.89266858787841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85-4877-B470-26F881A07816}"/>
                </c:ext>
              </c:extLst>
            </c:dLbl>
            <c:dLbl>
              <c:idx val="1"/>
              <c:layout>
                <c:manualLayout>
                  <c:x val="-2.9320987654321045E-2"/>
                  <c:y val="-7.295684918325669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85-4877-B470-26F881A07816}"/>
                </c:ext>
              </c:extLst>
            </c:dLbl>
            <c:dLbl>
              <c:idx val="2"/>
              <c:layout>
                <c:manualLayout>
                  <c:x val="-9.2592592592592865E-3"/>
                  <c:y val="-0.10943527377488535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85-4877-B470-26F881A0781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085-4877-B470-26F881A07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906240"/>
        <c:axId val="183923840"/>
      </c:lineChart>
      <c:catAx>
        <c:axId val="18290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ru-RU"/>
          </a:p>
        </c:txPr>
        <c:crossAx val="183923840"/>
        <c:crosses val="autoZero"/>
        <c:auto val="1"/>
        <c:lblAlgn val="ctr"/>
        <c:lblOffset val="100"/>
        <c:tickLblSkip val="1"/>
        <c:noMultiLvlLbl val="0"/>
      </c:catAx>
      <c:valAx>
        <c:axId val="183923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2906240"/>
        <c:crosses val="autoZero"/>
        <c:crossBetween val="between"/>
      </c:valAx>
      <c:spPr>
        <a:noFill/>
        <a:ln w="25398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i="1">
                <a:solidFill>
                  <a:srgbClr val="009999"/>
                </a:solidFill>
              </a:defRPr>
            </a:pPr>
            <a:r>
              <a:rPr lang="ru-RU" sz="3200" dirty="0">
                <a:solidFill>
                  <a:srgbClr val="C00000"/>
                </a:solidFill>
              </a:rPr>
              <a:t>Результаты контрольной работы</a:t>
            </a:r>
          </a:p>
        </c:rich>
      </c:tx>
      <c:overlay val="0"/>
    </c:title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контрольной работы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AE17-4AAD-8CAF-8D8B9499B752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AE17-4AAD-8CAF-8D8B9499B752}"/>
              </c:ext>
            </c:extLst>
          </c:dPt>
          <c:dPt>
            <c:idx val="2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5-AE17-4AAD-8CAF-8D8B9499B752}"/>
              </c:ext>
            </c:extLst>
          </c:dPt>
          <c:cat>
            <c:strRef>
              <c:f>Лист1!$A$2:$A$4</c:f>
              <c:strCache>
                <c:ptCount val="3"/>
                <c:pt idx="0">
                  <c:v>"5"</c:v>
                </c:pt>
                <c:pt idx="1">
                  <c:v>"4"</c:v>
                </c:pt>
                <c:pt idx="2">
                  <c:v>"3"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8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17-4AAD-8CAF-8D8B9499B7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0"/>
        <c:shape val="box"/>
        <c:axId val="148560512"/>
        <c:axId val="148562688"/>
        <c:axId val="0"/>
      </c:bar3DChart>
      <c:catAx>
        <c:axId val="148560512"/>
        <c:scaling>
          <c:orientation val="minMax"/>
        </c:scaling>
        <c:delete val="0"/>
        <c:axPos val="b"/>
        <c:title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2797" b="1" baseline="0"/>
            </a:pPr>
            <a:endParaRPr lang="ru-RU"/>
          </a:p>
        </c:txPr>
        <c:crossAx val="148562688"/>
        <c:crosses val="autoZero"/>
        <c:auto val="1"/>
        <c:lblAlgn val="ctr"/>
        <c:lblOffset val="100"/>
        <c:noMultiLvlLbl val="0"/>
      </c:catAx>
      <c:valAx>
        <c:axId val="148562688"/>
        <c:scaling>
          <c:orientation val="minMax"/>
        </c:scaling>
        <c:delete val="0"/>
        <c:axPos val="l"/>
        <c:title>
          <c:overlay val="0"/>
        </c:title>
        <c:numFmt formatCode="General" sourceLinked="1"/>
        <c:majorTickMark val="out"/>
        <c:minorTickMark val="none"/>
        <c:tickLblPos val="nextTo"/>
        <c:crossAx val="148560512"/>
        <c:crosses val="autoZero"/>
        <c:crossBetween val="between"/>
      </c:valAx>
      <c:spPr>
        <a:noFill/>
        <a:ln w="2538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6FD7D52-B6C8-4BFE-8F51-52091DBFE4AE}" type="datetimeFigureOut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AD8B86-BF60-4CBE-95BF-F60799FAE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43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40010E-1BC6-42D2-B9A3-03EBB88F8C4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A5C56-41F3-438F-88DE-02E65031043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6DCBF-E6AC-4FC4-B60C-0F9243107528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B7FDA-E458-47E0-ABC3-2A412A5BC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2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0C6BC-8696-471E-A700-31838263BDAF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A6CDD-A61B-4195-A2AA-1D8AE44A1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3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5AD84-967E-451E-AB8A-E09390A090A7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C7E59-8E81-4DAB-A4C0-0A54CF965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58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6CD15-6144-4CFC-BF38-2455129C5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8052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D0313-18F4-4F85-BA6F-F639BD548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42078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72A20-8883-471A-A0C1-7639FC77F713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D2CC-A641-475B-9145-0BFAE4FCB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9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13854-6366-4527-B35B-30C812145E3D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42320-0BB5-49A9-BAEE-CD6B59717F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3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788B-F226-45EE-A038-C32E2DDA393D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4B393-34D6-4E39-92E7-0288181206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04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EFFED-D550-46AD-9ABE-367009A793EB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1A44C-2A28-4B6B-89EE-2A1852B21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78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ED730-7C54-4983-826D-5EE54FDDE58F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C134F-70B6-4891-A2B5-5A0E6D6A0F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11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04CCE-B6C3-4AF6-961F-03222057C9C5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871D1-C08B-46A6-868A-CD6979947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9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01D9-102D-44D5-A71D-A9205EBD3FF1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F1EB-4A10-41DA-A26D-DAD748356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72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688B-91F2-4AF2-9716-D81B502C1BA4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D667-53D6-4CE7-A00F-48419C4B2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58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6DA50D-D9AC-4D75-9959-EB8620069F20}" type="datetime1">
              <a:rPr lang="ru-RU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5A3B814-738E-4897-B33E-837EFF116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:\Documents and Settings\Aida\Рабочий стол\текстуры и фоны, клипарты\Scool_objekts\scool (56).png">
            <a:extLst>
              <a:ext uri="{FF2B5EF4-FFF2-40B4-BE49-F238E27FC236}">
                <a16:creationId xmlns:a16="http://schemas.microsoft.com/office/drawing/2014/main" id="{8886E444-A4AC-4C04-8B93-606AF829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345598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:a16="http://schemas.microsoft.com/office/drawing/2014/main" id="{DB486636-614E-4CA1-82BB-2F26839C1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688" y="260648"/>
            <a:ext cx="7143750" cy="928688"/>
          </a:xfrm>
        </p:spPr>
        <p:txBody>
          <a:bodyPr/>
          <a:lstStyle/>
          <a:p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478, Санкт-Петербург</a:t>
            </a:r>
            <a:b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1400" dirty="0"/>
            </a:b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Подзаголовок 2">
            <a:extLst>
              <a:ext uri="{FF2B5EF4-FFF2-40B4-BE49-F238E27FC236}">
                <a16:creationId xmlns:a16="http://schemas.microsoft.com/office/drawing/2014/main" id="{BBF9DCB6-E169-4710-8FAB-C4314748F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984" y="4904226"/>
            <a:ext cx="4357687" cy="1247775"/>
          </a:xfrm>
        </p:spPr>
        <p:txBody>
          <a:bodyPr/>
          <a:lstStyle/>
          <a:p>
            <a:pPr algn="r" eaLnBrk="1" hangingPunct="1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</a:p>
          <a:p>
            <a:pPr algn="r" eaLnBrk="1" hangingPunct="1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Юлия Александровна, </a:t>
            </a:r>
          </a:p>
          <a:p>
            <a:pPr algn="r" eaLnBrk="1" hangingPunct="1"/>
            <a:r>
              <a:rPr lang="ru-RU" alt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</a:t>
            </a:r>
          </a:p>
        </p:txBody>
      </p:sp>
      <p:sp>
        <p:nvSpPr>
          <p:cNvPr id="2053" name="Прямоугольник 6">
            <a:extLst>
              <a:ext uri="{FF2B5EF4-FFF2-40B4-BE49-F238E27FC236}">
                <a16:creationId xmlns:a16="http://schemas.microsoft.com/office/drawing/2014/main" id="{70C07A60-9A22-44B8-9C5D-D2F53B582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56" y="6165304"/>
            <a:ext cx="27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Санкт-Петербург-2023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21D0D1D-1242-4176-80D6-8A85822948BE}"/>
              </a:ext>
            </a:extLst>
          </p:cNvPr>
          <p:cNvSpPr txBox="1">
            <a:spLocks noChangeArrowheads="1"/>
          </p:cNvSpPr>
          <p:nvPr/>
        </p:nvSpPr>
        <p:spPr>
          <a:xfrm>
            <a:off x="395535" y="1202639"/>
            <a:ext cx="8341271" cy="2186972"/>
          </a:xfrm>
          <a:prstGeom prst="roundRect">
            <a:avLst>
              <a:gd name="adj" fmla="val 16667"/>
            </a:avLst>
          </a:prstGeom>
          <a:solidFill>
            <a:srgbClr val="B9CDE5">
              <a:alpha val="43137"/>
            </a:srgb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6000" b="1" kern="0" dirty="0">
                <a:solidFill>
                  <a:srgbClr val="B00000"/>
                </a:solidFill>
                <a:latin typeface="Times New Roman" pitchFamily="16" charset="0"/>
                <a:ea typeface="+mj-ea"/>
                <a:cs typeface="Times New Roman" pitchFamily="16" charset="0"/>
              </a:rPr>
              <a:t>Столбчатые диаграммы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467544" y="510927"/>
            <a:ext cx="8276406" cy="5078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ru-RU" sz="3200" b="1" dirty="0">
                <a:solidFill>
                  <a:srgbClr val="FF0000"/>
                </a:solidFill>
                <a:latin typeface="+mn-lt"/>
              </a:rPr>
              <a:t>Преимущества  </a:t>
            </a:r>
            <a:r>
              <a:rPr lang="ru-RU" sz="3200" b="1" dirty="0">
                <a:solidFill>
                  <a:srgbClr val="0070C0"/>
                </a:solidFill>
                <a:latin typeface="+mn-lt"/>
              </a:rPr>
              <a:t>представления статистических данных в виде </a:t>
            </a:r>
            <a:r>
              <a:rPr lang="ru-RU" sz="3200" b="1" dirty="0">
                <a:solidFill>
                  <a:srgbClr val="FF0000"/>
                </a:solidFill>
                <a:latin typeface="+mn-lt"/>
              </a:rPr>
              <a:t>диаграммы</a:t>
            </a:r>
            <a:r>
              <a:rPr lang="ru-RU" sz="3200" b="1" dirty="0">
                <a:solidFill>
                  <a:srgbClr val="0070C0"/>
                </a:solidFill>
                <a:latin typeface="+mn-lt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tabLst>
                <a:tab pos="457200" algn="l"/>
              </a:tabLst>
              <a:defRPr/>
            </a:pPr>
            <a:endParaRPr lang="ru-RU" sz="800" b="1" dirty="0">
              <a:solidFill>
                <a:srgbClr val="009999"/>
              </a:solidFill>
              <a:latin typeface="+mn-lt"/>
            </a:endParaRP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3200" b="1" dirty="0">
                <a:latin typeface="+mn-lt"/>
              </a:rPr>
              <a:t>позволяют лучше осмыслить результаты статистического наблюдения;</a:t>
            </a: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3200" b="1" dirty="0">
                <a:solidFill>
                  <a:srgbClr val="C00000"/>
                </a:solidFill>
                <a:latin typeface="+mn-lt"/>
              </a:rPr>
              <a:t>помогают правильно истолковать результаты статистического анализа;</a:t>
            </a: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3200" b="1" dirty="0">
                <a:latin typeface="+mn-lt"/>
              </a:rPr>
              <a:t>значительно облегчает понимание статистического материала;</a:t>
            </a:r>
          </a:p>
          <a:p>
            <a:pPr marL="449263" indent="-4492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tabLst>
                <a:tab pos="457200" algn="l"/>
              </a:tabLst>
              <a:defRPr/>
            </a:pPr>
            <a:r>
              <a:rPr lang="ru-RU" sz="3200" b="1" dirty="0">
                <a:solidFill>
                  <a:srgbClr val="C00000"/>
                </a:solidFill>
                <a:latin typeface="+mn-lt"/>
              </a:rPr>
              <a:t>делает его наглядным и доступным.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0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188913"/>
            <a:ext cx="5745163" cy="9144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</a:rPr>
              <a:t>Круговая диаграмма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352927" cy="4779169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2800" b="1" i="1" dirty="0">
                <a:solidFill>
                  <a:srgbClr val="FF0000"/>
                </a:solidFill>
              </a:rPr>
              <a:t>Круговая диаграмма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b="1" dirty="0"/>
              <a:t>служит для сравнения нескольких величин, для взаимного отношения частей целого.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/>
              <a:t>Особенно полезна круговая диаграмма, если величины в сумме составляют нечто целое (100%).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>
                <a:solidFill>
                  <a:srgbClr val="0000CC"/>
                </a:solidFill>
              </a:rPr>
              <a:t>Для построения круговой диаграммы надо:</a:t>
            </a:r>
          </a:p>
          <a:p>
            <a:pPr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/>
              <a:t>1) решить задачу на проценты для определения величин углов,</a:t>
            </a:r>
          </a:p>
          <a:p>
            <a:pPr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/>
              <a:t>2) начертить круг произвольного радиуса, отметить центр круга,</a:t>
            </a:r>
          </a:p>
          <a:p>
            <a:pPr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/>
              <a:t>3)    в круге изобразить секторы по найденным величинам углов,</a:t>
            </a:r>
          </a:p>
          <a:p>
            <a:pPr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/>
              <a:t>4) подписать названия сравниваемых величин.</a:t>
            </a:r>
          </a:p>
        </p:txBody>
      </p:sp>
    </p:spTree>
    <p:extLst>
      <p:ext uri="{BB962C8B-B14F-4D97-AF65-F5344CB8AC3E}">
        <p14:creationId xmlns:p14="http://schemas.microsoft.com/office/powerpoint/2010/main" val="11242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7" y="260350"/>
            <a:ext cx="8280920" cy="9144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0000"/>
                </a:solidFill>
              </a:rPr>
              <a:t>Задача 1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b="1" dirty="0">
                <a:solidFill>
                  <a:srgbClr val="0070C0"/>
                </a:solidFill>
              </a:rPr>
              <a:t>30%</a:t>
            </a:r>
            <a:r>
              <a:rPr lang="en-US" b="1" dirty="0"/>
              <a:t> </a:t>
            </a:r>
            <a:r>
              <a:rPr lang="ru-RU" b="1" dirty="0"/>
              <a:t>поверхности земного шара занимает </a:t>
            </a:r>
            <a:r>
              <a:rPr lang="ru-RU" b="1" dirty="0">
                <a:solidFill>
                  <a:srgbClr val="0070C0"/>
                </a:solidFill>
              </a:rPr>
              <a:t>литосфера</a:t>
            </a:r>
            <a:r>
              <a:rPr lang="ru-RU" b="1" dirty="0"/>
              <a:t> ( твердая оболочка).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b="1" dirty="0"/>
              <a:t>Остальная часть – </a:t>
            </a:r>
            <a:r>
              <a:rPr lang="ru-RU" b="1" dirty="0">
                <a:solidFill>
                  <a:srgbClr val="008A3E"/>
                </a:solidFill>
              </a:rPr>
              <a:t>гидросфера</a:t>
            </a:r>
            <a:r>
              <a:rPr lang="ru-RU" b="1" dirty="0"/>
              <a:t> ( водная поверхность ).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b="1" dirty="0"/>
              <a:t>  Изобразить это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b="1" dirty="0"/>
              <a:t>соотношение в виде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b="1" dirty="0">
                <a:solidFill>
                  <a:srgbClr val="FF0000"/>
                </a:solidFill>
              </a:rPr>
              <a:t>круговой</a:t>
            </a:r>
            <a:r>
              <a:rPr lang="ru-RU" b="1" dirty="0"/>
              <a:t> диаграммы.</a:t>
            </a:r>
          </a:p>
        </p:txBody>
      </p:sp>
      <p:pic>
        <p:nvPicPr>
          <p:cNvPr id="51202" name="Picture 2" descr="https://cloud.prezentacii.org/18/05/50104/images/scree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8" y="3068960"/>
            <a:ext cx="4205040" cy="329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553201" cy="914400"/>
          </a:xfrm>
        </p:spPr>
        <p:txBody>
          <a:bodyPr/>
          <a:lstStyle/>
          <a:p>
            <a:pPr algn="ctr" eaLnBrk="1" hangingPunct="1"/>
            <a:r>
              <a:rPr lang="ru-RU" dirty="0"/>
              <a:t>     </a:t>
            </a:r>
            <a:r>
              <a:rPr lang="ru-RU" b="1" dirty="0">
                <a:solidFill>
                  <a:srgbClr val="FF0000"/>
                </a:solidFill>
              </a:rPr>
              <a:t>Решение  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980728"/>
            <a:ext cx="4608512" cy="44196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ru-RU" sz="2400" b="1" dirty="0"/>
              <a:t>Составим пропорцию по схеме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sz="3600" b="1" dirty="0"/>
              <a:t>        100% - 360</a:t>
            </a:r>
            <a:r>
              <a:rPr lang="ru-RU" sz="3600" b="1" dirty="0">
                <a:cs typeface="Arial" charset="0"/>
              </a:rPr>
              <a:t>˚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sz="3600" b="1" dirty="0">
                <a:cs typeface="Arial" charset="0"/>
              </a:rPr>
              <a:t>          30% - х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sz="2800" dirty="0">
                <a:cs typeface="Arial" charset="0"/>
              </a:rPr>
              <a:t> </a:t>
            </a:r>
          </a:p>
        </p:txBody>
      </p:sp>
      <p:graphicFrame>
        <p:nvGraphicFramePr>
          <p:cNvPr id="307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432184"/>
              </p:ext>
            </p:extLst>
          </p:nvPr>
        </p:nvGraphicFramePr>
        <p:xfrm>
          <a:off x="552523" y="2852936"/>
          <a:ext cx="3227389" cy="3433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6" name="Формула" r:id="rId3" imgW="1231560" imgH="1536480" progId="Equation.3">
                  <p:embed/>
                </p:oleObj>
              </mc:Choice>
              <mc:Fallback>
                <p:oleObj name="Формула" r:id="rId3" imgW="1231560" imgH="1536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523" y="2852936"/>
                        <a:ext cx="3227389" cy="34335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45282032"/>
              </p:ext>
            </p:extLst>
          </p:nvPr>
        </p:nvGraphicFramePr>
        <p:xfrm>
          <a:off x="3923928" y="1484784"/>
          <a:ext cx="4718050" cy="4062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7" name="Диаграмма" r:id="rId5" imgW="2562241" imgH="2190902" progId="Excel.Chart.8">
                  <p:embed/>
                </p:oleObj>
              </mc:Choice>
              <mc:Fallback>
                <p:oleObj name="Диаграмма" r:id="rId5" imgW="2562241" imgH="21909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1484784"/>
                        <a:ext cx="4718050" cy="4062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5315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p"/>
      <p:bldOleChart spid="30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-171450"/>
            <a:ext cx="8425184" cy="1319213"/>
          </a:xfrm>
        </p:spPr>
        <p:txBody>
          <a:bodyPr/>
          <a:lstStyle/>
          <a:p>
            <a:pPr eaLnBrk="1" hangingPunct="1"/>
            <a:br>
              <a:rPr lang="ru-RU" sz="3800" dirty="0"/>
            </a:br>
            <a:r>
              <a:rPr lang="ru-RU" sz="3800" b="1" dirty="0">
                <a:solidFill>
                  <a:srgbClr val="C00000"/>
                </a:solidFill>
              </a:rPr>
              <a:t>Линейные диаграммы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752"/>
            <a:ext cx="8353424" cy="5184576"/>
          </a:xfrm>
        </p:spPr>
        <p:txBody>
          <a:bodyPr/>
          <a:lstStyle/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300" dirty="0"/>
              <a:t> </a:t>
            </a:r>
            <a:r>
              <a:rPr lang="ru-RU" b="1" i="1" dirty="0">
                <a:solidFill>
                  <a:srgbClr val="FF0000"/>
                </a:solidFill>
              </a:rPr>
              <a:t>Линейные диаграммы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sz="2800" b="1" dirty="0"/>
              <a:t>служат для того, чтобы показать изменения одной или нескольких величин.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/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0000CC"/>
                </a:solidFill>
              </a:rPr>
              <a:t>Для построения линейной диаграммы ( графика ) надо</a:t>
            </a:r>
            <a:r>
              <a:rPr lang="ru-RU" sz="2400" b="1" dirty="0"/>
              <a:t> :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/>
              <a:t>1) изобразить прямоугольную систему координат,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/>
              <a:t>2) по горизонтальной оси ОХ отложить значения независимой переменной (аргумента), по вертикальной оси ОУ – значения зависимой переменной (функции),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/>
              <a:t>3)отметить точки, координатами которых являются табличные данные,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/>
              <a:t>4)  построить линейную диаграмму ( график).</a:t>
            </a:r>
          </a:p>
          <a:p>
            <a:pPr marL="609600" indent="-609600"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008A3E"/>
                </a:solidFill>
              </a:rPr>
              <a:t>Если в одной системе координат надо изобразить несколько линейных диаграмм, то удобно для каждой из них выбирать свой цвет изображения.</a:t>
            </a:r>
          </a:p>
          <a:p>
            <a:pPr marL="609600" indent="-6096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000" b="1" dirty="0"/>
          </a:p>
          <a:p>
            <a:pPr marL="609600" indent="-609600" algn="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300" dirty="0"/>
              <a:t> </a:t>
            </a:r>
          </a:p>
          <a:p>
            <a:pPr marL="1752600" lvl="3" indent="-381000" eaLnBrk="1" hangingPunct="1">
              <a:lnSpc>
                <a:spcPct val="80000"/>
              </a:lnSpc>
            </a:pPr>
            <a:endParaRPr lang="ru-RU" sz="500" dirty="0"/>
          </a:p>
          <a:p>
            <a:pPr marL="1752600" lvl="3" indent="-381000" eaLnBrk="1" hangingPunct="1">
              <a:lnSpc>
                <a:spcPct val="80000"/>
              </a:lnSpc>
            </a:pPr>
            <a:endParaRPr lang="ru-RU" sz="500" dirty="0"/>
          </a:p>
        </p:txBody>
      </p:sp>
      <p:sp>
        <p:nvSpPr>
          <p:cNvPr id="10244" name="AutoShape 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53425" y="6219825"/>
            <a:ext cx="790575" cy="638175"/>
          </a:xfrm>
          <a:prstGeom prst="actionButtonForwardNex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23191"/>
      </p:ext>
    </p:extLst>
  </p:cSld>
  <p:clrMapOvr>
    <a:masterClrMapping/>
  </p:clrMapOvr>
  <p:transition advClick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ru-RU" sz="3800"/>
            </a:br>
            <a:endParaRPr lang="ru-RU" sz="380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9064" y="980728"/>
            <a:ext cx="6357392" cy="4525963"/>
          </a:xfrm>
        </p:spPr>
        <p:txBody>
          <a:bodyPr/>
          <a:lstStyle/>
          <a:p>
            <a:pPr marL="609600" indent="-609600" algn="just" eaLnBrk="1" hangingPunct="1">
              <a:buFont typeface="Wingdings" pitchFamily="2" charset="2"/>
              <a:buNone/>
            </a:pPr>
            <a:r>
              <a:rPr lang="ru-RU" dirty="0"/>
              <a:t>       </a:t>
            </a:r>
            <a:r>
              <a:rPr lang="ru-RU" sz="3000" b="1" dirty="0"/>
              <a:t>На метеостанции осуществляли наблюдения за погодой в течении суток и получили следующие данные: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ru-RU" sz="3000" dirty="0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860032" y="355228"/>
            <a:ext cx="19554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</a:rPr>
              <a:t>Задача 2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90201" name="Group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26367"/>
              </p:ext>
            </p:extLst>
          </p:nvPr>
        </p:nvGraphicFramePr>
        <p:xfrm>
          <a:off x="539750" y="3141663"/>
          <a:ext cx="7916863" cy="2549526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27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Время     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, (ч)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Темпера-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тура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Т, (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  <a:sym typeface="Symbol" pitchFamily="18" charset="2"/>
                        </a:rPr>
                        <a:t>С)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808B8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- 7             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- 3        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 2        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 5        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808B8"/>
                          </a:solidFill>
                          <a:effectLst/>
                          <a:latin typeface="Arial" pitchFamily="34" charset="0"/>
                        </a:rPr>
                        <a:t>- 7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307" name="AutoShape 90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53425" y="6208713"/>
            <a:ext cx="790575" cy="649287"/>
          </a:xfrm>
          <a:prstGeom prst="actionButtonForwardNex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8132" name="Picture 4" descr="https://shmector.com/_ph/9/97739585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9399"/>
            <a:ext cx="2654594" cy="26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0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0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0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/>
      <p:bldP spid="901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2428280" y="498376"/>
            <a:ext cx="3871912" cy="9144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0000"/>
                </a:solidFill>
              </a:rPr>
              <a:t>Решение</a:t>
            </a:r>
          </a:p>
        </p:txBody>
      </p:sp>
      <p:graphicFrame>
        <p:nvGraphicFramePr>
          <p:cNvPr id="12595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31800" y="1563688"/>
          <a:ext cx="7993063" cy="467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4" name="Диаграмма" r:id="rId3" imgW="4667245" imgH="2400300" progId="Excel.Chart.8">
                  <p:embed/>
                </p:oleObj>
              </mc:Choice>
              <mc:Fallback>
                <p:oleObj name="Диаграмма" r:id="rId3" imgW="4667245" imgH="2400300" progId="Excel.Char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1563688"/>
                        <a:ext cx="7993063" cy="467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1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/>
      <p:bldOleChart spid="1259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303319" cy="9144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C00000"/>
                </a:solidFill>
              </a:rPr>
              <a:t>Столбчатые диаграммы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291264" cy="4525963"/>
          </a:xfrm>
        </p:spPr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ru-RU" dirty="0"/>
              <a:t>  </a:t>
            </a:r>
            <a:r>
              <a:rPr lang="ru-RU" sz="2800" b="1" i="1" dirty="0">
                <a:solidFill>
                  <a:srgbClr val="FF0000"/>
                </a:solidFill>
              </a:rPr>
              <a:t>Столбчатые диаграммы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/>
              <a:t>служат для сравнения нескольких величин. Они состоят из столбиков, высота которых определяется значениями сравниваемых величин.</a:t>
            </a:r>
          </a:p>
          <a:p>
            <a:pPr eaLnBrk="1" hangingPunct="1">
              <a:buFont typeface="Wingdings" pitchFamily="2" charset="2"/>
              <a:buNone/>
            </a:pPr>
            <a:endParaRPr lang="ru-RU" sz="2000" b="1" dirty="0"/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>
                <a:solidFill>
                  <a:srgbClr val="0000CC"/>
                </a:solidFill>
              </a:rPr>
              <a:t>Для построения столбчатой диаграммы надо 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/>
              <a:t>1) изобразить прямоугольную систему координат,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/>
              <a:t>2) выбрать единичный отрезок во оси ОУ удобным образом,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/>
              <a:t>3) нарисовать столбики, высота которых соответствует данным из условия задачи,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/>
              <a:t>4)  подписать названия сравниваемых</a:t>
            </a:r>
            <a:r>
              <a:rPr lang="ru-RU" sz="2400" dirty="0"/>
              <a:t> </a:t>
            </a:r>
            <a:r>
              <a:rPr lang="ru-RU" sz="2400" b="1" dirty="0"/>
              <a:t>величин.</a:t>
            </a:r>
          </a:p>
        </p:txBody>
      </p:sp>
    </p:spTree>
    <p:extLst>
      <p:ext uri="{BB962C8B-B14F-4D97-AF65-F5344CB8AC3E}">
        <p14:creationId xmlns:p14="http://schemas.microsoft.com/office/powerpoint/2010/main" val="7464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26246" y="332656"/>
            <a:ext cx="4017962" cy="896938"/>
          </a:xfrm>
        </p:spPr>
        <p:txBody>
          <a:bodyPr/>
          <a:lstStyle/>
          <a:p>
            <a:pPr algn="ctr" eaLnBrk="1" hangingPunct="1"/>
            <a:r>
              <a:rPr lang="ru-RU" sz="3200" b="1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Задача 3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54" y="1412776"/>
            <a:ext cx="8686800" cy="4525963"/>
          </a:xfrm>
        </p:spPr>
        <p:txBody>
          <a:bodyPr/>
          <a:lstStyle/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Наибольшая глубина </a:t>
            </a:r>
          </a:p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озера Байкал 1620м,</a:t>
            </a:r>
          </a:p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Онежского озера 127м,  </a:t>
            </a:r>
          </a:p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озера Иссык-Куль 668м, </a:t>
            </a:r>
          </a:p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Ладожского озера 225м.</a:t>
            </a:r>
          </a:p>
          <a:p>
            <a:pPr lvl="1" algn="just" eaLnBrk="1" hangingPunct="1">
              <a:buFont typeface="Wingdings" pitchFamily="2" charset="2"/>
              <a:buNone/>
            </a:pPr>
            <a:r>
              <a:rPr lang="ru-RU" sz="3600" b="1" dirty="0"/>
              <a:t>Построить столбчатую диаграмму по данным  о глубинах крупнейших озер.</a:t>
            </a:r>
          </a:p>
        </p:txBody>
      </p:sp>
      <p:pic>
        <p:nvPicPr>
          <p:cNvPr id="50178" name="Picture 2" descr="https://thumbs.dreamstime.com/b/%D0%BE%D0%B7%D0%B5%D1%80%D0%BE-%D0%B3%D0%BE%D1%80%D1%8B-%D1%81%D0%BD%D0%B5%D0%B6%D0%BA%D0%B0-%D0%B8-%D0%B3%D0%BE%D0%BB%D1%83%D0%B1%D0%BE%D0%B9-%D0%B2%D0%BE%D0%B4-280335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3"/>
          <a:stretch/>
        </p:blipFill>
        <p:spPr bwMode="auto">
          <a:xfrm>
            <a:off x="5364088" y="1628800"/>
            <a:ext cx="3270176" cy="254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5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8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" grpId="0"/>
      <p:bldP spid="1044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98738" y="404664"/>
            <a:ext cx="3441700" cy="914400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FF0000"/>
                </a:solidFill>
              </a:rPr>
              <a:t>Решение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sz="2800"/>
          </a:p>
          <a:p>
            <a:pPr eaLnBrk="1" hangingPunct="1"/>
            <a:endParaRPr lang="ru-RU" sz="2800"/>
          </a:p>
        </p:txBody>
      </p:sp>
      <p:graphicFrame>
        <p:nvGraphicFramePr>
          <p:cNvPr id="106500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5939784"/>
              </p:ext>
            </p:extLst>
          </p:nvPr>
        </p:nvGraphicFramePr>
        <p:xfrm>
          <a:off x="395287" y="2085975"/>
          <a:ext cx="8303851" cy="41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3" name="Диаграмма" r:id="rId3" imgW="6095951" imgH="4067327" progId="MSGraph.Chart.8">
                  <p:embed followColorScheme="full"/>
                </p:oleObj>
              </mc:Choice>
              <mc:Fallback>
                <p:oleObj name="Диаграмма" r:id="rId3" imgW="6095951" imgH="406732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7" y="2085975"/>
                        <a:ext cx="8303851" cy="4130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827584" y="1336387"/>
            <a:ext cx="7777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 sz="3200" b="1" i="1" dirty="0">
                <a:solidFill>
                  <a:srgbClr val="0070C0"/>
                </a:solidFill>
              </a:rPr>
              <a:t>Диаграмма глубин крупнейших озер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89125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OleChart spid="1065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pic>
        <p:nvPicPr>
          <p:cNvPr id="46082" name="Picture 2" descr="https://placepic.ru/wp-content/uploads/2021/12/img6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5" y="-27259"/>
            <a:ext cx="9144000" cy="68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58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>
                <a:solidFill>
                  <a:srgbClr val="FF0000"/>
                </a:solidFill>
              </a:rPr>
              <a:t>Задача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Учащиеся писали контрольную работу. </a:t>
            </a:r>
          </a:p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Были получены следующие результаты:</a:t>
            </a:r>
          </a:p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оценку «5» получили 3 учащихся,</a:t>
            </a:r>
          </a:p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оценку «4» – 8 учащихся,</a:t>
            </a:r>
          </a:p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оценку «3» – 4 учащихся.</a:t>
            </a:r>
          </a:p>
          <a:p>
            <a:pPr algn="just" eaLnBrk="1" hangingPunct="1">
              <a:buFont typeface="Arial" charset="0"/>
              <a:buNone/>
            </a:pPr>
            <a:r>
              <a:rPr lang="ru-RU" b="1" dirty="0">
                <a:solidFill>
                  <a:srgbClr val="002060"/>
                </a:solidFill>
              </a:rPr>
              <a:t>Всего писали работу 15 человек.</a:t>
            </a:r>
          </a:p>
        </p:txBody>
      </p:sp>
      <p:pic>
        <p:nvPicPr>
          <p:cNvPr id="8197" name="Picture 5" descr="https://e7.pngegg.com/pngimages/106/632/png-clipart-mathematics-drawing-homework-test-tickets-s-text-hand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2060848"/>
            <a:ext cx="231169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https://news.p-mom.net/wp-content/uploads/2020/03/9a5119efe89c49f5d50dad6260436d6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45" y="4203112"/>
            <a:ext cx="3270243" cy="245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</a:rPr>
              <a:t>Круговая диаграмма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0068834"/>
              </p:ext>
            </p:extLst>
          </p:nvPr>
        </p:nvGraphicFramePr>
        <p:xfrm>
          <a:off x="457200" y="1214438"/>
          <a:ext cx="8229600" cy="491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</a:rPr>
              <a:t>График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978723"/>
              </p:ext>
            </p:extLst>
          </p:nvPr>
        </p:nvGraphicFramePr>
        <p:xfrm>
          <a:off x="457200" y="1285875"/>
          <a:ext cx="8229600" cy="4840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>
                <a:solidFill>
                  <a:srgbClr val="FF0000"/>
                </a:solidFill>
              </a:rPr>
              <a:t>Столбчатая диаграмма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684752"/>
              </p:ext>
            </p:extLst>
          </p:nvPr>
        </p:nvGraphicFramePr>
        <p:xfrm>
          <a:off x="457200" y="1214438"/>
          <a:ext cx="8229600" cy="5094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42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FF0000"/>
                </a:solidFill>
              </a:rPr>
              <a:t>Домашнее  задание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   п.5.10;</a:t>
            </a:r>
          </a:p>
          <a:p>
            <a:pPr marL="0" indent="0">
              <a:buNone/>
            </a:pPr>
            <a:r>
              <a:rPr lang="ru-RU" sz="4800" b="1" dirty="0"/>
              <a:t>  № 1073;</a:t>
            </a:r>
          </a:p>
          <a:p>
            <a:pPr marL="0" indent="0">
              <a:buNone/>
            </a:pPr>
            <a:r>
              <a:rPr lang="ru-RU" sz="4800" b="1" dirty="0"/>
              <a:t>  № 1074 (устно).</a:t>
            </a:r>
          </a:p>
          <a:p>
            <a:pPr marL="0" indent="0">
              <a:buNone/>
            </a:pPr>
            <a:r>
              <a:rPr lang="ru-RU" b="1" u="sng" dirty="0">
                <a:solidFill>
                  <a:srgbClr val="CC0099"/>
                </a:solidFill>
              </a:rPr>
              <a:t>Творческое задание:</a:t>
            </a:r>
          </a:p>
          <a:p>
            <a:pPr marL="0" indent="0" algn="just">
              <a:buNone/>
            </a:pPr>
            <a:r>
              <a:rPr lang="ru-RU" b="1" dirty="0"/>
              <a:t>Провести опрос общественного мнения в своем классе на интересующую вас тему, представить результаты с помощью столбчатой диаграммы.</a:t>
            </a:r>
          </a:p>
        </p:txBody>
      </p:sp>
      <p:pic>
        <p:nvPicPr>
          <p:cNvPr id="54274" name="Picture 2" descr="https://img2.freepng.ru/20180223/dbw/kisspng-bar-chart-infographic-diagram-bar-chart-vector-mathematics-5a90ad420501b2.538419571519430978020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444142" cy="2143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4047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15C92AA-DF99-486C-AF3B-15814F50B5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FDBE19B-F72B-44A9-8DB2-2F6F79170A8C}" type="datetime1">
              <a:rPr lang="ru-RU" smtClean="0"/>
              <a:pPr>
                <a:defRPr/>
              </a:pPr>
              <a:t>28.06.2023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5818A2-BEC6-4A8B-9E78-8452559A1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D204C9-D9AE-467F-9F74-108473BCAB88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1748" name="Picture 2" descr="http://www.sch2000.ru/employees/nachinajuwim-uchiteljam/smile-150.png">
            <a:extLst>
              <a:ext uri="{FF2B5EF4-FFF2-40B4-BE49-F238E27FC236}">
                <a16:creationId xmlns:a16="http://schemas.microsoft.com/office/drawing/2014/main" id="{ADCAC071-42FB-4B94-A827-A49D8479C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97213"/>
            <a:ext cx="2786063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Прямоугольник 4">
            <a:extLst>
              <a:ext uri="{FF2B5EF4-FFF2-40B4-BE49-F238E27FC236}">
                <a16:creationId xmlns:a16="http://schemas.microsoft.com/office/drawing/2014/main" id="{1D430337-AEAB-4B1C-B336-3330EC7C8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48680"/>
            <a:ext cx="62150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br>
              <a:rPr lang="ru-RU" alt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получилось!</a:t>
            </a:r>
            <a:endParaRPr lang="ru-RU" altLang="ru-RU" sz="6000" dirty="0"/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E175F73F-3AFA-4C38-8115-25C5602C2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458941"/>
            <a:ext cx="62150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altLang="ru-RU" sz="6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</p:spTree>
    <p:extLst>
      <p:ext uri="{BB962C8B-B14F-4D97-AF65-F5344CB8AC3E}">
        <p14:creationId xmlns:p14="http://schemas.microsoft.com/office/powerpoint/2010/main" val="150728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3" y="857250"/>
            <a:ext cx="77471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Известно, </a:t>
            </a:r>
          </a:p>
          <a:p>
            <a:pPr>
              <a:defRPr/>
            </a:pP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80%</a:t>
            </a: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информации человек воспринимает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глазами</a:t>
            </a: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defRPr/>
            </a:pP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20 % – ушами</a:t>
            </a: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4800" dirty="0">
                <a:solidFill>
                  <a:srgbClr val="0808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Телевидение, реклама давно используют это.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3868464"/>
          </a:xfrm>
        </p:spPr>
        <p:txBody>
          <a:bodyPr/>
          <a:lstStyle/>
          <a:p>
            <a:pPr eaLnBrk="1" hangingPunct="1"/>
            <a:r>
              <a:rPr lang="ru-RU" sz="6600" b="1" dirty="0">
                <a:solidFill>
                  <a:srgbClr val="002060"/>
                </a:solidFill>
              </a:rPr>
              <a:t>Как </a:t>
            </a:r>
            <a:r>
              <a:rPr lang="ru-RU" sz="6600" b="1" dirty="0">
                <a:solidFill>
                  <a:srgbClr val="FF0000"/>
                </a:solidFill>
              </a:rPr>
              <a:t>наглядно </a:t>
            </a:r>
            <a:r>
              <a:rPr lang="ru-RU" sz="6600" b="1" dirty="0">
                <a:solidFill>
                  <a:srgbClr val="002060"/>
                </a:solidFill>
              </a:rPr>
              <a:t>представить математическую информацию?</a:t>
            </a:r>
            <a:br>
              <a:rPr lang="ru-RU" sz="6600" b="1" dirty="0">
                <a:solidFill>
                  <a:srgbClr val="002060"/>
                </a:solidFill>
              </a:rPr>
            </a:br>
            <a:endParaRPr lang="ru-RU" sz="6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Куликова Т.А., МОУ АСОШ №2</a:t>
            </a:r>
          </a:p>
        </p:txBody>
      </p:sp>
      <p:pic>
        <p:nvPicPr>
          <p:cNvPr id="33794" name="Picture 2" descr="https://ds05.infourok.ru/uploads/ex/0b23/0008d13a-ccb236f4/1/img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8" t="7421" r="16248"/>
          <a:stretch/>
        </p:blipFill>
        <p:spPr bwMode="auto">
          <a:xfrm>
            <a:off x="251520" y="865193"/>
            <a:ext cx="8496944" cy="57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1663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Разгадайте ребус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81128"/>
            <a:ext cx="5256584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0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785813" y="1310903"/>
            <a:ext cx="7772400" cy="1470025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002060"/>
                </a:solidFill>
              </a:rPr>
              <a:t>Как наглядно представить математическую информацию?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714375" y="411921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indent="-742950">
              <a:buFontTx/>
              <a:buAutoNum type="arabicPeriod"/>
              <a:defRPr/>
            </a:pPr>
            <a:r>
              <a:rPr lang="ru-RU" sz="4400" b="1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Графики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4400" b="1" dirty="0">
                <a:solidFill>
                  <a:srgbClr val="CC0000"/>
                </a:solidFill>
                <a:latin typeface="+mj-lt"/>
                <a:ea typeface="+mj-ea"/>
                <a:cs typeface="+mj-cs"/>
              </a:rPr>
              <a:t>Таблицы</a:t>
            </a:r>
          </a:p>
          <a:p>
            <a:pPr marL="742950" indent="-742950">
              <a:buFontTx/>
              <a:buAutoNum type="arabicPeriod"/>
              <a:defRPr/>
            </a:pPr>
            <a:r>
              <a:rPr lang="ru-RU" sz="6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Диаграммы</a:t>
            </a:r>
            <a:br>
              <a:rPr lang="ru-RU" sz="6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endParaRPr lang="ru-RU" sz="60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06" name="Picture 2" descr="https://w7.pngwing.com/pngs/265/624/png-transparent-free-writing-essay-prewriting-trabalador-hand-reading-author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57" y="3277517"/>
            <a:ext cx="3516541" cy="31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0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114300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Диаграммы</a:t>
            </a:r>
            <a:endParaRPr lang="ru-RU" sz="6000" dirty="0"/>
          </a:p>
        </p:txBody>
      </p:sp>
      <p:graphicFrame>
        <p:nvGraphicFramePr>
          <p:cNvPr id="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382815"/>
              </p:ext>
            </p:extLst>
          </p:nvPr>
        </p:nvGraphicFramePr>
        <p:xfrm>
          <a:off x="590352" y="1823616"/>
          <a:ext cx="3642816" cy="2490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00" name="Picture 2" descr="Файл:1 golubk opcii okt2012-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340768"/>
            <a:ext cx="4048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3528" y="4365104"/>
            <a:ext cx="84969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Диаграмма</a:t>
            </a:r>
            <a:r>
              <a:rPr lang="ru-RU" sz="4800" b="1" dirty="0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 – способ наглядного представления числовых данных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57313" y="260648"/>
            <a:ext cx="7103119" cy="5715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800" b="1" dirty="0">
                <a:solidFill>
                  <a:srgbClr val="C00000"/>
                </a:solidFill>
              </a:rPr>
              <a:t>Виды диаграмм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38" y="1500188"/>
            <a:ext cx="3214687" cy="9286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rgbClr val="0808B8"/>
                </a:solidFill>
              </a:rPr>
              <a:t>Круговые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7563" y="3071813"/>
            <a:ext cx="3214687" cy="9286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rgbClr val="0808B8"/>
                </a:solidFill>
              </a:rPr>
              <a:t>Линейные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0688" y="4714875"/>
            <a:ext cx="3214687" cy="9286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>
                <a:solidFill>
                  <a:srgbClr val="0808B8"/>
                </a:solidFill>
              </a:rPr>
              <a:t>Столбчатые</a:t>
            </a:r>
          </a:p>
        </p:txBody>
      </p:sp>
      <p:pic>
        <p:nvPicPr>
          <p:cNvPr id="9" name="Picture 2" descr="http://www.thetoddanderinfavoritefive.com/wp/wp-content/uploads/2010/01/cutting-your-grocery-budget-520x520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572000" y="928670"/>
            <a:ext cx="2160240" cy="2160241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1" name="Picture 6" descr="http://www.seninvg07.narod.ru/012_media/img/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500563"/>
            <a:ext cx="264318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http://festival.1september.ru/articles/649387/presentation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3125" r="2344" b="8333"/>
          <a:stretch>
            <a:fillRect/>
          </a:stretch>
        </p:blipFill>
        <p:spPr bwMode="auto">
          <a:xfrm>
            <a:off x="565072" y="2643188"/>
            <a:ext cx="2721053" cy="164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autoUpdateAnimBg="0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Э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1" y="0"/>
            <a:ext cx="9132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643</Words>
  <Application>Microsoft Office PowerPoint</Application>
  <PresentationFormat>Экран (4:3)</PresentationFormat>
  <Paragraphs>139</Paragraphs>
  <Slides>27</Slides>
  <Notes>2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Symbol</vt:lpstr>
      <vt:lpstr>Times New Roman</vt:lpstr>
      <vt:lpstr>Wingdings</vt:lpstr>
      <vt:lpstr>Тема Office</vt:lpstr>
      <vt:lpstr>Формула</vt:lpstr>
      <vt:lpstr>Диаграмма</vt:lpstr>
      <vt:lpstr> ГБОУ СОШ № 478, Санкт-Петербург  </vt:lpstr>
      <vt:lpstr>Презентация PowerPoint</vt:lpstr>
      <vt:lpstr>Презентация PowerPoint</vt:lpstr>
      <vt:lpstr>Как наглядно представить математическую информацию? </vt:lpstr>
      <vt:lpstr>Презентация PowerPoint</vt:lpstr>
      <vt:lpstr>Как наглядно представить математическую информацию? </vt:lpstr>
      <vt:lpstr>Диаграммы</vt:lpstr>
      <vt:lpstr>Презентация PowerPoint</vt:lpstr>
      <vt:lpstr>Презентация PowerPoint</vt:lpstr>
      <vt:lpstr>Презентация PowerPoint</vt:lpstr>
      <vt:lpstr>Круговая диаграмма</vt:lpstr>
      <vt:lpstr>Задача 1</vt:lpstr>
      <vt:lpstr>     Решение  </vt:lpstr>
      <vt:lpstr> Линейные диаграммы</vt:lpstr>
      <vt:lpstr> </vt:lpstr>
      <vt:lpstr>Решение</vt:lpstr>
      <vt:lpstr>Столбчатые диаграммы</vt:lpstr>
      <vt:lpstr>Задача 3</vt:lpstr>
      <vt:lpstr>Решение</vt:lpstr>
      <vt:lpstr>Задача</vt:lpstr>
      <vt:lpstr>Круговая диаграмма</vt:lpstr>
      <vt:lpstr>График</vt:lpstr>
      <vt:lpstr>Столбчатая диаграмма</vt:lpstr>
      <vt:lpstr>Презентация PowerPoint</vt:lpstr>
      <vt:lpstr>Домашнее  задание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Наглядное представление статистической информации</dc:title>
  <dc:creator>Marina</dc:creator>
  <cp:lastModifiedBy>Юлия Александровна Абрамова</cp:lastModifiedBy>
  <cp:revision>39</cp:revision>
  <dcterms:modified xsi:type="dcterms:W3CDTF">2023-06-28T08:04:52Z</dcterms:modified>
</cp:coreProperties>
</file>