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0" r:id="rId4"/>
    <p:sldId id="258" r:id="rId5"/>
    <p:sldId id="259" r:id="rId6"/>
    <p:sldId id="271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68" r:id="rId15"/>
    <p:sldId id="273" r:id="rId16"/>
    <p:sldId id="272" r:id="rId17"/>
    <p:sldId id="274" r:id="rId18"/>
    <p:sldId id="269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B3E"/>
    <a:srgbClr val="717A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660"/>
  </p:normalViewPr>
  <p:slideViewPr>
    <p:cSldViewPr snapToGrid="0">
      <p:cViewPr>
        <p:scale>
          <a:sx n="73" d="100"/>
          <a:sy n="73" d="100"/>
        </p:scale>
        <p:origin x="-58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4AD89CF-3860-6EC8-4511-84410A70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6FBCBA-BC57-7D55-CFA3-E37D0EDE6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8692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>
                <a:solidFill>
                  <a:srgbClr val="363B3E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4271A6B-5FAA-3A3A-5DD0-915394FE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8367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363B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BAB2B2-0580-4DD5-31C8-5A820E6E2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EC1707-7DCA-E5EB-6C45-EF53A55C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513B34-8CBF-6882-A77C-B4FA5002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8042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4E2E01-6A34-2665-F29A-A82A283F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9822A1B-150C-EF6D-A234-A753E2EF2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B7A55F-5280-FEBC-3143-D6E12702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9C7F9E-0F43-73CE-8773-5A764855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AE61AA-8003-70DD-F6DA-E9031399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7868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58E2984-8F6F-A1BB-9A1C-509755544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9A7BDA9-EC15-D896-EE94-6E0CAABC5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11BF0D-E981-93EC-9C25-5D2C9A50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D92E56-FCAE-A11B-132F-2F2EF5EE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F7FFC5-5AFC-54F8-567F-119CE51A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8897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>
          <a:gsLst>
            <a:gs pos="0">
              <a:srgbClr val="1F2837"/>
            </a:gs>
            <a:gs pos="100000">
              <a:srgbClr val="93041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DB0D3-204A-8FFD-9C8F-F33C8ECB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02BB47-7ED3-5FF2-7763-7AC497A78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295FF21-28C2-3D0D-00B6-78649EBC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EA161C-E129-80DD-2279-AAE79019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C66E98-551D-5419-F75B-9D093F6A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1927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91C972-64C2-4615-ABEC-A3DCBF60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08A0D3-55D3-B737-2D6B-91A16D15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D2550A-5757-6469-0775-208BF4AB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B186C3-6CCB-3B4E-C0E3-E7F077CA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A88C1A-2E57-3684-57A7-914FEC5C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0410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38554D-B3ED-FB63-9AED-23BC79B9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C29429-E58A-EA3D-2204-481E1ABC5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05931D0-0CC1-0DA0-B8E9-A7CB6CF49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80CE064-703F-26FF-8D46-37E2CE50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85CFA54-4D23-F710-01AD-47743097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757BA6-2B4D-6899-2562-52C26EB9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4703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B77B34-8D56-36E3-4799-13F30968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5B29BB-7FB4-12CC-0487-3043D8498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56EE7B5-2E16-301E-C932-AFFEC312A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A9F49DC-5A4B-4BF9-4E1B-CB9E37988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C663E3B-B3B9-4E2D-A95F-FF162AF0D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F872A6-3BF3-DC5C-D08A-64A18195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98C8558-A45B-250A-D87F-B54FD1EA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0FC57AC-7A20-1755-72C2-4FC727DB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8999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39F8EB-BE21-6758-27DE-4EB61EFB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C99CF93-939C-0AAC-7C53-63FEA8A3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45FE961-C74C-4DB0-52E0-656AEFF4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17A3DA4-435B-0EC6-43D0-5A679752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577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52187A3-ED41-097F-A805-B0FCABAD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FCA1ED8-20B6-26E6-E24E-A43EB674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AEAF5E5-93B0-E4AB-4E2F-B7A9AD51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1574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70EFDB-DD62-AE49-41B5-7EF6FAD0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704940-46C1-1C3E-9F3B-6DA64729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D5235B4-5100-2B5B-18AA-4C42FEB16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8834A4D-BD67-7C6C-EAC3-74517E66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687F397-9C2D-87FE-3CAA-18F52950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8ADD411-BC30-24D1-DC31-1BC27E97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6271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F7CD5E-C686-1E40-6C10-148378D5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C47120E-EBEE-E44E-3268-B53820B7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12E0C5B-C3E0-089D-D414-B58228CC8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93ABD82-641F-F272-CB81-2B42B3D0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0D1A8DF-12FF-995C-99B6-1749B6EE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9BCC823-4821-F23C-2CA5-90E25F73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4227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B9139E8-D541-23C8-C4BB-C2AF9F982D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BE4FCA4-D003-361E-3E65-61AE154F13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97000"/>
                  <a:lumOff val="3000"/>
                  <a:alpha val="0"/>
                </a:schemeClr>
              </a:gs>
              <a:gs pos="5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79A543-7D46-9CF0-C153-37ABA8F2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ED4294-52F1-7E43-E38B-03B6D33D8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0227DD-A24F-6268-A54D-E0ADF2EB7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17C2-B1B8-4908-8E06-7C87CF3F45F3}" type="datetimeFigureOut">
              <a:rPr lang="x-none" smtClean="0"/>
              <a:pPr/>
              <a:t>07.10.2023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BED926-287F-36C3-CDEA-A14DD528B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F65BAD-1599-C474-4D15-8C9FA4EFC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A5C95-36EA-4C39-95E7-187C92674C3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5231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63B3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meridian05.ru\Desktop\&#1089;%20&#1090;&#1077;&#1083;&#1077;&#1092;&#1086;&#1085;&#1072;%2017.06.2023\&#1057;&#1072;&#1076;&#1080;&#1082;\570058752_456239037.mp4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meridian05.ru\Desktop\&#1057;&#1080;&#1076;&#1083;&#1077;&#1094;&#1082;&#1080;&#1081;\VID-20230927-WA0070.mp4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421772" cy="1322364"/>
          </a:xfrm>
        </p:spPr>
        <p:txBody>
          <a:bodyPr>
            <a:normAutofit/>
          </a:bodyPr>
          <a:lstStyle/>
          <a:p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№2 </a:t>
            </a:r>
            <a:b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Микунь</a:t>
            </a:r>
            <a:b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«Сказка»</a:t>
            </a:r>
            <a:endParaRPr lang="x-none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561514"/>
            <a:ext cx="10447607" cy="4987204"/>
          </a:xfrm>
        </p:spPr>
        <p:txBody>
          <a:bodyPr>
            <a:normAutofit/>
          </a:bodyPr>
          <a:lstStyle/>
          <a:p>
            <a:endParaRPr lang="ru-RU" sz="16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«Социализация ребенка с особенностями развития в группе раннего возраста»  </a:t>
            </a: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«Снежинка»</a:t>
            </a: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(2-3 года)</a:t>
            </a:r>
          </a:p>
          <a:p>
            <a:endParaRPr lang="ru-RU" sz="28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r"/>
            <a:r>
              <a:rPr lang="ru-RU" sz="2000" spc="80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Воспитатель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r"/>
            <a:r>
              <a:rPr lang="ru-RU" sz="2000" spc="80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</a:t>
            </a:r>
            <a:r>
              <a:rPr lang="ru-RU" sz="2000" spc="80" dirty="0" err="1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Гадисова</a:t>
            </a:r>
            <a:r>
              <a:rPr lang="ru-RU" sz="2000" spc="80" dirty="0" smtClean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spc="8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Зарема</a:t>
            </a:r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spc="8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Сейфутдиновна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r"/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2023 </a:t>
            </a:r>
            <a:endParaRPr lang="x-none" sz="2000" dirty="0"/>
          </a:p>
        </p:txBody>
      </p:sp>
      <p:pic>
        <p:nvPicPr>
          <p:cNvPr id="4" name="Рисунок 3" descr="169614939218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975" y="2729509"/>
            <a:ext cx="2970881" cy="3903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322728"/>
            <a:ext cx="11415312" cy="1304366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   </a:t>
            </a:r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Применение традиционных и нетрадиционные методов рисования, для развития творческих способностей ребёнка 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696149392169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68" y="1511109"/>
            <a:ext cx="3615743" cy="3048191"/>
          </a:xfrm>
          <a:prstGeom prst="rect">
            <a:avLst/>
          </a:prstGeom>
        </p:spPr>
      </p:pic>
      <p:pic>
        <p:nvPicPr>
          <p:cNvPr id="8" name="Рисунок 7" descr="1696149919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3301" y="1595719"/>
            <a:ext cx="2273299" cy="4237635"/>
          </a:xfrm>
          <a:prstGeom prst="rect">
            <a:avLst/>
          </a:prstGeom>
        </p:spPr>
      </p:pic>
      <p:pic>
        <p:nvPicPr>
          <p:cNvPr id="9" name="Рисунок 8" descr="1696149919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522" y="1530462"/>
            <a:ext cx="2597937" cy="3176864"/>
          </a:xfrm>
          <a:prstGeom prst="rect">
            <a:avLst/>
          </a:prstGeom>
        </p:spPr>
      </p:pic>
      <p:pic>
        <p:nvPicPr>
          <p:cNvPr id="10" name="Рисунок 9" descr="1696433660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9240" y="1574801"/>
            <a:ext cx="1544829" cy="2057399"/>
          </a:xfrm>
          <a:prstGeom prst="rect">
            <a:avLst/>
          </a:prstGeom>
        </p:spPr>
      </p:pic>
      <p:pic>
        <p:nvPicPr>
          <p:cNvPr id="11" name="Рисунок 10" descr="16964336609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6678" y="1968500"/>
            <a:ext cx="1840445" cy="2451100"/>
          </a:xfrm>
          <a:prstGeom prst="rect">
            <a:avLst/>
          </a:prstGeom>
        </p:spPr>
      </p:pic>
      <p:pic>
        <p:nvPicPr>
          <p:cNvPr id="12" name="Рисунок 11" descr="1696433661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5900" y="4857640"/>
            <a:ext cx="2387600" cy="1792765"/>
          </a:xfrm>
          <a:prstGeom prst="rect">
            <a:avLst/>
          </a:prstGeom>
        </p:spPr>
      </p:pic>
      <p:pic>
        <p:nvPicPr>
          <p:cNvPr id="13" name="Рисунок 12" descr="169643366103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693801" y="4067545"/>
            <a:ext cx="2142724" cy="2853674"/>
          </a:xfrm>
          <a:prstGeom prst="rect">
            <a:avLst/>
          </a:prstGeom>
        </p:spPr>
      </p:pic>
      <p:pic>
        <p:nvPicPr>
          <p:cNvPr id="14" name="Рисунок 13" descr="16964336609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6600" y="5093843"/>
            <a:ext cx="2349500" cy="1764157"/>
          </a:xfrm>
          <a:prstGeom prst="rect">
            <a:avLst/>
          </a:prstGeom>
        </p:spPr>
      </p:pic>
      <p:pic>
        <p:nvPicPr>
          <p:cNvPr id="15" name="Рисунок 14" descr="169643366104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7120" y="4991100"/>
            <a:ext cx="2215711" cy="1663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322728"/>
            <a:ext cx="11415312" cy="87406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Что нас окружает? </a:t>
            </a:r>
            <a:br>
              <a:rPr lang="ru-RU" sz="3200" dirty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Знакомство с тем, что вокруг нас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1696147854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8235" y="1832535"/>
            <a:ext cx="3320303" cy="4427071"/>
          </a:xfrm>
          <a:prstGeom prst="rect">
            <a:avLst/>
          </a:prstGeom>
        </p:spPr>
      </p:pic>
      <p:pic>
        <p:nvPicPr>
          <p:cNvPr id="11" name="Рисунок 10" descr="1696147854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3452" y="1317814"/>
            <a:ext cx="3439084" cy="4585445"/>
          </a:xfrm>
          <a:prstGeom prst="rect">
            <a:avLst/>
          </a:prstGeom>
        </p:spPr>
      </p:pic>
      <p:pic>
        <p:nvPicPr>
          <p:cNvPr id="12" name="Рисунок 11" descr="IMG-20230613-WA00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828" y="2049183"/>
            <a:ext cx="2458291" cy="4370294"/>
          </a:xfrm>
          <a:prstGeom prst="rect">
            <a:avLst/>
          </a:prstGeom>
        </p:spPr>
      </p:pic>
      <p:pic>
        <p:nvPicPr>
          <p:cNvPr id="13" name="Рисунок 12" descr="IMG-20230613-WA008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117" y="1102659"/>
            <a:ext cx="2314575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322728"/>
            <a:ext cx="11415312" cy="69924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Segoe Print" pitchFamily="2" charset="0"/>
              </a:rPr>
              <a:t>Привлечение ребенка к совместным играм со взрослыми 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1687707098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41948" y="4050876"/>
            <a:ext cx="2150052" cy="2645759"/>
          </a:xfrm>
          <a:prstGeom prst="rect">
            <a:avLst/>
          </a:prstGeom>
        </p:spPr>
      </p:pic>
      <p:pic>
        <p:nvPicPr>
          <p:cNvPr id="9" name="Рисунок 8" descr="1688578265660.jpg"/>
          <p:cNvPicPr>
            <a:picLocks noChangeAspect="1"/>
          </p:cNvPicPr>
          <p:nvPr/>
        </p:nvPicPr>
        <p:blipFill>
          <a:blip r:embed="rId3"/>
          <a:srcRect l="30516" b="22024"/>
          <a:stretch>
            <a:fillRect/>
          </a:stretch>
        </p:blipFill>
        <p:spPr>
          <a:xfrm>
            <a:off x="8364071" y="1115825"/>
            <a:ext cx="3827929" cy="3251657"/>
          </a:xfrm>
          <a:prstGeom prst="rect">
            <a:avLst/>
          </a:prstGeom>
        </p:spPr>
      </p:pic>
      <p:pic>
        <p:nvPicPr>
          <p:cNvPr id="14" name="Рисунок 13" descr="16885827274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" y="3065929"/>
            <a:ext cx="2589904" cy="3442447"/>
          </a:xfrm>
          <a:prstGeom prst="rect">
            <a:avLst/>
          </a:prstGeom>
        </p:spPr>
      </p:pic>
      <p:pic>
        <p:nvPicPr>
          <p:cNvPr id="15" name="Рисунок 14" descr="1696149919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9916" y="941344"/>
            <a:ext cx="2580013" cy="2608680"/>
          </a:xfrm>
          <a:prstGeom prst="rect">
            <a:avLst/>
          </a:prstGeom>
        </p:spPr>
      </p:pic>
      <p:pic>
        <p:nvPicPr>
          <p:cNvPr id="16" name="Рисунок 15" descr="1688582727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367" y="618565"/>
            <a:ext cx="2185340" cy="2904710"/>
          </a:xfrm>
          <a:prstGeom prst="rect">
            <a:avLst/>
          </a:prstGeom>
        </p:spPr>
      </p:pic>
      <p:pic>
        <p:nvPicPr>
          <p:cNvPr id="17" name="Рисунок 16" descr="16961515071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1" y="3538538"/>
            <a:ext cx="3486524" cy="3319462"/>
          </a:xfrm>
          <a:prstGeom prst="rect">
            <a:avLst/>
          </a:prstGeom>
        </p:spPr>
      </p:pic>
      <p:pic>
        <p:nvPicPr>
          <p:cNvPr id="18" name="Рисунок 17" descr="16961499194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3205" y="941728"/>
            <a:ext cx="2011866" cy="3858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755" y="174811"/>
            <a:ext cx="11415312" cy="91440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Ежедневные прогулки как средство для познания окружающего мира 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1696147854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6763" y="1425386"/>
            <a:ext cx="3701304" cy="4935073"/>
          </a:xfrm>
          <a:prstGeom prst="rect">
            <a:avLst/>
          </a:prstGeom>
        </p:spPr>
      </p:pic>
      <p:pic>
        <p:nvPicPr>
          <p:cNvPr id="6" name="Рисунок 5" descr="168780705386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94" y="935815"/>
            <a:ext cx="2975722" cy="5290173"/>
          </a:xfrm>
          <a:prstGeom prst="rect">
            <a:avLst/>
          </a:prstGeom>
        </p:spPr>
      </p:pic>
      <p:pic>
        <p:nvPicPr>
          <p:cNvPr id="7" name="570058752_45623903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97941" y="1237130"/>
            <a:ext cx="3886200" cy="5056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2612" y="5895191"/>
            <a:ext cx="12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0"/>
            <a:ext cx="11415312" cy="126402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Segoe Print" pitchFamily="2" charset="0"/>
              </a:rPr>
              <a:t>Изучение предметов, животных посредством карточек и визуального представления – отражения, а также </a:t>
            </a:r>
            <a:r>
              <a:rPr lang="ru-RU" sz="2400">
                <a:solidFill>
                  <a:srgbClr val="FF0000"/>
                </a:solidFill>
                <a:latin typeface="Segoe Print" pitchFamily="2" charset="0"/>
              </a:rPr>
              <a:t>их соотношение </a:t>
            </a:r>
            <a:r>
              <a:rPr lang="ru-RU" sz="2400" dirty="0">
                <a:solidFill>
                  <a:srgbClr val="FF0000"/>
                </a:solidFill>
                <a:latin typeface="Segoe Print" pitchFamily="2" charset="0"/>
              </a:rPr>
              <a:t>с окружающими предметами в группе</a:t>
            </a:r>
            <a:endParaRPr lang="x-none" sz="24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16961480974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1" y="1062317"/>
            <a:ext cx="2126481" cy="2832041"/>
          </a:xfrm>
          <a:prstGeom prst="rect">
            <a:avLst/>
          </a:prstGeom>
        </p:spPr>
      </p:pic>
      <p:pic>
        <p:nvPicPr>
          <p:cNvPr id="11" name="Рисунок 10" descr="16961480032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579" y="3348319"/>
            <a:ext cx="2502998" cy="3333485"/>
          </a:xfrm>
          <a:prstGeom prst="rect">
            <a:avLst/>
          </a:prstGeom>
        </p:spPr>
      </p:pic>
      <p:pic>
        <p:nvPicPr>
          <p:cNvPr id="12" name="Рисунок 11" descr="16961480975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97" y="3595965"/>
            <a:ext cx="2502997" cy="3100670"/>
          </a:xfrm>
          <a:prstGeom prst="rect">
            <a:avLst/>
          </a:prstGeom>
        </p:spPr>
      </p:pic>
      <p:pic>
        <p:nvPicPr>
          <p:cNvPr id="14" name="Рисунок 13" descr="16961479648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144" y="1102659"/>
            <a:ext cx="2372778" cy="3160059"/>
          </a:xfrm>
          <a:prstGeom prst="rect">
            <a:avLst/>
          </a:prstGeom>
        </p:spPr>
      </p:pic>
      <p:pic>
        <p:nvPicPr>
          <p:cNvPr id="15" name="VID-20230927-WA007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821655" y="1269403"/>
            <a:ext cx="3671047" cy="5405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8366" y="6293223"/>
            <a:ext cx="11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видео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3" y="-160637"/>
            <a:ext cx="11415312" cy="143338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Segoe Print" pitchFamily="2" charset="0"/>
              </a:rPr>
              <a:t>Дидактические игры, для развития логического мышления  </a:t>
            </a:r>
            <a:endParaRPr lang="x-none" sz="28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435" y="1371601"/>
            <a:ext cx="11013141" cy="135924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000" i="1" dirty="0"/>
              <a:t>           Стоит отметить, что ребенок отдает предпочтение дидактическим играм, так ребенок уединяется, концентрируется, находит пути решения, развивает память, включает логику. Родители отмечают, что ребенок и дома отдает предпочтение дидактическим играм, в связи с чем и приняли участие в конкурсе дидактических игр, разработав несколько игровых конструкций, с которыми охотно играет их ребенок. </a:t>
            </a:r>
          </a:p>
          <a:p>
            <a:pPr algn="just"/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900" i="1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663088412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548" y="4638849"/>
            <a:ext cx="2540137" cy="1809848"/>
          </a:xfrm>
          <a:prstGeom prst="rect">
            <a:avLst/>
          </a:prstGeom>
        </p:spPr>
      </p:pic>
      <p:pic>
        <p:nvPicPr>
          <p:cNvPr id="12" name="Рисунок 11" descr="1663088412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7840" y="2417335"/>
            <a:ext cx="1823623" cy="2393505"/>
          </a:xfrm>
          <a:prstGeom prst="rect">
            <a:avLst/>
          </a:prstGeom>
        </p:spPr>
      </p:pic>
      <p:pic>
        <p:nvPicPr>
          <p:cNvPr id="13" name="Рисунок 12" descr="1663088412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8135" y="2376740"/>
            <a:ext cx="2765385" cy="2035631"/>
          </a:xfrm>
          <a:prstGeom prst="rect">
            <a:avLst/>
          </a:prstGeom>
        </p:spPr>
      </p:pic>
      <p:pic>
        <p:nvPicPr>
          <p:cNvPr id="8" name="Рисунок 7" descr="16962619404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068" y="2315755"/>
            <a:ext cx="2005692" cy="2674256"/>
          </a:xfrm>
          <a:prstGeom prst="rect">
            <a:avLst/>
          </a:prstGeom>
        </p:spPr>
      </p:pic>
      <p:pic>
        <p:nvPicPr>
          <p:cNvPr id="9" name="Рисунок 8" descr="1696261940309.jpg"/>
          <p:cNvPicPr>
            <a:picLocks noChangeAspect="1"/>
          </p:cNvPicPr>
          <p:nvPr/>
        </p:nvPicPr>
        <p:blipFill>
          <a:blip r:embed="rId6"/>
          <a:srcRect t="6095" r="22265" b="12191"/>
          <a:stretch>
            <a:fillRect/>
          </a:stretch>
        </p:blipFill>
        <p:spPr>
          <a:xfrm>
            <a:off x="5428461" y="2798006"/>
            <a:ext cx="2670511" cy="3738631"/>
          </a:xfrm>
          <a:prstGeom prst="rect">
            <a:avLst/>
          </a:prstGeom>
        </p:spPr>
      </p:pic>
      <p:pic>
        <p:nvPicPr>
          <p:cNvPr id="15" name="Рисунок 14" descr="16962619404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76103" y="3191450"/>
            <a:ext cx="1819955" cy="3235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0"/>
            <a:ext cx="11415312" cy="90095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Segoe Print" pitchFamily="2" charset="0"/>
              </a:rPr>
              <a:t>Работа с родителями </a:t>
            </a:r>
            <a:endParaRPr lang="x-none" sz="40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435" y="627016"/>
            <a:ext cx="11013141" cy="309236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000" i="1" dirty="0"/>
              <a:t>           </a:t>
            </a:r>
          </a:p>
          <a:p>
            <a:pPr algn="just"/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9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– совершенно особый вид педагогической деятельности, требующий специальных психологических знаний, такта, терпения.</a:t>
            </a:r>
          </a:p>
          <a:p>
            <a:pPr algn="just"/>
            <a:r>
              <a:rPr lang="ru-RU" sz="19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Успех в воспитании и обучении детей с нарушением слуха в дошкольном учреждении в значительной мере зависит от объединения усилий педагогов и родителей, от того, как родители понимают задачи работы с ребенком и могут участвовать в их решении.</a:t>
            </a:r>
          </a:p>
          <a:p>
            <a:pPr algn="just"/>
            <a:r>
              <a:rPr lang="ru-RU" sz="19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Мне, как воспитателю. повезло так как родители ребенка понимают задачи работы с ребенком и участвуют в их решении. Систематическое участие родителей в воспитании ребенка, его социализации, адаптации к посещению   дошкольного учреждения, взаимодействие с воспитателями, консультации по правильному использованию слухового аппарата, ограничения в играх (горка, сухой бассейн, избежание статистического напряжения), а также наши рекомендации, исходя из особенностей ребенка, принесли желаемый результат. </a:t>
            </a:r>
          </a:p>
          <a:p>
            <a:pPr algn="just"/>
            <a:r>
              <a:rPr lang="ru-RU" sz="1900" b="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endParaRPr lang="ru-RU" sz="1900" i="1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раб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59" y="3265737"/>
            <a:ext cx="1717308" cy="2428900"/>
          </a:xfrm>
          <a:prstGeom prst="rect">
            <a:avLst/>
          </a:prstGeom>
        </p:spPr>
      </p:pic>
      <p:pic>
        <p:nvPicPr>
          <p:cNvPr id="7" name="Рисунок 6" descr="раб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19" y="4080855"/>
            <a:ext cx="2145721" cy="2777145"/>
          </a:xfrm>
          <a:prstGeom prst="rect">
            <a:avLst/>
          </a:prstGeom>
        </p:spPr>
      </p:pic>
      <p:pic>
        <p:nvPicPr>
          <p:cNvPr id="8" name="Рисунок 7" descr="раб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510" y="3202705"/>
            <a:ext cx="3090008" cy="2332082"/>
          </a:xfrm>
          <a:prstGeom prst="rect">
            <a:avLst/>
          </a:prstGeom>
        </p:spPr>
      </p:pic>
      <p:pic>
        <p:nvPicPr>
          <p:cNvPr id="9" name="Рисунок 8" descr="буклет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6137" y="4285847"/>
            <a:ext cx="1818981" cy="2572153"/>
          </a:xfrm>
          <a:prstGeom prst="rect">
            <a:avLst/>
          </a:prstGeom>
        </p:spPr>
      </p:pic>
      <p:pic>
        <p:nvPicPr>
          <p:cNvPr id="11" name="Рисунок 10" descr="16966716473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5154" y="3187336"/>
            <a:ext cx="1655718" cy="2207623"/>
          </a:xfrm>
          <a:prstGeom prst="rect">
            <a:avLst/>
          </a:prstGeom>
        </p:spPr>
      </p:pic>
      <p:pic>
        <p:nvPicPr>
          <p:cNvPr id="12" name="Рисунок 11" descr="буклет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83039" y="4505529"/>
            <a:ext cx="2913017" cy="2169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0"/>
            <a:ext cx="11415312" cy="90095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Segoe Print" pitchFamily="2" charset="0"/>
              </a:rPr>
              <a:t>Заключение </a:t>
            </a:r>
            <a:endParaRPr lang="x-none" sz="40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435" y="432486"/>
            <a:ext cx="11013141" cy="3286898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/>
              <a:t>      </a:t>
            </a:r>
          </a:p>
          <a:p>
            <a:pPr algn="just"/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900" i="1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9114" y="1210961"/>
            <a:ext cx="10923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           Дети с нарушением слуха — совершенно обычные дети. Они так же любят бегать, играть, танцевать, веселиться и шалить, экспериментируют с разными предметами, строят, лепят и рисуют.</a:t>
            </a:r>
          </a:p>
          <a:p>
            <a:r>
              <a:rPr lang="ru-RU" i="1" dirty="0"/>
              <a:t>            Год проведенной работы позволяет говорить о том, что социализация в рамках дошкольного воспитания, раннего возраста , завершилась успешно. Ребенок активен, хорошо взаимодействует со сверстниками, логически мыслит, соблюдает нормы гигиены, самостоятельно включается в игровую деятельность. </a:t>
            </a:r>
            <a:endParaRPr lang="ru-RU" sz="2400" i="1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696149919572.jpg"/>
          <p:cNvPicPr>
            <a:picLocks noChangeAspect="1"/>
          </p:cNvPicPr>
          <p:nvPr/>
        </p:nvPicPr>
        <p:blipFill>
          <a:blip r:embed="rId2"/>
          <a:srcRect l="27193" b="57658"/>
          <a:stretch>
            <a:fillRect/>
          </a:stretch>
        </p:blipFill>
        <p:spPr>
          <a:xfrm>
            <a:off x="5074695" y="3056405"/>
            <a:ext cx="2724602" cy="3166892"/>
          </a:xfrm>
          <a:prstGeom prst="rect">
            <a:avLst/>
          </a:prstGeom>
        </p:spPr>
      </p:pic>
      <p:pic>
        <p:nvPicPr>
          <p:cNvPr id="11" name="Рисунок 10" descr="1696671646864.jpg"/>
          <p:cNvPicPr>
            <a:picLocks noChangeAspect="1"/>
          </p:cNvPicPr>
          <p:nvPr/>
        </p:nvPicPr>
        <p:blipFill>
          <a:blip r:embed="rId3"/>
          <a:srcRect l="14398" t="12690" r="12229" b="23542"/>
          <a:stretch>
            <a:fillRect/>
          </a:stretch>
        </p:blipFill>
        <p:spPr>
          <a:xfrm>
            <a:off x="1409253" y="3022898"/>
            <a:ext cx="2775151" cy="3205779"/>
          </a:xfrm>
          <a:prstGeom prst="rect">
            <a:avLst/>
          </a:prstGeom>
        </p:spPr>
      </p:pic>
      <p:pic>
        <p:nvPicPr>
          <p:cNvPr id="12" name="Рисунок 11" descr="16966716470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79" y="3070878"/>
            <a:ext cx="2388198" cy="317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421772" cy="1322364"/>
          </a:xfrm>
        </p:spPr>
        <p:txBody>
          <a:bodyPr>
            <a:normAutofit/>
          </a:bodyPr>
          <a:lstStyle/>
          <a:p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№2 </a:t>
            </a:r>
            <a:b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Микунь</a:t>
            </a:r>
            <a:b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pc="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«Сказка»</a:t>
            </a:r>
            <a:endParaRPr lang="x-none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61514"/>
            <a:ext cx="10287896" cy="4987204"/>
          </a:xfrm>
        </p:spPr>
        <p:txBody>
          <a:bodyPr>
            <a:normAutofit/>
          </a:bodyPr>
          <a:lstStyle/>
          <a:p>
            <a:endParaRPr lang="ru-RU" sz="16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«Социализация ребенка с особенностями развития в группе раннего возраста»  </a:t>
            </a: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«Снежинка»</a:t>
            </a:r>
          </a:p>
          <a:p>
            <a:r>
              <a:rPr lang="ru-RU" sz="2800" spc="8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(2-3 года)</a:t>
            </a:r>
          </a:p>
          <a:p>
            <a:endParaRPr lang="ru-RU" sz="28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r"/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r>
              <a:rPr lang="ru-RU" sz="2000" spc="8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Гадисова</a:t>
            </a:r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spc="8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Зарема</a:t>
            </a:r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000" spc="8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Сейфутдиновна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r"/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sz="2000" spc="8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2023 </a:t>
            </a:r>
            <a:endParaRPr lang="x-none" sz="2000" dirty="0"/>
          </a:p>
        </p:txBody>
      </p:sp>
      <p:pic>
        <p:nvPicPr>
          <p:cNvPr id="4" name="Рисунок 3" descr="169614939218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975" y="2729509"/>
            <a:ext cx="2970881" cy="3903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12" y="0"/>
            <a:ext cx="11455654" cy="1048871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Актуальность  </a:t>
            </a:r>
            <a:endParaRPr lang="x-none" sz="66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28" y="537882"/>
            <a:ext cx="11869271" cy="2904565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l"/>
            <a:r>
              <a:rPr lang="ru-RU" sz="2000" i="1" dirty="0"/>
              <a:t>           </a:t>
            </a:r>
            <a:r>
              <a:rPr lang="ru-RU" sz="1600" i="1" dirty="0"/>
              <a:t>Социальное развитие — это процесс, во время которого ребенок усваивает ценности, традиции, культуру общества, в котором ему предстоит жить, играть, общаться со взрослыми и сверстниками. Он учится жить рядом с другими, учитывая их интересы, правила и нормы поведения в обществе, то есть становится социально компетентным. Нарушение слуха, значительно осложняет социализацию глухих и слабослышащих детей, что в первую очередь связано с отсутствием или резким недоразвитием речи, и как следствие, нарушением социальных контактов ребенка с окружающим миром. Для успешной социализации особенно важен этап детства, в котором закладывается фундамент адаптации. Ребёнок знакомится с правилами поведения, обычаями, манерами, усваивает язык окружающих его людей, т. е. овладевает человеческой культурой в широком смысле этого слова. </a:t>
            </a:r>
            <a:endParaRPr lang="ru-RU" sz="2000" i="1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688578265660.jpg"/>
          <p:cNvPicPr>
            <a:picLocks noChangeAspect="1"/>
          </p:cNvPicPr>
          <p:nvPr/>
        </p:nvPicPr>
        <p:blipFill>
          <a:blip r:embed="rId2"/>
          <a:srcRect l="25229" t="6481" b="17620"/>
          <a:stretch>
            <a:fillRect/>
          </a:stretch>
        </p:blipFill>
        <p:spPr>
          <a:xfrm>
            <a:off x="3442448" y="3190092"/>
            <a:ext cx="4773706" cy="3667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12" y="0"/>
            <a:ext cx="11455654" cy="1479176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</a:t>
            </a:r>
            <a:r>
              <a:rPr lang="ru-RU" sz="4000" dirty="0">
                <a:solidFill>
                  <a:srgbClr val="FF0000"/>
                </a:solidFill>
                <a:latin typeface="Segoe Print" pitchFamily="2" charset="0"/>
              </a:rPr>
              <a:t>Психологические особенности детей с нарушениями слуха      </a:t>
            </a:r>
            <a:endParaRPr lang="x-none" sz="40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28" y="1156448"/>
            <a:ext cx="7516907" cy="535192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 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сниженный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объём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внимания, низкий темп переключения, меньшая устойчивость, затруднения в его распределении;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преобладание образной памяти над словесной, преобладание механического запоминания над осмысленным;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непонимание эмоций других людей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обеднённость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эмоциональных проявлений;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наличие комплекса негативных состояний – неуверенность в себе, страх</a:t>
            </a:r>
          </a:p>
          <a:p>
            <a:pPr lvl="0" algn="l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приоритетное общение с воспитателем  и ограничение взаимодействий со сверстниками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  Проблемы социальной адаптации и реабилитации детей с нарушением слуха решаются в условиях целенаправленного социально-педагогического воздействия через их включение в доступные области бытовой, индивидуальной и общественно значимой деятельности с учетом личных интересов и возможностей детей.</a:t>
            </a:r>
          </a:p>
        </p:txBody>
      </p:sp>
      <p:pic>
        <p:nvPicPr>
          <p:cNvPr id="5" name="Рисунок 4" descr="1696147964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5129" y="1476189"/>
            <a:ext cx="3868271" cy="5157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470" y="0"/>
            <a:ext cx="9059595" cy="1322364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   Цель </a:t>
            </a:r>
            <a:endParaRPr lang="x-none" sz="66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452" y="1448972"/>
            <a:ext cx="6513342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r>
              <a:rPr lang="ru-RU" sz="2000" i="1" dirty="0"/>
              <a:t>Создание условий для развития дошкольника с нарушением слуха, открывающими возможности для его позитивной социализации, личностного и творческого развития на основе сотрудничества со взрослыми и сверстниками и, соответствующими возрасту, видами деятельности.</a:t>
            </a:r>
          </a:p>
          <a:p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696148003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31" y="260981"/>
            <a:ext cx="2808964" cy="3546801"/>
          </a:xfrm>
          <a:prstGeom prst="rect">
            <a:avLst/>
          </a:prstGeom>
        </p:spPr>
      </p:pic>
      <p:pic>
        <p:nvPicPr>
          <p:cNvPr id="7" name="Рисунок 6" descr="16966752755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50" y="3230495"/>
            <a:ext cx="2729131" cy="3627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470" y="0"/>
            <a:ext cx="9059595" cy="1322364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    Задачи </a:t>
            </a:r>
            <a:endParaRPr lang="x-none" sz="66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8518" y="914400"/>
            <a:ext cx="6678706" cy="5943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l"/>
            <a:r>
              <a:rPr lang="ru-RU" sz="2000" dirty="0"/>
              <a:t> </a:t>
            </a:r>
            <a:r>
              <a:rPr lang="ru-RU" sz="1500" dirty="0"/>
              <a:t>•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создавать условия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реализации образовательных потребностей ребенка</a:t>
            </a:r>
          </a:p>
          <a:p>
            <a:pPr algn="l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обогащать  общее развитие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ребенка с проблемами слуха;</a:t>
            </a:r>
          </a:p>
          <a:p>
            <a:pPr algn="l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сформировать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социокультурную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среду, соответствующую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возрастным, индивидуальным, психологическим и физиологическим особенностям ребенка</a:t>
            </a:r>
          </a:p>
          <a:p>
            <a:pPr algn="l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соблюдать охрану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 укрепление физического и психического здоровья воспитанника, в том числе и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эмоциональное благополучие;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психолого-педагогическу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поддержку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семьи и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повысить компетентность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родителей (законных представителей) в вопросах развития и образования, охраны и укрепления здоровья ребёнка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систематически проводить индивидуальную работу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социализации ребенка раннего возраста с особенностями развития –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нарушением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слуха. </a:t>
            </a:r>
          </a:p>
          <a:p>
            <a:pPr algn="l">
              <a:buFont typeface="Arial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Разработать планирование по приобщению к элементарным общепринятым нормам и правилам взаимоотношения со сверстниками и взрослыми, формированию отношения самому к себе.</a:t>
            </a:r>
          </a:p>
          <a:p>
            <a:pPr algn="l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        Задачи  направлены на обеспечение индивидуального педагогического подхода к ребенку с нарушением слуха с учетом специфики выраженности нарушения развития, социального опыта, индивидуальных и семейных ресурсов; создание образовательной среды, обеспечивающей удовлетворение как общих, так и особых образовательных потребностей ребенка с нарушением слуха.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spc="8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696676592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816" y="618979"/>
            <a:ext cx="4199207" cy="5598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336176"/>
            <a:ext cx="11415312" cy="806824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Segoe Print" pitchFamily="2" charset="0"/>
              </a:rPr>
              <a:t>Ожидаемые результаты </a:t>
            </a:r>
            <a:endParaRPr lang="x-none" sz="40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01706" y="1842245"/>
            <a:ext cx="7732059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 будет  с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оциально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адаптирован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включен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общество слышащих детей</a:t>
            </a:r>
            <a:endParaRPr kumimoji="0" lang="ru-RU" sz="1600" b="1" i="1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формируется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целенаправленной деятельности контроля собственной деятельности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обогатится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личностная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сфера в  развитии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эмоций, воли,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выработки </a:t>
            </a:r>
            <a:r>
              <a:rPr kumimoji="0" lang="ru-RU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навыков произвольного поведения, волевой регуляции своих действий, самостоятельности и уверенности в себе.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другие дети будут воспринимать воспитанника как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своего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сверстника,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ничем не ограниченного и соответствующего своему возрасту </a:t>
            </a:r>
            <a:endParaRPr kumimoji="0" lang="ru-RU" sz="1600" b="1" i="1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16885827274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259" y="1411941"/>
            <a:ext cx="3854504" cy="5123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12" y="0"/>
            <a:ext cx="11455654" cy="1048871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</a:t>
            </a:r>
            <a:r>
              <a:rPr lang="ru-RU" sz="4800" dirty="0">
                <a:solidFill>
                  <a:srgbClr val="FF0000"/>
                </a:solidFill>
                <a:latin typeface="Segoe Print" pitchFamily="2" charset="0"/>
              </a:rPr>
              <a:t>Пальчиковая гимнастика   </a:t>
            </a:r>
            <a:endParaRPr lang="x-none" sz="48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29" y="295835"/>
            <a:ext cx="11483790" cy="1828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       Пальчиковая гимнастика для детей младшего возраста с особенности развития используется для развития мелкой моторики пальцев рук, а также развития ручной умелости, ловкости</a:t>
            </a:r>
          </a:p>
        </p:txBody>
      </p:sp>
      <p:pic>
        <p:nvPicPr>
          <p:cNvPr id="5" name="Рисунок 4" descr="16961481342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99" y="1938379"/>
            <a:ext cx="3121565" cy="4157291"/>
          </a:xfrm>
          <a:prstGeom prst="rect">
            <a:avLst/>
          </a:prstGeom>
        </p:spPr>
      </p:pic>
      <p:pic>
        <p:nvPicPr>
          <p:cNvPr id="6" name="Рисунок 5" descr="16961480974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1" y="1963270"/>
            <a:ext cx="3027434" cy="4031928"/>
          </a:xfrm>
          <a:prstGeom prst="rect">
            <a:avLst/>
          </a:prstGeom>
        </p:spPr>
      </p:pic>
      <p:pic>
        <p:nvPicPr>
          <p:cNvPr id="10" name="Рисунок 9" descr="16961480974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803" y="1909486"/>
            <a:ext cx="3081221" cy="4103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1"/>
            <a:ext cx="11415312" cy="968188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    </a:t>
            </a:r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 Лепка. Развитие мелкой моторики  рук 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169614939215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8" y="1304652"/>
            <a:ext cx="3842348" cy="4754638"/>
          </a:xfrm>
          <a:prstGeom prst="rect">
            <a:avLst/>
          </a:prstGeom>
        </p:spPr>
      </p:pic>
      <p:pic>
        <p:nvPicPr>
          <p:cNvPr id="11" name="Рисунок 10" descr="16961493921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624" y="1049711"/>
            <a:ext cx="4220600" cy="2796147"/>
          </a:xfrm>
          <a:prstGeom prst="rect">
            <a:avLst/>
          </a:prstGeom>
        </p:spPr>
      </p:pic>
      <p:pic>
        <p:nvPicPr>
          <p:cNvPr id="13" name="Рисунок 12" descr="1696149919583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859" y="3987389"/>
            <a:ext cx="4096870" cy="2765387"/>
          </a:xfrm>
          <a:prstGeom prst="rect">
            <a:avLst/>
          </a:prstGeom>
        </p:spPr>
      </p:pic>
      <p:pic>
        <p:nvPicPr>
          <p:cNvPr id="15" name="Рисунок 14" descr="1696149919551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185" y="1760163"/>
            <a:ext cx="3454348" cy="3632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3888A4-DB5B-3BD6-F79E-6356AC0FB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9" y="1"/>
            <a:ext cx="11415312" cy="1210234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FF00"/>
                </a:solidFill>
                <a:latin typeface="Segoe Print" pitchFamily="2" charset="0"/>
              </a:rPr>
              <a:t>                       </a:t>
            </a:r>
            <a:r>
              <a:rPr lang="ru-RU" sz="6600" dirty="0">
                <a:solidFill>
                  <a:srgbClr val="FF0000"/>
                </a:solidFill>
                <a:latin typeface="Segoe Print" pitchFamily="2" charset="0"/>
              </a:rPr>
              <a:t>                                 </a:t>
            </a:r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br>
              <a:rPr lang="ru-RU" sz="3200" dirty="0">
                <a:solidFill>
                  <a:srgbClr val="FF0000"/>
                </a:solidFill>
                <a:latin typeface="Segoe Print" pitchFamily="2" charset="0"/>
              </a:rPr>
            </a:br>
            <a:r>
              <a:rPr lang="ru-RU" sz="3200" dirty="0">
                <a:solidFill>
                  <a:srgbClr val="FF0000"/>
                </a:solidFill>
                <a:latin typeface="Segoe Print" pitchFamily="2" charset="0"/>
              </a:rPr>
              <a:t>Конструирование. Развитие мелкой моторики  рук, мышления </a:t>
            </a:r>
            <a:endParaRPr lang="x-none" sz="3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894D950-983E-CF39-D694-A4E2F95A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864" y="1448972"/>
            <a:ext cx="7648136" cy="409515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           </a:t>
            </a:r>
          </a:p>
          <a:p>
            <a:pPr algn="just"/>
            <a:r>
              <a:rPr lang="ru-RU" sz="2000" dirty="0"/>
              <a:t>   </a:t>
            </a:r>
            <a:endParaRPr lang="ru-RU" sz="2000" spc="80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16961480032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448" y="1546411"/>
            <a:ext cx="3524976" cy="4694553"/>
          </a:xfrm>
          <a:prstGeom prst="rect">
            <a:avLst/>
          </a:prstGeom>
        </p:spPr>
      </p:pic>
      <p:pic>
        <p:nvPicPr>
          <p:cNvPr id="9" name="Рисунок 8" descr="16961480032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626" y="1129553"/>
            <a:ext cx="3857027" cy="5136777"/>
          </a:xfrm>
          <a:prstGeom prst="rect">
            <a:avLst/>
          </a:prstGeom>
        </p:spPr>
      </p:pic>
      <p:pic>
        <p:nvPicPr>
          <p:cNvPr id="12" name="Рисунок 11" descr="16961480032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61" y="1089210"/>
            <a:ext cx="3917608" cy="5217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173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927</Words>
  <Application>Microsoft Office PowerPoint</Application>
  <PresentationFormat>Произвольный</PresentationFormat>
  <Paragraphs>97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МБДОУ «Детский сад №2  комбинированного вида» г. Микунь корпус «Сказка»</vt:lpstr>
      <vt:lpstr>                                                    Актуальность  </vt:lpstr>
      <vt:lpstr>                                                    Психологические особенности детей с нарушениями слуха      </vt:lpstr>
      <vt:lpstr>                                                       Цель </vt:lpstr>
      <vt:lpstr>                                                        Задачи </vt:lpstr>
      <vt:lpstr>Ожидаемые результаты </vt:lpstr>
      <vt:lpstr>                                                    Пальчиковая гимнастика   </vt:lpstr>
      <vt:lpstr>                                                         Лепка. Развитие мелкой моторики  рук </vt:lpstr>
      <vt:lpstr>                                                          Конструирование. Развитие мелкой моторики  рук, мышления </vt:lpstr>
      <vt:lpstr>                                                       Применение традиционных и нетрадиционные методов рисования, для развития творческих способностей ребёнка </vt:lpstr>
      <vt:lpstr>Что нас окружает?  Знакомство с тем, что вокруг нас</vt:lpstr>
      <vt:lpstr>Привлечение ребенка к совместным играм со взрослыми </vt:lpstr>
      <vt:lpstr>Ежедневные прогулки как средство для познания окружающего мира </vt:lpstr>
      <vt:lpstr>Изучение предметов, животных посредством карточек и визуального представления – отражения, а также их соотношение с окружающими предметами в группе</vt:lpstr>
      <vt:lpstr>Дидактические игры, для развития логического мышления  </vt:lpstr>
      <vt:lpstr>Работа с родителями </vt:lpstr>
      <vt:lpstr>Заключение </vt:lpstr>
      <vt:lpstr>МБДОУ «Детский сад №2  комбинированного вида» г. Микунь корпус «Сказка»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meridian05.ru</cp:lastModifiedBy>
  <cp:revision>75</cp:revision>
  <dcterms:created xsi:type="dcterms:W3CDTF">2023-02-03T10:45:10Z</dcterms:created>
  <dcterms:modified xsi:type="dcterms:W3CDTF">2023-10-07T13:06:38Z</dcterms:modified>
</cp:coreProperties>
</file>