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73" r:id="rId9"/>
    <p:sldId id="264" r:id="rId10"/>
    <p:sldId id="265" r:id="rId11"/>
    <p:sldId id="267" r:id="rId12"/>
    <p:sldId id="271" r:id="rId13"/>
    <p:sldId id="268" r:id="rId14"/>
    <p:sldId id="269" r:id="rId15"/>
    <p:sldId id="270" r:id="rId16"/>
    <p:sldId id="272" r:id="rId17"/>
    <p:sldId id="259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5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50" autoAdjust="0"/>
    <p:restoredTop sz="94660"/>
  </p:normalViewPr>
  <p:slideViewPr>
    <p:cSldViewPr snapToGrid="0">
      <p:cViewPr varScale="1">
        <p:scale>
          <a:sx n="82" d="100"/>
          <a:sy n="82" d="100"/>
        </p:scale>
        <p:origin x="114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6/29/2019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413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6/29/2019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26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6/29/2019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82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6/29/2019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82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6/29/2019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794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6/29/2019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915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6/29/2019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250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6/29/2019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131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6/29/2019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070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6/29/2019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774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6/29/2019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39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6/29/2019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56638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30" r:id="rId5"/>
    <p:sldLayoutId id="2147483724" r:id="rId6"/>
    <p:sldLayoutId id="2147483725" r:id="rId7"/>
    <p:sldLayoutId id="2147483726" r:id="rId8"/>
    <p:sldLayoutId id="2147483729" r:id="rId9"/>
    <p:sldLayoutId id="2147483727" r:id="rId10"/>
    <p:sldLayoutId id="2147483728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yandex.ru/images/search?text=&#1095;&#1077;&#1088;&#1095;&#1080;&#1083;&#1083;&#1100;&amp;pos=8&amp;img_url=https%3A%2F%2Fimg-fotki.yandex.ru%2Fget%2F9508%2F311695.3f3%2F0_91045_32cd8f74_XL.jpg&amp;rpt=simage" TargetMode="External"/><Relationship Id="rId3" Type="http://schemas.openxmlformats.org/officeDocument/2006/relationships/hyperlink" Target="https://yandex.ru/images/search?text=&#1085;&#1072;&#1090;&#1086;%20&#1079;&#1085;&#1072;&#1082;&amp;pos=4&amp;img_url=https%3A%2F%2Fwww.clipartmax.com%2Fpng%2Fmiddle%2F42-421092_nato-logo-dollhouse-sim-stained-glass-fits-cla71110-hw5045.png&amp;rpt=simage" TargetMode="External"/><Relationship Id="rId7" Type="http://schemas.openxmlformats.org/officeDocument/2006/relationships/hyperlink" Target="https://yandex.ru/images/search?text=&#1084;&#1086;&#1083;&#1086;&#1090;&#1086;&#1074;&amp;pos=10&amp;img_url=https%3A%2F%2Fupload.wikimedia.org%2Fwikipedia%2Fcommons%2Fthumb%2F2%2F27%2FVyacheslav_Molotov_Anefo2.jpg%2F580px-Vyacheslav_Molotov_Anefo2.jpg&amp;rpt=simage" TargetMode="External"/><Relationship Id="rId2" Type="http://schemas.openxmlformats.org/officeDocument/2006/relationships/hyperlink" Target="https://yandex.ru/images/search?text=&#1093;&#1086;&#1083;&#1086;&#1076;&#1085;&#1072;&#1103;%20&#1074;&#1086;&#1081;&#1085;&#1072;%20&#1079;&#1085;&#1072;&#1082;&amp;pos=9&amp;img_url=https%3A%2F%2Fmir-s3-cdn-cf.behance.net%2Fprojects%2F404%2Fe2e71641491353.Y3JvcCwxNTQ4LDEyMTIsMCww.jpg&amp;rpt=simag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andex.ru/images/search?text=%D1%82%D1%80%D1%83%D0%BC%D0%B5%D0%BD&amp;pos=115&amp;p=2&amp;img_url=https%3A%2F%2Fwww.potus.com%2Fwp-content%2Fuploads%2F33_harry_s_truman_9_gallery.jpg&amp;rpt=simage&amp;rlt_url=https%3A%2F%2Fforum.diamondrp.ru%2Fdata%2Favatars%2Fl%2F111%2F111169.jpg%3F1549983463&amp;ogl_url=https%3A%2F%2Fwww.potus.com%2Fwp-content%2Fuploads%2F33_harry_s_truman_9_gallery.jpg" TargetMode="External"/><Relationship Id="rId11" Type="http://schemas.openxmlformats.org/officeDocument/2006/relationships/hyperlink" Target="https://ru.wikipedia.org/wiki/&#1050;&#1086;&#1088;&#1077;&#1081;&#1089;&#1082;&#1072;&#1103;_&#1074;&#1086;&#1081;&#1085;&#1072;#/media/&#1060;&#1072;&#1081;&#1083;:Korean-War-june-aug-1950.png" TargetMode="External"/><Relationship Id="rId5" Type="http://schemas.openxmlformats.org/officeDocument/2006/relationships/hyperlink" Target="https://yandex.ru/images/search?text=&#1057;&#1058;&#1040;&#1051;&#1048;&#1053;%20&amp;pos=34&amp;img_url=https%3A%2F%2Fi.kym-cdn.com%2Fphotos%2Fimages%2Foriginal%2F001%2F108%2F414%2Ff0e.png&amp;rpt=simage" TargetMode="External"/><Relationship Id="rId10" Type="http://schemas.openxmlformats.org/officeDocument/2006/relationships/hyperlink" Target="https://ru.wikipedia.org/wiki/&#1050;&#1086;&#1088;&#1077;&#1081;&#1089;&#1082;&#1072;&#1103;_&#1074;&#1086;&#1081;&#1085;&#1072;#/media/&#1060;&#1072;&#1081;&#1083;:Koreanwarmontage.jpg" TargetMode="External"/><Relationship Id="rId4" Type="http://schemas.openxmlformats.org/officeDocument/2006/relationships/hyperlink" Target="https://yandex.ru/images/search?text=&#1057;&#1069;&#1074;%20&#1079;&#1085;&#1072;&#1082;&amp;pos=49&amp;p=1&amp;img_url=https%3A%2F%2Fcf.ppt-online.org%2Ffiles2%2Fslide%2Fb%2FBSjV3vsWhPdDnOp9feX201cwtIJy5l7bFmGk6ZgzH8%2Fslide-8.jpg&amp;rpt=simage" TargetMode="External"/><Relationship Id="rId9" Type="http://schemas.openxmlformats.org/officeDocument/2006/relationships/hyperlink" Target="https://ru.wikipedia.org/wiki/&#1050;&#1086;&#1088;&#1077;&#1081;&#1089;&#1082;&#1072;&#1103;_&#1074;&#1086;&#1081;&#1085;&#1072;#/media/&#1060;&#1072;&#1081;&#1083;:Divided_Korea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26B4480E-B7FF-4481-890E-043A69AE6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C13BAB-7C00-4D21-A857-E3D41C0A2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068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1FF39A-AC3C-4066-9D4C-519AA2281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068" y="601201"/>
            <a:ext cx="3702134" cy="5791132"/>
          </a:xfrm>
          <a:prstGeom prst="rect">
            <a:avLst/>
          </a:prstGeom>
          <a:solidFill>
            <a:srgbClr val="465359">
              <a:alpha val="97000"/>
            </a:srgb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9F3863-9F30-4EC3-96F8-E494E44143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042" y="1045319"/>
            <a:ext cx="3412067" cy="3478384"/>
          </a:xfrm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холодной войны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BB7CB2-C7AF-4AE2-89DE-B26A4E45C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24082" y="5168900"/>
            <a:ext cx="3909458" cy="1573809"/>
          </a:xfrm>
        </p:spPr>
        <p:txBody>
          <a:bodyPr>
            <a:normAutofit fontScale="92500"/>
          </a:bodyPr>
          <a:lstStyle/>
          <a:p>
            <a:pPr algn="ctr"/>
            <a:r>
              <a:rPr lang="ru-RU" sz="2400" dirty="0">
                <a:solidFill>
                  <a:schemeClr val="tx1">
                    <a:alpha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 </a:t>
            </a:r>
            <a:r>
              <a:rPr lang="ru-RU" sz="2400" dirty="0" err="1">
                <a:solidFill>
                  <a:schemeClr val="tx1">
                    <a:alpha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галушкина</a:t>
            </a:r>
            <a:r>
              <a:rPr lang="ru-RU" sz="2400" dirty="0">
                <a:solidFill>
                  <a:schemeClr val="tx1">
                    <a:alpha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>
                    <a:alpha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елена</a:t>
            </a:r>
            <a:r>
              <a:rPr lang="ru-RU" sz="2400" dirty="0">
                <a:solidFill>
                  <a:schemeClr val="tx1">
                    <a:alpha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>
                    <a:alpha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владимировна</a:t>
            </a:r>
            <a:r>
              <a:rPr lang="ru-RU" sz="2400" dirty="0">
                <a:solidFill>
                  <a:schemeClr val="tx1">
                    <a:alpha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>
                    <a:alpha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Студентка 1 курса Магистратуры </a:t>
            </a:r>
          </a:p>
        </p:txBody>
      </p:sp>
      <p:pic>
        <p:nvPicPr>
          <p:cNvPr id="6" name="Рисунок 5" descr="Изображение выглядит как спортивная игра&#10;&#10;Автоматически созданное описание">
            <a:extLst>
              <a:ext uri="{FF2B5EF4-FFF2-40B4-BE49-F238E27FC236}">
                <a16:creationId xmlns:a16="http://schemas.microsoft.com/office/drawing/2014/main" id="{00936243-858B-4625-A87F-7DC02CAB552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bg2">
                <a:lumMod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143" y="1513096"/>
            <a:ext cx="1682755" cy="127141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4727D8-0614-4D64-9167-0291A6335FF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bg2">
                <a:lumMod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143" y="4411838"/>
            <a:ext cx="1682755" cy="111125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5C57AE6-7918-4116-BCFC-FFB217724CC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bg2">
                <a:lumMod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143" y="2962467"/>
            <a:ext cx="1625480" cy="1271415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52A2505-3AAE-4E69-B0B0-C59CC5404876}"/>
              </a:ext>
            </a:extLst>
          </p:cNvPr>
          <p:cNvSpPr/>
          <p:nvPr/>
        </p:nvSpPr>
        <p:spPr>
          <a:xfrm>
            <a:off x="5930811" y="3024874"/>
            <a:ext cx="6096000" cy="1231106"/>
          </a:xfrm>
          <a:prstGeom prst="rect">
            <a:avLst/>
          </a:prstGeom>
          <a:solidFill>
            <a:srgbClr val="4C585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sz="2800" cap="all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урока</a:t>
            </a:r>
            <a:br>
              <a:rPr lang="ru-RU" sz="2800" cap="all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cap="all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"Мир, расколотый надвое"</a:t>
            </a:r>
            <a:br>
              <a:rPr lang="ru-RU" sz="2800" cap="all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809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ED775D-439A-4389-89BC-D3CFA3911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EE28C2-C95F-45C7-B55C-5C60F6AD01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Цели:</a:t>
            </a:r>
            <a:endParaRPr lang="ru-RU" sz="3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Изучить внешнюю политику СССР в 1945-1953 гг.,</a:t>
            </a:r>
            <a:endParaRPr lang="ru-RU" sz="3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Выявить её основные цели и направления,</a:t>
            </a:r>
            <a:endParaRPr lang="ru-RU" sz="3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Сформировать представления о принципах, методах и подходах внешней политики СССР,</a:t>
            </a:r>
            <a:endParaRPr lang="ru-RU" sz="3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0496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966065-B999-4AAE-81DB-B19FD8F7C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9E58D7-18D8-4CFA-AC8D-BC6EA40E8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>
              <a:lnSpc>
                <a:spcPct val="115000"/>
              </a:lnSpc>
              <a:spcAft>
                <a:spcPts val="1000"/>
              </a:spcAft>
              <a:buClr>
                <a:srgbClr val="C3684D"/>
              </a:buClr>
            </a:pPr>
            <a:r>
              <a:rPr lang="ru-RU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учащихся - </a:t>
            </a:r>
            <a:r>
              <a:rPr lang="ru-RU" sz="3200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включится в поиск самостоятельных ответов на поставленные вопросы, решение познавательных задач, на проверку выдвинутых гипотез.</a:t>
            </a:r>
            <a:endParaRPr lang="ru-RU" sz="3200" dirty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9088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B451E-2ACC-450A-AEC6-289BD189B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114375"/>
            <a:ext cx="11029616" cy="1188720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Задание: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объясните, почему тема нашего урока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"Мир, расколотый надвое"?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1ABDDD-05EF-4B9A-85FB-4F5D39E09842}"/>
              </a:ext>
            </a:extLst>
          </p:cNvPr>
          <p:cNvSpPr txBox="1"/>
          <p:nvPr/>
        </p:nvSpPr>
        <p:spPr>
          <a:xfrm>
            <a:off x="4489450" y="1979929"/>
            <a:ext cx="3390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Целеполагание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1D7570-7DAE-428E-AE14-0113F869651C}"/>
              </a:ext>
            </a:extLst>
          </p:cNvPr>
          <p:cNvSpPr txBox="1"/>
          <p:nvPr/>
        </p:nvSpPr>
        <p:spPr>
          <a:xfrm>
            <a:off x="8189107" y="3757202"/>
            <a:ext cx="3695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чем опасность раскола?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9C8701-2E69-4CD4-9E0F-95F2004B2915}"/>
              </a:ext>
            </a:extLst>
          </p:cNvPr>
          <p:cNvSpPr txBox="1"/>
          <p:nvPr/>
        </p:nvSpPr>
        <p:spPr>
          <a:xfrm>
            <a:off x="4635500" y="4357366"/>
            <a:ext cx="3390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виноват?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4D01A7-7D30-4FC8-982E-94347ADCD1B0}"/>
              </a:ext>
            </a:extLst>
          </p:cNvPr>
          <p:cNvSpPr txBox="1"/>
          <p:nvPr/>
        </p:nvSpPr>
        <p:spPr>
          <a:xfrm>
            <a:off x="497100" y="3817474"/>
            <a:ext cx="3670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</a:t>
            </a:r>
          </a:p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 раскололся ?</a:t>
            </a:r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0DB11F57-EBF5-4B25-91C0-7691B5F4F0A9}"/>
              </a:ext>
            </a:extLst>
          </p:cNvPr>
          <p:cNvSpPr/>
          <p:nvPr/>
        </p:nvSpPr>
        <p:spPr>
          <a:xfrm rot="7810085">
            <a:off x="3366400" y="3229834"/>
            <a:ext cx="1148700" cy="18084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2EF23CA-E199-4DD4-8068-2C1BD1981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084647">
            <a:off x="5552457" y="2990746"/>
            <a:ext cx="935636" cy="106468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F5C2898-104A-42A5-895E-A8DE42130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660889">
            <a:off x="7249138" y="2734168"/>
            <a:ext cx="935636" cy="106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054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1F82E6-FD77-4A37-8170-99617BEDB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92" y="3915256"/>
            <a:ext cx="11029616" cy="118872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Исходное противоречие:</a:t>
            </a:r>
            <a:b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одни историки приписывают главную вину за развязывание "холодной войны" Западу, другие - СССР, третьи - обеим сторонам. Так кто же виноват?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A1C9A6-B749-47F1-BF2D-3619F5D2704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625" y="4613746"/>
            <a:ext cx="2698750" cy="211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743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E5FD15-22C3-4C12-B636-53024D514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в группах</a:t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9BBB02-CBAD-45FD-AE14-CC4C6EBC4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332639"/>
            <a:ext cx="10671007" cy="232496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Задача: определить роль в истории политических деятелей: У. Черчилля, Г. Трумэна; И. Сталина, В. Молотова</a:t>
            </a:r>
            <a:endParaRPr lang="ru-RU" sz="3200" dirty="0"/>
          </a:p>
        </p:txBody>
      </p:sp>
      <p:pic>
        <p:nvPicPr>
          <p:cNvPr id="5" name="Рисунок 4" descr="Изображение выглядит как военная форма, человек, мужчина, фотография&#10;&#10;Автоматически созданное описание">
            <a:extLst>
              <a:ext uri="{FF2B5EF4-FFF2-40B4-BE49-F238E27FC236}">
                <a16:creationId xmlns:a16="http://schemas.microsoft.com/office/drawing/2014/main" id="{5778E088-B02F-4BCC-9E40-3A55B57EA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45" y="3771900"/>
            <a:ext cx="2283691" cy="2921000"/>
          </a:xfrm>
          <a:prstGeom prst="rect">
            <a:avLst/>
          </a:prstGeom>
        </p:spPr>
      </p:pic>
      <p:pic>
        <p:nvPicPr>
          <p:cNvPr id="7" name="Рисунок 6" descr="Изображение выглядит как мужчина, стена, человек, костюм&#10;&#10;Автоматически созданное описание">
            <a:extLst>
              <a:ext uri="{FF2B5EF4-FFF2-40B4-BE49-F238E27FC236}">
                <a16:creationId xmlns:a16="http://schemas.microsoft.com/office/drawing/2014/main" id="{94E5976C-6B82-4474-8CB0-924E2F2F9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966" y="3771900"/>
            <a:ext cx="2833687" cy="3010817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еловек, мужчина, стена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3EB43910-BEB9-4886-96A2-9DF0852C50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035" y="3771900"/>
            <a:ext cx="2163902" cy="2990252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внешний, человек, дерево, земля&#10;&#10;Автоматически созданное описание">
            <a:extLst>
              <a:ext uri="{FF2B5EF4-FFF2-40B4-BE49-F238E27FC236}">
                <a16:creationId xmlns:a16="http://schemas.microsoft.com/office/drawing/2014/main" id="{E1FBE91B-9B0F-4265-8E67-F1D759210E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399" y="3732939"/>
            <a:ext cx="2451259" cy="304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245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1A57D8C2-1FC6-40F4-BA74-176B6A3AE1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6663002"/>
              </p:ext>
            </p:extLst>
          </p:nvPr>
        </p:nvGraphicFramePr>
        <p:xfrm>
          <a:off x="152400" y="762000"/>
          <a:ext cx="11734800" cy="59563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911600">
                  <a:extLst>
                    <a:ext uri="{9D8B030D-6E8A-4147-A177-3AD203B41FA5}">
                      <a16:colId xmlns:a16="http://schemas.microsoft.com/office/drawing/2014/main" val="1364050867"/>
                    </a:ext>
                  </a:extLst>
                </a:gridCol>
                <a:gridCol w="3911600">
                  <a:extLst>
                    <a:ext uri="{9D8B030D-6E8A-4147-A177-3AD203B41FA5}">
                      <a16:colId xmlns:a16="http://schemas.microsoft.com/office/drawing/2014/main" val="53670954"/>
                    </a:ext>
                  </a:extLst>
                </a:gridCol>
                <a:gridCol w="3911600">
                  <a:extLst>
                    <a:ext uri="{9D8B030D-6E8A-4147-A177-3AD203B41FA5}">
                      <a16:colId xmlns:a16="http://schemas.microsoft.com/office/drawing/2014/main" val="2811825168"/>
                    </a:ext>
                  </a:extLst>
                </a:gridCol>
              </a:tblGrid>
              <a:tr h="6189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 группа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Вторая группа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Третья группа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46090231"/>
                  </a:ext>
                </a:extLst>
              </a:tr>
              <a:tr h="5337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1.Прочитать речь Черчилля в Фултоне 1946 год и оформить свои выводы в виде таблицы.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i="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2.Ответить на вопросы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Можно ли считать это выступление началом "холодной войны"?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Какие характерные черты международных отношений отражены в его речи?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AutoNum type="arabicPeriod"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Прочитать интервью И. Сталина газете «Правда».</a:t>
                      </a:r>
                    </a:p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AutoNum type="arabicPeriod"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Ответить на вопросы: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Какова позиция Сталина в ответ на выступление Черчилля?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1.Познакомиться с документами: Доктрина Трумэна, план Маршалла, назвать задачи поставленные Трумэном относительно СССР; и проанализировать отношение к ним СССР;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Можно ли считать это началом "холодной войны"?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28760518"/>
                  </a:ext>
                </a:extLst>
              </a:tr>
            </a:tbl>
          </a:graphicData>
        </a:graphic>
      </p:graphicFrame>
      <p:sp>
        <p:nvSpPr>
          <p:cNvPr id="14" name="Rectangle 2">
            <a:extLst>
              <a:ext uri="{FF2B5EF4-FFF2-40B4-BE49-F238E27FC236}">
                <a16:creationId xmlns:a16="http://schemas.microsoft.com/office/drawing/2014/main" id="{6F03C8CF-B65B-45EF-946A-F74AC4BA1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5729" y="-99774"/>
            <a:ext cx="7748141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этап.</a:t>
            </a:r>
            <a:r>
              <a:rPr kumimoji="0" lang="ru-RU" altLang="ru-RU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Работа с документами</a:t>
            </a:r>
            <a:r>
              <a:rPr kumimoji="0" lang="ru-RU" altLang="ru-RU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058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1A57D8C2-1FC6-40F4-BA74-176B6A3AE1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4680591"/>
              </p:ext>
            </p:extLst>
          </p:nvPr>
        </p:nvGraphicFramePr>
        <p:xfrm>
          <a:off x="152399" y="723900"/>
          <a:ext cx="11734800" cy="59563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911600">
                  <a:extLst>
                    <a:ext uri="{9D8B030D-6E8A-4147-A177-3AD203B41FA5}">
                      <a16:colId xmlns:a16="http://schemas.microsoft.com/office/drawing/2014/main" val="1364050867"/>
                    </a:ext>
                  </a:extLst>
                </a:gridCol>
                <a:gridCol w="3911600">
                  <a:extLst>
                    <a:ext uri="{9D8B030D-6E8A-4147-A177-3AD203B41FA5}">
                      <a16:colId xmlns:a16="http://schemas.microsoft.com/office/drawing/2014/main" val="53670954"/>
                    </a:ext>
                  </a:extLst>
                </a:gridCol>
                <a:gridCol w="3911600">
                  <a:extLst>
                    <a:ext uri="{9D8B030D-6E8A-4147-A177-3AD203B41FA5}">
                      <a16:colId xmlns:a16="http://schemas.microsoft.com/office/drawing/2014/main" val="2811825168"/>
                    </a:ext>
                  </a:extLst>
                </a:gridCol>
              </a:tblGrid>
              <a:tr h="6189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 группа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Вторая группа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Третья группа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46090231"/>
                  </a:ext>
                </a:extLst>
              </a:tr>
              <a:tr h="5337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1.Прочитать речь Черчилля в Фултоне 1946 год и оформить свои выводы в виде таблицы.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i="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2.Ответить на вопросы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Можно ли считать это выступление началом "холодной войны"?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Какие характерные черты международных отношений отражены в его речи?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AutoNum type="arabicPeriod"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Прочитать интервью И. Сталина газете «Правда».</a:t>
                      </a:r>
                    </a:p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AutoNum type="arabicPeriod"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Ответить на вопросы: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Какова позиция Сталина в ответ на выступление Черчилля?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1.Познакомиться с документами: Доктрина Трумэна, план Маршалла, назвать задачи поставленные Трумэном относительно СССР; и проанализировать отношение к ним СССР;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Можно ли считать это началом "холодной войны"?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28760518"/>
                  </a:ext>
                </a:extLst>
              </a:tr>
            </a:tbl>
          </a:graphicData>
        </a:graphic>
      </p:graphicFrame>
      <p:sp>
        <p:nvSpPr>
          <p:cNvPr id="14" name="Rectangle 2">
            <a:extLst>
              <a:ext uri="{FF2B5EF4-FFF2-40B4-BE49-F238E27FC236}">
                <a16:creationId xmlns:a16="http://schemas.microsoft.com/office/drawing/2014/main" id="{6F03C8CF-B65B-45EF-946A-F74AC4BA1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5729" y="-99774"/>
            <a:ext cx="7748141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этап.</a:t>
            </a:r>
            <a:r>
              <a:rPr kumimoji="0" lang="ru-RU" altLang="ru-RU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Работа с документами</a:t>
            </a:r>
            <a:r>
              <a:rPr kumimoji="0" lang="ru-RU" altLang="ru-RU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 descr="Песочные часы">
            <a:extLst>
              <a:ext uri="{FF2B5EF4-FFF2-40B4-BE49-F238E27FC236}">
                <a16:creationId xmlns:a16="http://schemas.microsoft.com/office/drawing/2014/main" id="{59C37E70-CAB1-4E87-86CE-B641D515A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62599" y="56769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229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2913CB-B58C-4B5D-ADC4-99A2B2E74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429000"/>
            <a:ext cx="11029616" cy="118872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этап: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Холодная война в действии</a:t>
            </a:r>
            <a:b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Задача: проанализировать действия США и СССР и их сторонников, и сделать выводы, так почему мир раскололся надвое?</a:t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3" name="Рисунок 2" descr="Песочные часы">
            <a:extLst>
              <a:ext uri="{FF2B5EF4-FFF2-40B4-BE49-F238E27FC236}">
                <a16:creationId xmlns:a16="http://schemas.microsoft.com/office/drawing/2014/main" id="{A997E99D-8DD5-4824-95FB-F81DBD862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62599" y="56769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945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DDC3EF6-2EA5-44B3-94C7-9DDA67A12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925A9A-E9FA-496E-9C09-7C2845E006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3ABB4-E164-4CBF-ADFF-25552BB7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7D26DA-9773-4A0E-B213-DDF20A1F1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8A2FB81-E90B-427C-93C1-CC2E46EC45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377357"/>
              </p:ext>
            </p:extLst>
          </p:nvPr>
        </p:nvGraphicFramePr>
        <p:xfrm>
          <a:off x="662123" y="134532"/>
          <a:ext cx="10862734" cy="658893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521174">
                  <a:extLst>
                    <a:ext uri="{9D8B030D-6E8A-4147-A177-3AD203B41FA5}">
                      <a16:colId xmlns:a16="http://schemas.microsoft.com/office/drawing/2014/main" val="2537160915"/>
                    </a:ext>
                  </a:extLst>
                </a:gridCol>
                <a:gridCol w="3706601">
                  <a:extLst>
                    <a:ext uri="{9D8B030D-6E8A-4147-A177-3AD203B41FA5}">
                      <a16:colId xmlns:a16="http://schemas.microsoft.com/office/drawing/2014/main" val="3449428203"/>
                    </a:ext>
                  </a:extLst>
                </a:gridCol>
                <a:gridCol w="3634959">
                  <a:extLst>
                    <a:ext uri="{9D8B030D-6E8A-4147-A177-3AD203B41FA5}">
                      <a16:colId xmlns:a16="http://schemas.microsoft.com/office/drawing/2014/main" val="3136911809"/>
                    </a:ext>
                  </a:extLst>
                </a:gridCol>
              </a:tblGrid>
              <a:tr h="8072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 группа</a:t>
                      </a:r>
                      <a:endParaRPr lang="ru-RU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4608" marR="182765" marT="182765" marB="18276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Вторая группа</a:t>
                      </a:r>
                      <a:endParaRPr lang="ru-RU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4608" marR="182765" marT="182765" marB="182765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Третья группа аналитиков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4608" marR="182765" marT="182765" marB="182765"/>
                </a:tc>
                <a:extLst>
                  <a:ext uri="{0D108BD9-81ED-4DB2-BD59-A6C34878D82A}">
                    <a16:rowId xmlns:a16="http://schemas.microsoft.com/office/drawing/2014/main" val="2137595794"/>
                  </a:ext>
                </a:extLst>
              </a:tr>
              <a:tr h="486825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1.Прочитать п. 39 и заполнить хронологическую таблицу "Действия США и стран Запада";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Показать на карте страны, входившие в НАТО; сделать выводы об отношениях с СССР.</a:t>
                      </a:r>
                      <a:endParaRPr lang="ru-RU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4608" marR="158396" marT="158396" marB="15839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Прочитать п. 39 и заполнить хронологическую таблицу "Действия СССР и его союзников";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Показать на карте страны, входившие в ОВД, СЭВ; сделать выводы о отношениях с США.</a:t>
                      </a:r>
                      <a:endParaRPr lang="ru-RU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4608" marR="158396" marT="158396" marB="15839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Прослушать выступления групп, проанализировать и ответить на вопросы: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-"Кто виноват в развязывании "холодной войны"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 чем опасность "холодной войны"?</a:t>
                      </a:r>
                      <a:endParaRPr lang="ru-RU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4608" marR="158396" marT="158396" marB="158396"/>
                </a:tc>
                <a:extLst>
                  <a:ext uri="{0D108BD9-81ED-4DB2-BD59-A6C34878D82A}">
                    <a16:rowId xmlns:a16="http://schemas.microsoft.com/office/drawing/2014/main" val="3878251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1687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1B2CC6-758F-4FFE-AD9C-0F4C437DA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862330"/>
            <a:ext cx="11029616" cy="1188720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КОРЕЙСКАЯ ВОЙНА 1950-1953 гг.. </a:t>
            </a:r>
          </a:p>
        </p:txBody>
      </p:sp>
      <p:pic>
        <p:nvPicPr>
          <p:cNvPr id="5" name="Рисунок 4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C0D7175-CDD9-46D3-98F0-5CD442370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0" y="1193800"/>
            <a:ext cx="2667000" cy="52578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BF65DAF-5ED0-46BC-9B3D-2BEC8517487C}"/>
              </a:ext>
            </a:extLst>
          </p:cNvPr>
          <p:cNvSpPr/>
          <p:nvPr/>
        </p:nvSpPr>
        <p:spPr>
          <a:xfrm>
            <a:off x="1254292" y="2555657"/>
            <a:ext cx="856280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Коре́йская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война́ — конфликт между КНДР и Республикой Корея, длившийся с 25 июня 1950 по 27 июля 1953 года (хотя официального окончания войны объявлено не было). Часто этот конфликт времён холодной войны рассматривается как опосредованная война между США c их союзниками и силами КНР и СССР.</a:t>
            </a:r>
          </a:p>
        </p:txBody>
      </p:sp>
    </p:spTree>
    <p:extLst>
      <p:ext uri="{BB962C8B-B14F-4D97-AF65-F5344CB8AC3E}">
        <p14:creationId xmlns:p14="http://schemas.microsoft.com/office/powerpoint/2010/main" val="1937584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05DD6994-BC2D-41A8-8ACE-BB874596E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0CE2C55-1B63-4B57-AF28-4C4D2485D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B229282-0B67-4E94-93BD-85CB926D0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7C16FEC0-F10E-4BAC-B417-7BD7DA20C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6" name="Рисунок 5" descr="Изображение выглядит как фотография, небо, внешний, старый&#10;&#10;Автоматически созданное описание">
            <a:extLst>
              <a:ext uri="{FF2B5EF4-FFF2-40B4-BE49-F238E27FC236}">
                <a16:creationId xmlns:a16="http://schemas.microsoft.com/office/drawing/2014/main" id="{AA37E911-11B4-477B-A382-22E2FBA1AA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4" r="-1" b="28624"/>
          <a:stretch/>
        </p:blipFill>
        <p:spPr>
          <a:xfrm>
            <a:off x="446533" y="457201"/>
            <a:ext cx="7050383" cy="5856458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карта&#10;&#10;Автоматически созданное описание">
            <a:extLst>
              <a:ext uri="{FF2B5EF4-FFF2-40B4-BE49-F238E27FC236}">
                <a16:creationId xmlns:a16="http://schemas.microsoft.com/office/drawing/2014/main" id="{E66DA213-5E40-4121-961B-E187CB7590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3" r="2" b="337"/>
          <a:stretch/>
        </p:blipFill>
        <p:spPr>
          <a:xfrm>
            <a:off x="7591403" y="453643"/>
            <a:ext cx="4154063" cy="586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552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1534938-C08C-4534-9C3E-4F949422C810}"/>
              </a:ext>
            </a:extLst>
          </p:cNvPr>
          <p:cNvSpPr/>
          <p:nvPr/>
        </p:nvSpPr>
        <p:spPr>
          <a:xfrm>
            <a:off x="425450" y="1079500"/>
            <a:ext cx="11341100" cy="45243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северной коалиции входили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Северная Корея и её вооружённые силы; </a:t>
            </a:r>
          </a:p>
          <a:p>
            <a:pPr marL="457200" indent="-457200" algn="ctr">
              <a:buFont typeface="+mj-lt"/>
              <a:buAutoNum type="arabicPeriod"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Китайская армия;</a:t>
            </a:r>
          </a:p>
          <a:p>
            <a:pPr marL="457200" indent="-457200" algn="ctr">
              <a:buFont typeface="+mj-lt"/>
              <a:buAutoNum type="arabicPeriod"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СССР, который также официально не участвовал в войне, но во многом взял на себя её финансирование, а также снабжение китайских войск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2084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0E2C26-1AC2-4D0D-8F0E-8AC30AF83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стороны Юга в войне принимали участие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FD6283-0D7F-4710-818E-737C57BB6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892" y="1890876"/>
            <a:ext cx="11029615" cy="3634486"/>
          </a:xfrm>
        </p:spPr>
        <p:txBody>
          <a:bodyPr>
            <a:normAutofit/>
          </a:bodyPr>
          <a:lstStyle/>
          <a:p>
            <a:pPr marL="514350" indent="-514350" algn="ctr">
              <a:buFont typeface="+mj-lt"/>
              <a:buAutoNum type="arabicPeriod"/>
            </a:pPr>
            <a:r>
              <a:rPr lang="ru-RU" sz="28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Корея,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sz="28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США, 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sz="28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Великобритания,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sz="28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Австралия и ряд других стран в составе миротворческих сил ООН.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234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8CDB27-2259-4D0A-B3A0-1EE16CFD8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по группам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73DDCB-6DB4-476C-B328-5CB093FE0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526536"/>
          </a:xfrm>
        </p:spPr>
        <p:txBody>
          <a:bodyPr numCol="3">
            <a:normAutofit/>
          </a:bodyPr>
          <a:lstStyle/>
          <a:p>
            <a:pPr algn="ctr"/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Каковы причины развязывания Корейской войны?</a:t>
            </a:r>
          </a:p>
          <a:p>
            <a:pPr algn="ctr"/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Кратко осветите ход военных действий. </a:t>
            </a:r>
          </a:p>
          <a:p>
            <a:pPr algn="ctr"/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Каковы итоги войны?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11FF28-8CD0-4BCD-9311-6B2E6C447C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551" y="4893850"/>
            <a:ext cx="1730495" cy="1423538"/>
          </a:xfrm>
          <a:prstGeom prst="rect">
            <a:avLst/>
          </a:prstGeom>
        </p:spPr>
      </p:pic>
      <p:pic>
        <p:nvPicPr>
          <p:cNvPr id="6" name="Рисунок 5" descr="Песочные часы">
            <a:extLst>
              <a:ext uri="{FF2B5EF4-FFF2-40B4-BE49-F238E27FC236}">
                <a16:creationId xmlns:a16="http://schemas.microsoft.com/office/drawing/2014/main" id="{A3BE44CC-3518-423C-BBDA-FA69CC000C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63526" y="5605619"/>
            <a:ext cx="914400" cy="914400"/>
          </a:xfrm>
          <a:prstGeom prst="rect">
            <a:avLst/>
          </a:prstGeom>
        </p:spPr>
      </p:pic>
      <p:pic>
        <p:nvPicPr>
          <p:cNvPr id="7" name="Рисунок 6" descr="Песочные часы">
            <a:extLst>
              <a:ext uri="{FF2B5EF4-FFF2-40B4-BE49-F238E27FC236}">
                <a16:creationId xmlns:a16="http://schemas.microsoft.com/office/drawing/2014/main" id="{D387A548-3CD0-417A-B572-345DBE7E47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07671" y="563519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76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EEEE2A-F94E-41FA-A015-731AA32A9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 УРОКА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C55F75-07A5-480A-8079-7361A8FE8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386836"/>
          </a:xfrm>
        </p:spPr>
        <p:txBody>
          <a:bodyPr/>
          <a:lstStyle/>
          <a:p>
            <a:pPr marL="0" indent="0" algn="ctr">
              <a:buNone/>
            </a:pPr>
            <a:r>
              <a:rPr lang="ru-RU" sz="2500" cap="all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одни историки приписывают главную вину за развязывание "холодной войны" Западу, другие - СССР, третьи - обеим сторонам. </a:t>
            </a:r>
          </a:p>
          <a:p>
            <a:pPr algn="ctr"/>
            <a:endParaRPr lang="ru-RU" sz="2500" cap="all" dirty="0">
              <a:solidFill>
                <a:srgbClr val="000000">
                  <a:lumMod val="95000"/>
                  <a:lumOff val="5000"/>
                </a:srgb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500" cap="all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 кто же виноват? К каким последствиям привело противостояние двух сверхдержав? </a:t>
            </a:r>
            <a:br>
              <a:rPr lang="ru-RU" sz="2500" cap="all" dirty="0">
                <a:solidFill>
                  <a:srgbClr val="000000">
                    <a:lumMod val="95000"/>
                    <a:lumOff val="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4788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76037E-524D-4EC2-BEDA-87DBCC9B1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97356"/>
            <a:ext cx="11029616" cy="1188720"/>
          </a:xfrm>
        </p:spPr>
        <p:txBody>
          <a:bodyPr/>
          <a:lstStyle/>
          <a:p>
            <a:r>
              <a:rPr lang="ru-RU" dirty="0"/>
              <a:t>СПИСОК ССЫЛОК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1E7C7F-B178-4156-B23C-AEE0A6D3F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u="sng" dirty="0">
                <a:hlinkClick r:id="rId2"/>
              </a:rPr>
              <a:t>https://yandex.ru/images/search?text=холодная%20война%20знак&amp;pos=9&amp;img_url=https%3A%2F%2Fmir-s3-cdn-cf.behance.net%2Fprojects%2F404%2Fe2e71641491353.Y3JvcCwxNTQ4LDEyMTIsMCww.jpg&amp;rpt=simage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u="sng" dirty="0">
                <a:hlinkClick r:id="rId3"/>
              </a:rPr>
              <a:t>https://yandex.ru/images/search?text=нато%20знак&amp;pos=4&amp;img_url=https%3A%2F%2Fwww.clipartmax.com%2Fpng%2Fmiddle%2F42-421092_nato-logo-dollhouse-sim-stained-glass-fits-cla71110-hw5045.png&amp;rpt=simage</a:t>
            </a:r>
            <a:endParaRPr lang="ru-RU" dirty="0"/>
          </a:p>
          <a:p>
            <a:r>
              <a:rPr lang="ru-RU" u="sng" dirty="0">
                <a:hlinkClick r:id="rId4"/>
              </a:rPr>
              <a:t>https://yandex.ru/images/search?text=СЭв%20знак&amp;pos=49&amp;p=1&amp;img_url=https%3A%2F%2Fcf.ppt-online.org%2Ffiles2%2Fslide%2Fb%2FBSjV3vsWhPdDnOp9feX201cwtIJy5l7bFmGk6ZgzH8%2Fslide-8.jpg&amp;rpt=simage</a:t>
            </a:r>
            <a:endParaRPr lang="ru-RU" u="sng" dirty="0"/>
          </a:p>
          <a:p>
            <a:r>
              <a:rPr lang="en-US" dirty="0">
                <a:hlinkClick r:id="rId5"/>
              </a:rPr>
              <a:t>https://yandex.ru/images/search?text=</a:t>
            </a:r>
            <a:r>
              <a:rPr lang="ru-RU" dirty="0">
                <a:hlinkClick r:id="rId5"/>
              </a:rPr>
              <a:t>СТАЛИН%20&amp;</a:t>
            </a:r>
            <a:r>
              <a:rPr lang="en-US" dirty="0">
                <a:hlinkClick r:id="rId5"/>
              </a:rPr>
              <a:t>pos=34&amp;img_url=https%3A%2F%2Fi.kym-cdn.com%2Fphotos%2Fimages%2Foriginal%2F001%2F108%2F414%2Ff0e.png&amp;rpt=</a:t>
            </a:r>
            <a:r>
              <a:rPr lang="en-US" dirty="0" err="1">
                <a:hlinkClick r:id="rId5"/>
              </a:rPr>
              <a:t>simage</a:t>
            </a:r>
            <a:endParaRPr lang="ru-RU" dirty="0"/>
          </a:p>
          <a:p>
            <a:r>
              <a:rPr lang="en-US" dirty="0">
                <a:hlinkClick r:id="rId6"/>
              </a:rPr>
              <a:t>https://yandex.ru/images/search?text=</a:t>
            </a:r>
            <a:r>
              <a:rPr lang="ru-RU" dirty="0" err="1">
                <a:hlinkClick r:id="rId6"/>
              </a:rPr>
              <a:t>трумен</a:t>
            </a:r>
            <a:r>
              <a:rPr lang="ru-RU" dirty="0">
                <a:hlinkClick r:id="rId6"/>
              </a:rPr>
              <a:t>&amp;</a:t>
            </a:r>
            <a:r>
              <a:rPr lang="en-US" dirty="0">
                <a:hlinkClick r:id="rId6"/>
              </a:rPr>
              <a:t>pos=115&amp;p=2&amp;img_url=https%3A%2F%2Fwww.potus.com%2Fwp-content%2Fuploads%2F33_harry_s_truman_9_gallery.jpg&amp;rpt=simage&amp;rlt_url=https%3A%2F%2Fforum.diamondrp.ru%2Fdata%2Favatars%2Fl%2F111%2F111169.jpg%3F1549983463&amp;ogl_url=https%3A%2F%2Fwww.potus.com%2Fwp-content%2Fuploads%2F33_harry_s_truman_9_gallery.jpg</a:t>
            </a:r>
            <a:endParaRPr lang="ru-RU" dirty="0"/>
          </a:p>
          <a:p>
            <a:r>
              <a:rPr lang="en-US" dirty="0">
                <a:hlinkClick r:id="rId7"/>
              </a:rPr>
              <a:t>https://yandex.ru/images/search?text=</a:t>
            </a:r>
            <a:r>
              <a:rPr lang="ru-RU" dirty="0">
                <a:hlinkClick r:id="rId7"/>
              </a:rPr>
              <a:t>молотов&amp;</a:t>
            </a:r>
            <a:r>
              <a:rPr lang="en-US" dirty="0">
                <a:hlinkClick r:id="rId7"/>
              </a:rPr>
              <a:t>pos=10&amp;img_url=https%3A%2F%2Fupload.wikimedia.org%2Fwikipedia%2Fcommons%2Fthumb%2F2%2F27%2FVyacheslav_Molotov_Anefo2.jpg%2F580px-Vyacheslav_Molotov_Anefo2.jpg&amp;rpt=</a:t>
            </a:r>
            <a:r>
              <a:rPr lang="en-US" dirty="0" err="1">
                <a:hlinkClick r:id="rId7"/>
              </a:rPr>
              <a:t>simage</a:t>
            </a:r>
            <a:endParaRPr lang="ru-RU" dirty="0"/>
          </a:p>
          <a:p>
            <a:r>
              <a:rPr lang="en-US" dirty="0">
                <a:hlinkClick r:id="rId8"/>
              </a:rPr>
              <a:t>https://yandex.ru/images/search?text=</a:t>
            </a:r>
            <a:r>
              <a:rPr lang="ru-RU" dirty="0" err="1">
                <a:hlinkClick r:id="rId8"/>
              </a:rPr>
              <a:t>черчилль</a:t>
            </a:r>
            <a:r>
              <a:rPr lang="ru-RU" dirty="0">
                <a:hlinkClick r:id="rId8"/>
              </a:rPr>
              <a:t>&amp;</a:t>
            </a:r>
            <a:r>
              <a:rPr lang="en-US" dirty="0">
                <a:hlinkClick r:id="rId8"/>
              </a:rPr>
              <a:t>pos=8&amp;img_url=https%3A%2F%2Fimg-fotki.yandex.ru%2Fget%2F9508%2F311695.3f3%2F0_91045_32cd8f74_XL.jpg&amp;rpt=</a:t>
            </a:r>
            <a:r>
              <a:rPr lang="en-US" dirty="0" err="1">
                <a:hlinkClick r:id="rId8"/>
              </a:rPr>
              <a:t>simage</a:t>
            </a:r>
            <a:endParaRPr lang="ru-RU" dirty="0"/>
          </a:p>
          <a:p>
            <a:r>
              <a:rPr lang="en-US" dirty="0">
                <a:hlinkClick r:id="rId9"/>
              </a:rPr>
              <a:t>https://ru.wikipedia.org/wiki/</a:t>
            </a:r>
            <a:r>
              <a:rPr lang="ru-RU" dirty="0" err="1">
                <a:hlinkClick r:id="rId9"/>
              </a:rPr>
              <a:t>Корейская_война</a:t>
            </a:r>
            <a:r>
              <a:rPr lang="ru-RU" dirty="0">
                <a:hlinkClick r:id="rId9"/>
              </a:rPr>
              <a:t>#/</a:t>
            </a:r>
            <a:r>
              <a:rPr lang="en-US" dirty="0">
                <a:hlinkClick r:id="rId9"/>
              </a:rPr>
              <a:t>media/</a:t>
            </a:r>
            <a:r>
              <a:rPr lang="ru-RU" dirty="0">
                <a:hlinkClick r:id="rId9"/>
              </a:rPr>
              <a:t>Файл:</a:t>
            </a:r>
            <a:r>
              <a:rPr lang="en-US" dirty="0">
                <a:hlinkClick r:id="rId9"/>
              </a:rPr>
              <a:t>Divided_Korea.jpg</a:t>
            </a:r>
            <a:endParaRPr lang="ru-RU" dirty="0"/>
          </a:p>
          <a:p>
            <a:r>
              <a:rPr lang="en-US" dirty="0">
                <a:hlinkClick r:id="rId10"/>
              </a:rPr>
              <a:t>https://ru.wikipedia.org/wiki/</a:t>
            </a:r>
            <a:r>
              <a:rPr lang="ru-RU" dirty="0" err="1">
                <a:hlinkClick r:id="rId10"/>
              </a:rPr>
              <a:t>Корейская_война</a:t>
            </a:r>
            <a:r>
              <a:rPr lang="ru-RU" dirty="0">
                <a:hlinkClick r:id="rId10"/>
              </a:rPr>
              <a:t>#/</a:t>
            </a:r>
            <a:r>
              <a:rPr lang="en-US" dirty="0">
                <a:hlinkClick r:id="rId10"/>
              </a:rPr>
              <a:t>media/</a:t>
            </a:r>
            <a:r>
              <a:rPr lang="ru-RU" dirty="0">
                <a:hlinkClick r:id="rId10"/>
              </a:rPr>
              <a:t>Файл:</a:t>
            </a:r>
            <a:r>
              <a:rPr lang="en-US" dirty="0">
                <a:hlinkClick r:id="rId10"/>
              </a:rPr>
              <a:t>Koreanwarmontage.jpg</a:t>
            </a:r>
            <a:endParaRPr lang="ru-RU" dirty="0"/>
          </a:p>
          <a:p>
            <a:r>
              <a:rPr lang="en-US" dirty="0">
                <a:hlinkClick r:id="rId11"/>
              </a:rPr>
              <a:t>https://ru.wikipedia.org/wiki/</a:t>
            </a:r>
            <a:r>
              <a:rPr lang="ru-RU" dirty="0" err="1">
                <a:hlinkClick r:id="rId11"/>
              </a:rPr>
              <a:t>Корейская_война</a:t>
            </a:r>
            <a:r>
              <a:rPr lang="ru-RU" dirty="0">
                <a:hlinkClick r:id="rId11"/>
              </a:rPr>
              <a:t>#/</a:t>
            </a:r>
            <a:r>
              <a:rPr lang="en-US" dirty="0">
                <a:hlinkClick r:id="rId11"/>
              </a:rPr>
              <a:t>media/</a:t>
            </a:r>
            <a:r>
              <a:rPr lang="ru-RU" dirty="0">
                <a:hlinkClick r:id="rId11"/>
              </a:rPr>
              <a:t>Файл:</a:t>
            </a:r>
            <a:r>
              <a:rPr lang="en-US" dirty="0">
                <a:hlinkClick r:id="rId11"/>
              </a:rPr>
              <a:t>Korean-War-june-aug-1950.png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4646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videndVTI">
  <a:themeElements>
    <a:clrScheme name="">
      <a:dk1>
        <a:srgbClr val="000000"/>
      </a:dk1>
      <a:lt1>
        <a:srgbClr val="FFFFFF"/>
      </a:lt1>
      <a:dk2>
        <a:srgbClr val="3A3259"/>
      </a:dk2>
      <a:lt2>
        <a:srgbClr val="E2E7E8"/>
      </a:lt2>
      <a:accent1>
        <a:srgbClr val="C3684D"/>
      </a:accent1>
      <a:accent2>
        <a:srgbClr val="B13B51"/>
      </a:accent2>
      <a:accent3>
        <a:srgbClr val="C34D94"/>
      </a:accent3>
      <a:accent4>
        <a:srgbClr val="AF3BB1"/>
      </a:accent4>
      <a:accent5>
        <a:srgbClr val="8F4DC3"/>
      </a:accent5>
      <a:accent6>
        <a:srgbClr val="4C3BB1"/>
      </a:accent6>
      <a:hlink>
        <a:srgbClr val="5E2672"/>
      </a:hlink>
      <a:folHlink>
        <a:srgbClr val="4C4C4C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667</Words>
  <Application>Microsoft Office PowerPoint</Application>
  <PresentationFormat>Широкоэкранный</PresentationFormat>
  <Paragraphs>102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Corbel</vt:lpstr>
      <vt:lpstr>Gill Sans MT</vt:lpstr>
      <vt:lpstr>Times New Roman</vt:lpstr>
      <vt:lpstr>Wingdings 2</vt:lpstr>
      <vt:lpstr>DividendVTI</vt:lpstr>
      <vt:lpstr>Начало холодной войны</vt:lpstr>
      <vt:lpstr>ЦЕЛИ И ЗАДАЧИ </vt:lpstr>
      <vt:lpstr>ЗАДАЧИ</vt:lpstr>
      <vt:lpstr>Задание: объясните, почему тема нашего урока  "Мир, расколотый надвое"? </vt:lpstr>
      <vt:lpstr>Исходное противоречие:  одни историки приписывают главную вину за развязывание "холодной войны" Западу, другие - СССР, третьи - обеим сторонам. Так кто же виноват?   </vt:lpstr>
      <vt:lpstr>Работа в группах </vt:lpstr>
      <vt:lpstr>Презентация PowerPoint</vt:lpstr>
      <vt:lpstr>Презентация PowerPoint</vt:lpstr>
      <vt:lpstr>2 этап: Холодная война в действии  Задача: проанализировать действия США и СССР и их сторонников, и сделать выводы, так почему мир раскололся надвое? </vt:lpstr>
      <vt:lpstr>Презентация PowerPoint</vt:lpstr>
      <vt:lpstr>КОРЕЙСКАЯ ВОЙНА 1950-1953 гг.. </vt:lpstr>
      <vt:lpstr>Презентация PowerPoint</vt:lpstr>
      <vt:lpstr>Презентация PowerPoint</vt:lpstr>
      <vt:lpstr>Со стороны Юга в войне принимали участие </vt:lpstr>
      <vt:lpstr>Задание по группам</vt:lpstr>
      <vt:lpstr>ПОДВЕДЕНИЕ ИТОГОВ УРОКА</vt:lpstr>
      <vt:lpstr>СПИСОК ССЫЛОК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Начало холодной войны</dc:title>
  <dc:creator>Елена Галушкина</dc:creator>
  <cp:lastModifiedBy>Елена Галушкина</cp:lastModifiedBy>
  <cp:revision>7</cp:revision>
  <dcterms:created xsi:type="dcterms:W3CDTF">2019-06-29T16:33:55Z</dcterms:created>
  <dcterms:modified xsi:type="dcterms:W3CDTF">2019-06-29T16:40:09Z</dcterms:modified>
</cp:coreProperties>
</file>