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5" r:id="rId3"/>
    <p:sldId id="282" r:id="rId4"/>
    <p:sldId id="313" r:id="rId5"/>
    <p:sldId id="274" r:id="rId6"/>
    <p:sldId id="259" r:id="rId7"/>
    <p:sldId id="268" r:id="rId8"/>
    <p:sldId id="269" r:id="rId9"/>
    <p:sldId id="270" r:id="rId10"/>
    <p:sldId id="271" r:id="rId11"/>
    <p:sldId id="272" r:id="rId12"/>
    <p:sldId id="273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63" r:id="rId21"/>
    <p:sldId id="262" r:id="rId22"/>
    <p:sldId id="267" r:id="rId23"/>
    <p:sldId id="31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600" autoAdjust="0"/>
  </p:normalViewPr>
  <p:slideViewPr>
    <p:cSldViewPr>
      <p:cViewPr varScale="1">
        <p:scale>
          <a:sx n="73" d="100"/>
          <a:sy n="73" d="100"/>
        </p:scale>
        <p:origin x="52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169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91F3-0F9E-423E-B35F-D470AC693203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95E2C01-71B7-4C92-9233-105E420F31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91F3-0F9E-423E-B35F-D470AC693203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E2C01-71B7-4C92-9233-105E420F31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95E2C01-71B7-4C92-9233-105E420F31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91F3-0F9E-423E-B35F-D470AC693203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91F3-0F9E-423E-B35F-D470AC693203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95E2C01-71B7-4C92-9233-105E420F31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91F3-0F9E-423E-B35F-D470AC693203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95E2C01-71B7-4C92-9233-105E420F31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93A91F3-0F9E-423E-B35F-D470AC693203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E2C01-71B7-4C92-9233-105E420F31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91F3-0F9E-423E-B35F-D470AC693203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95E2C01-71B7-4C92-9233-105E420F31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91F3-0F9E-423E-B35F-D470AC693203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95E2C01-71B7-4C92-9233-105E420F31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91F3-0F9E-423E-B35F-D470AC693203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5E2C01-71B7-4C92-9233-105E420F31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95E2C01-71B7-4C92-9233-105E420F31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91F3-0F9E-423E-B35F-D470AC693203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95E2C01-71B7-4C92-9233-105E420F31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93A91F3-0F9E-423E-B35F-D470AC693203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93A91F3-0F9E-423E-B35F-D470AC693203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95E2C01-71B7-4C92-9233-105E420F31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pull dir="ru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685909"/>
            <a:ext cx="8143932" cy="3038492"/>
          </a:xfrm>
        </p:spPr>
        <p:txBody>
          <a:bodyPr>
            <a:prstTxWarp prst="textPlain">
              <a:avLst/>
            </a:prstTxWarp>
          </a:bodyPr>
          <a:lstStyle/>
          <a:p>
            <a:r>
              <a:rPr lang="ru-RU" b="0" cap="none" spc="0" dirty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Тема:</a:t>
            </a:r>
          </a:p>
          <a:p>
            <a:r>
              <a:rPr lang="ru-RU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«Виды предложений </a:t>
            </a:r>
          </a:p>
          <a:p>
            <a:r>
              <a:rPr lang="ru-RU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 цели высказывания и по интонации»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prstTxWarp prst="textWave1">
              <a:avLst/>
            </a:prstTxWarp>
          </a:bodyPr>
          <a:lstStyle/>
          <a:p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Русский язык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EADA8424-A06E-4BCC-B423-97F7A1142208}"/>
              </a:ext>
            </a:extLst>
          </p:cNvPr>
          <p:cNvSpPr txBox="1">
            <a:spLocks/>
          </p:cNvSpPr>
          <p:nvPr/>
        </p:nvSpPr>
        <p:spPr>
          <a:xfrm>
            <a:off x="986356" y="3438509"/>
            <a:ext cx="8143932" cy="3038492"/>
          </a:xfrm>
          <a:prstGeom prst="rect">
            <a:avLst/>
          </a:prstGeom>
        </p:spPr>
        <p:txBody>
          <a:bodyPr vert="horz" numCol="1">
            <a:prstTxWarp prst="textPlain">
              <a:avLst/>
            </a:prstTxWarp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E0F30A79-BECA-4DAD-89B7-E1B136E73FDB}"/>
              </a:ext>
            </a:extLst>
          </p:cNvPr>
          <p:cNvSpPr txBox="1">
            <a:spLocks/>
          </p:cNvSpPr>
          <p:nvPr/>
        </p:nvSpPr>
        <p:spPr>
          <a:xfrm>
            <a:off x="4932039" y="5172090"/>
            <a:ext cx="3711927" cy="383702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0" dirty="0"/>
              <a:t>Выполнила учитель начальных классов</a:t>
            </a:r>
          </a:p>
          <a:p>
            <a:r>
              <a:rPr lang="ru-RU" b="0" dirty="0" err="1"/>
              <a:t>Шепелявцева</a:t>
            </a:r>
            <a:r>
              <a:rPr lang="ru-RU" b="0" dirty="0"/>
              <a:t> </a:t>
            </a:r>
            <a:r>
              <a:rPr lang="ru-RU" b="0" dirty="0" err="1"/>
              <a:t>галина</a:t>
            </a:r>
            <a:r>
              <a:rPr lang="ru-RU" b="0" dirty="0"/>
              <a:t> </a:t>
            </a:r>
            <a:r>
              <a:rPr lang="ru-RU" b="0" dirty="0" err="1"/>
              <a:t>александровна</a:t>
            </a:r>
            <a:endParaRPr lang="ru-RU" b="0" dirty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730D05-03FE-45BC-AB4C-B136FAE81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Интонация">
            <a:extLst>
              <a:ext uri="{FF2B5EF4-FFF2-40B4-BE49-F238E27FC236}">
                <a16:creationId xmlns:a16="http://schemas.microsoft.com/office/drawing/2014/main" id="{4079E4DA-997F-4292-BB49-B5EBBCDC9B76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56" y="116632"/>
            <a:ext cx="8898087" cy="6371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8159641"/>
      </p:ext>
    </p:extLst>
  </p:cSld>
  <p:clrMapOvr>
    <a:masterClrMapping/>
  </p:clrMapOvr>
  <p:transition spd="med">
    <p:pull dir="r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D7FB17-97D2-4E82-8D4B-EFB18FB16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Невосклицательное</a:t>
            </a:r>
            <a:r>
              <a:rPr lang="ru-RU" dirty="0"/>
              <a:t> предложение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90989A-89D9-4092-BE83-7705C8F1717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Невосклицательное</a:t>
            </a:r>
            <a:r>
              <a:rPr lang="ru-RU" dirty="0"/>
              <a:t> предложение – это простая констатация факта. Оно произносится спокойно, без особых эмоций.</a:t>
            </a:r>
          </a:p>
          <a:p>
            <a:r>
              <a:rPr lang="ru-RU" i="1" dirty="0"/>
              <a:t>Наступила ночь, за окном засияли звезды.</a:t>
            </a:r>
            <a:br>
              <a:rPr lang="ru-RU" i="1" dirty="0"/>
            </a:br>
            <a:endParaRPr lang="ru-RU" i="1" dirty="0"/>
          </a:p>
          <a:p>
            <a:r>
              <a:rPr lang="ru-RU" i="1" dirty="0"/>
              <a:t>Мама приготовила очень вкусный суп.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216400"/>
      </p:ext>
    </p:extLst>
  </p:cSld>
  <p:clrMapOvr>
    <a:masterClrMapping/>
  </p:clrMapOvr>
  <p:transition spd="med">
    <p:pull dir="r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314BEC-6D29-4986-9F04-79F3EC783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Восклицательные</a:t>
            </a:r>
            <a:r>
              <a:rPr lang="ru-RU" dirty="0"/>
              <a:t> предложения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6AF377-50B0-4C82-88D6-0E46FF912EE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Восклицательные</a:t>
            </a:r>
            <a:r>
              <a:rPr lang="ru-RU" dirty="0"/>
              <a:t> предложения наполнены эмоциями, они выражают чувства тех, кто пишет или говорит. И чаще всего это связано с восхищением, хотя и не обязательно.</a:t>
            </a:r>
          </a:p>
          <a:p>
            <a:r>
              <a:rPr lang="ru-RU" i="1" dirty="0"/>
              <a:t>Ты посмотри, какие яркие на небе звезды!</a:t>
            </a:r>
            <a:br>
              <a:rPr lang="ru-RU" i="1" dirty="0"/>
            </a:br>
            <a:endParaRPr lang="ru-RU" i="1" dirty="0"/>
          </a:p>
          <a:p>
            <a:r>
              <a:rPr lang="ru-RU" i="1" dirty="0"/>
              <a:t>Мама, суп очень вкусный!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4354876"/>
      </p:ext>
    </p:extLst>
  </p:cSld>
  <p:clrMapOvr>
    <a:masterClrMapping/>
  </p:clrMapOvr>
  <p:transition spd="med">
    <p:pull dir="r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6C47C5-B1CF-4D15-A8F5-7F9CA1171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46E6D7-24FA-4FFA-97A1-F5897F7802E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ru-RU" dirty="0"/>
              <a:t>1. </a:t>
            </a:r>
            <a:r>
              <a:rPr lang="ru-RU" sz="4000" dirty="0"/>
              <a:t>На улице идёт дождь. </a:t>
            </a:r>
          </a:p>
          <a:p>
            <a:pPr fontAlgn="base"/>
            <a:r>
              <a:rPr lang="ru-RU" sz="4000" dirty="0"/>
              <a:t>2. Не трогайте гнездо! </a:t>
            </a:r>
          </a:p>
          <a:p>
            <a:pPr fontAlgn="base"/>
            <a:r>
              <a:rPr lang="ru-RU" sz="4000" dirty="0"/>
              <a:t>3. Зачем читать книги? </a:t>
            </a:r>
          </a:p>
          <a:p>
            <a:pPr fontAlgn="base"/>
            <a:r>
              <a:rPr lang="ru-RU" sz="4000" dirty="0"/>
              <a:t>4. Дети читают сказку. </a:t>
            </a:r>
          </a:p>
          <a:p>
            <a:pPr fontAlgn="base"/>
            <a:r>
              <a:rPr lang="ru-RU" sz="4000" dirty="0"/>
              <a:t>5. Что ты делаешь?! </a:t>
            </a:r>
          </a:p>
          <a:p>
            <a:pPr fontAlgn="base"/>
            <a:r>
              <a:rPr lang="ru-RU" sz="4000" dirty="0"/>
              <a:t>6. Иди спать.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9152444"/>
      </p:ext>
    </p:extLst>
  </p:cSld>
  <p:clrMapOvr>
    <a:masterClrMapping/>
  </p:clrMapOvr>
  <p:transition spd="med">
    <p:pull dir="r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6C47C5-B1CF-4D15-A8F5-7F9CA1171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46E6D7-24FA-4FFA-97A1-F5897F7802E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ru-RU" sz="2800" dirty="0"/>
              <a:t>1. На улице идёт дождь. (</a:t>
            </a:r>
            <a:r>
              <a:rPr lang="ru-RU" sz="2800" dirty="0" err="1"/>
              <a:t>повеств</a:t>
            </a:r>
            <a:r>
              <a:rPr lang="ru-RU" sz="2800" dirty="0"/>
              <a:t>., </a:t>
            </a:r>
            <a:r>
              <a:rPr lang="ru-RU" sz="2800" dirty="0" err="1"/>
              <a:t>невоскл</a:t>
            </a:r>
            <a:r>
              <a:rPr lang="ru-RU" sz="2800" dirty="0"/>
              <a:t>.)</a:t>
            </a:r>
          </a:p>
          <a:p>
            <a:pPr fontAlgn="base"/>
            <a:r>
              <a:rPr lang="ru-RU" sz="2800" dirty="0"/>
              <a:t>2. Не трогайте гнездо! </a:t>
            </a:r>
          </a:p>
          <a:p>
            <a:pPr fontAlgn="base"/>
            <a:r>
              <a:rPr lang="ru-RU" sz="2800" dirty="0"/>
              <a:t>3. Зачем читать книги? </a:t>
            </a:r>
          </a:p>
          <a:p>
            <a:pPr fontAlgn="base"/>
            <a:r>
              <a:rPr lang="ru-RU" sz="2800" dirty="0"/>
              <a:t>4. Дети читают сказку. </a:t>
            </a:r>
          </a:p>
          <a:p>
            <a:pPr fontAlgn="base"/>
            <a:r>
              <a:rPr lang="ru-RU" sz="2800" dirty="0"/>
              <a:t>5. Что ты делаешь?! </a:t>
            </a:r>
          </a:p>
          <a:p>
            <a:pPr fontAlgn="base"/>
            <a:r>
              <a:rPr lang="ru-RU" sz="2800" dirty="0"/>
              <a:t>6. Иди спать.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5569669"/>
      </p:ext>
    </p:extLst>
  </p:cSld>
  <p:clrMapOvr>
    <a:masterClrMapping/>
  </p:clrMapOvr>
  <p:transition spd="med">
    <p:pull dir="r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6C47C5-B1CF-4D15-A8F5-7F9CA1171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46E6D7-24FA-4FFA-97A1-F5897F7802E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ru-RU" sz="2800" dirty="0"/>
              <a:t>1. На улице идёт дождь. (</a:t>
            </a:r>
            <a:r>
              <a:rPr lang="ru-RU" sz="2800" dirty="0" err="1"/>
              <a:t>повеств</a:t>
            </a:r>
            <a:r>
              <a:rPr lang="ru-RU" sz="2800" dirty="0"/>
              <a:t>., </a:t>
            </a:r>
            <a:r>
              <a:rPr lang="ru-RU" sz="2800" dirty="0" err="1"/>
              <a:t>невоскл</a:t>
            </a:r>
            <a:r>
              <a:rPr lang="ru-RU" sz="2800" dirty="0"/>
              <a:t>.)</a:t>
            </a:r>
          </a:p>
          <a:p>
            <a:pPr fontAlgn="base"/>
            <a:r>
              <a:rPr lang="ru-RU" sz="2800" dirty="0"/>
              <a:t>2. Не трогайте гнездо! (побудит., </a:t>
            </a:r>
            <a:r>
              <a:rPr lang="ru-RU" sz="2800" dirty="0" err="1"/>
              <a:t>воскл</a:t>
            </a:r>
            <a:r>
              <a:rPr lang="ru-RU" sz="2800" dirty="0"/>
              <a:t>.)</a:t>
            </a:r>
          </a:p>
          <a:p>
            <a:pPr fontAlgn="base"/>
            <a:r>
              <a:rPr lang="ru-RU" sz="2800" dirty="0"/>
              <a:t>3. Зачем читать книги? </a:t>
            </a:r>
          </a:p>
          <a:p>
            <a:pPr fontAlgn="base"/>
            <a:r>
              <a:rPr lang="ru-RU" sz="2800" dirty="0"/>
              <a:t>4. Дети читают сказку. </a:t>
            </a:r>
          </a:p>
          <a:p>
            <a:pPr fontAlgn="base"/>
            <a:r>
              <a:rPr lang="ru-RU" sz="2800" dirty="0"/>
              <a:t>5. Что ты делаешь?! </a:t>
            </a:r>
          </a:p>
          <a:p>
            <a:pPr fontAlgn="base"/>
            <a:r>
              <a:rPr lang="ru-RU" sz="2800" dirty="0"/>
              <a:t>6. Иди спать.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3606011"/>
      </p:ext>
    </p:extLst>
  </p:cSld>
  <p:clrMapOvr>
    <a:masterClrMapping/>
  </p:clrMapOvr>
  <p:transition spd="med">
    <p:pull dir="r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6C47C5-B1CF-4D15-A8F5-7F9CA1171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46E6D7-24FA-4FFA-97A1-F5897F7802E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ru-RU" sz="2800" dirty="0"/>
              <a:t>1. На улице идёт дождь. (</a:t>
            </a:r>
            <a:r>
              <a:rPr lang="ru-RU" sz="2800" dirty="0" err="1"/>
              <a:t>повеств</a:t>
            </a:r>
            <a:r>
              <a:rPr lang="ru-RU" sz="2800" dirty="0"/>
              <a:t>., </a:t>
            </a:r>
            <a:r>
              <a:rPr lang="ru-RU" sz="2800" dirty="0" err="1"/>
              <a:t>невоскл</a:t>
            </a:r>
            <a:r>
              <a:rPr lang="ru-RU" sz="2800" dirty="0"/>
              <a:t>.)</a:t>
            </a:r>
          </a:p>
          <a:p>
            <a:pPr fontAlgn="base"/>
            <a:r>
              <a:rPr lang="ru-RU" sz="2800" dirty="0"/>
              <a:t>2. Не трогайте гнездо! (побудит., </a:t>
            </a:r>
            <a:r>
              <a:rPr lang="ru-RU" sz="2800" dirty="0" err="1"/>
              <a:t>воскл</a:t>
            </a:r>
            <a:r>
              <a:rPr lang="ru-RU" sz="2800" dirty="0"/>
              <a:t>.)</a:t>
            </a:r>
          </a:p>
          <a:p>
            <a:pPr fontAlgn="base"/>
            <a:r>
              <a:rPr lang="ru-RU" sz="2800" dirty="0"/>
              <a:t>3. Зачем читать книги? (вопросит., </a:t>
            </a:r>
            <a:r>
              <a:rPr lang="ru-RU" sz="2800" dirty="0" err="1"/>
              <a:t>невоскл</a:t>
            </a:r>
            <a:r>
              <a:rPr lang="ru-RU" sz="2800" dirty="0"/>
              <a:t>.)</a:t>
            </a:r>
          </a:p>
          <a:p>
            <a:pPr fontAlgn="base"/>
            <a:r>
              <a:rPr lang="ru-RU" sz="2800" dirty="0"/>
              <a:t>4. Дети читают сказку. </a:t>
            </a:r>
          </a:p>
          <a:p>
            <a:pPr fontAlgn="base"/>
            <a:r>
              <a:rPr lang="ru-RU" sz="2800" dirty="0"/>
              <a:t>5. Что ты делаешь?! </a:t>
            </a:r>
          </a:p>
          <a:p>
            <a:pPr fontAlgn="base"/>
            <a:r>
              <a:rPr lang="ru-RU" sz="2800" dirty="0"/>
              <a:t>6. Иди спать.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8303685"/>
      </p:ext>
    </p:extLst>
  </p:cSld>
  <p:clrMapOvr>
    <a:masterClrMapping/>
  </p:clrMapOvr>
  <p:transition spd="med">
    <p:pull dir="r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6C47C5-B1CF-4D15-A8F5-7F9CA1171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46E6D7-24FA-4FFA-97A1-F5897F7802E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ru-RU" sz="2800" dirty="0"/>
              <a:t>1. На улице идёт дождь. (</a:t>
            </a:r>
            <a:r>
              <a:rPr lang="ru-RU" sz="2800" dirty="0" err="1"/>
              <a:t>повеств</a:t>
            </a:r>
            <a:r>
              <a:rPr lang="ru-RU" sz="2800" dirty="0"/>
              <a:t>., </a:t>
            </a:r>
            <a:r>
              <a:rPr lang="ru-RU" sz="2800" dirty="0" err="1"/>
              <a:t>невоскл</a:t>
            </a:r>
            <a:r>
              <a:rPr lang="ru-RU" sz="2800" dirty="0"/>
              <a:t>.)</a:t>
            </a:r>
          </a:p>
          <a:p>
            <a:pPr fontAlgn="base"/>
            <a:r>
              <a:rPr lang="ru-RU" sz="2800" dirty="0"/>
              <a:t>2. Не трогайте гнездо! (побудит., </a:t>
            </a:r>
            <a:r>
              <a:rPr lang="ru-RU" sz="2800" dirty="0" err="1"/>
              <a:t>воскл</a:t>
            </a:r>
            <a:r>
              <a:rPr lang="ru-RU" sz="2800" dirty="0"/>
              <a:t>.)</a:t>
            </a:r>
          </a:p>
          <a:p>
            <a:pPr fontAlgn="base"/>
            <a:r>
              <a:rPr lang="ru-RU" sz="2800" dirty="0"/>
              <a:t>3. Зачем читать книги? (вопросит., </a:t>
            </a:r>
            <a:r>
              <a:rPr lang="ru-RU" sz="2800" dirty="0" err="1"/>
              <a:t>невоскл</a:t>
            </a:r>
            <a:r>
              <a:rPr lang="ru-RU" sz="2800" dirty="0"/>
              <a:t>.)</a:t>
            </a:r>
          </a:p>
          <a:p>
            <a:pPr fontAlgn="base"/>
            <a:r>
              <a:rPr lang="ru-RU" sz="2800" dirty="0"/>
              <a:t>4. Дети читают сказку. (</a:t>
            </a:r>
            <a:r>
              <a:rPr lang="ru-RU" sz="2800" dirty="0" err="1"/>
              <a:t>повеств</a:t>
            </a:r>
            <a:r>
              <a:rPr lang="ru-RU" sz="2800" dirty="0"/>
              <a:t>., </a:t>
            </a:r>
            <a:r>
              <a:rPr lang="ru-RU" sz="2800" dirty="0" err="1"/>
              <a:t>невоскл</a:t>
            </a:r>
            <a:r>
              <a:rPr lang="ru-RU" sz="2800" dirty="0"/>
              <a:t>.)</a:t>
            </a:r>
          </a:p>
          <a:p>
            <a:pPr fontAlgn="base"/>
            <a:r>
              <a:rPr lang="ru-RU" sz="2800" dirty="0"/>
              <a:t>5. Что ты делаешь?! </a:t>
            </a:r>
          </a:p>
          <a:p>
            <a:pPr fontAlgn="base"/>
            <a:r>
              <a:rPr lang="ru-RU" sz="2800" dirty="0"/>
              <a:t>6. Иди спать.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8233812"/>
      </p:ext>
    </p:extLst>
  </p:cSld>
  <p:clrMapOvr>
    <a:masterClrMapping/>
  </p:clrMapOvr>
  <p:transition spd="med">
    <p:pull dir="r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6C47C5-B1CF-4D15-A8F5-7F9CA1171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46E6D7-24FA-4FFA-97A1-F5897F7802E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ru-RU" sz="2800" dirty="0"/>
              <a:t>1. На улице идёт дождь. (</a:t>
            </a:r>
            <a:r>
              <a:rPr lang="ru-RU" sz="2800" dirty="0" err="1"/>
              <a:t>повеств</a:t>
            </a:r>
            <a:r>
              <a:rPr lang="ru-RU" sz="2800" dirty="0"/>
              <a:t>., </a:t>
            </a:r>
            <a:r>
              <a:rPr lang="ru-RU" sz="2800" dirty="0" err="1"/>
              <a:t>невоскл</a:t>
            </a:r>
            <a:r>
              <a:rPr lang="ru-RU" sz="2800" dirty="0"/>
              <a:t>.)</a:t>
            </a:r>
          </a:p>
          <a:p>
            <a:pPr fontAlgn="base"/>
            <a:r>
              <a:rPr lang="ru-RU" sz="2800" dirty="0"/>
              <a:t>2. Не трогайте гнездо! (побудит., </a:t>
            </a:r>
            <a:r>
              <a:rPr lang="ru-RU" sz="2800" dirty="0" err="1"/>
              <a:t>воскл</a:t>
            </a:r>
            <a:r>
              <a:rPr lang="ru-RU" sz="2800" dirty="0"/>
              <a:t>.)</a:t>
            </a:r>
          </a:p>
          <a:p>
            <a:pPr fontAlgn="base"/>
            <a:r>
              <a:rPr lang="ru-RU" sz="2800" dirty="0"/>
              <a:t>3. Зачем читать книги? (вопросит., </a:t>
            </a:r>
            <a:r>
              <a:rPr lang="ru-RU" sz="2800" dirty="0" err="1"/>
              <a:t>невоскл</a:t>
            </a:r>
            <a:r>
              <a:rPr lang="ru-RU" sz="2800" dirty="0"/>
              <a:t>.)</a:t>
            </a:r>
          </a:p>
          <a:p>
            <a:pPr fontAlgn="base"/>
            <a:r>
              <a:rPr lang="ru-RU" sz="2800" dirty="0"/>
              <a:t>4. Дети читают сказку. (</a:t>
            </a:r>
            <a:r>
              <a:rPr lang="ru-RU" sz="2800" dirty="0" err="1"/>
              <a:t>повеств</a:t>
            </a:r>
            <a:r>
              <a:rPr lang="ru-RU" sz="2800" dirty="0"/>
              <a:t>., </a:t>
            </a:r>
            <a:r>
              <a:rPr lang="ru-RU" sz="2800" dirty="0" err="1"/>
              <a:t>невоскл</a:t>
            </a:r>
            <a:r>
              <a:rPr lang="ru-RU" sz="2800" dirty="0"/>
              <a:t>.)</a:t>
            </a:r>
          </a:p>
          <a:p>
            <a:pPr fontAlgn="base"/>
            <a:r>
              <a:rPr lang="ru-RU" sz="2800" dirty="0"/>
              <a:t>5. Что ты делаешь?! (вопросит., </a:t>
            </a:r>
            <a:r>
              <a:rPr lang="ru-RU" sz="2800" dirty="0" err="1"/>
              <a:t>воскл</a:t>
            </a:r>
            <a:r>
              <a:rPr lang="ru-RU" sz="2800" dirty="0"/>
              <a:t>.) </a:t>
            </a:r>
          </a:p>
          <a:p>
            <a:pPr fontAlgn="base"/>
            <a:r>
              <a:rPr lang="ru-RU" sz="2800" dirty="0"/>
              <a:t>6. Иди спать.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5526527"/>
      </p:ext>
    </p:extLst>
  </p:cSld>
  <p:clrMapOvr>
    <a:masterClrMapping/>
  </p:clrMapOvr>
  <p:transition spd="med">
    <p:pull dir="r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6C47C5-B1CF-4D15-A8F5-7F9CA1171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46E6D7-24FA-4FFA-97A1-F5897F7802E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ru-RU" sz="2800" dirty="0"/>
              <a:t>1. На улице идёт дождь. (</a:t>
            </a:r>
            <a:r>
              <a:rPr lang="ru-RU" sz="2800" dirty="0" err="1"/>
              <a:t>повеств</a:t>
            </a:r>
            <a:r>
              <a:rPr lang="ru-RU" sz="2800" dirty="0"/>
              <a:t>., </a:t>
            </a:r>
            <a:r>
              <a:rPr lang="ru-RU" sz="2800" dirty="0" err="1"/>
              <a:t>невоскл</a:t>
            </a:r>
            <a:r>
              <a:rPr lang="ru-RU" sz="2800" dirty="0"/>
              <a:t>.)</a:t>
            </a:r>
          </a:p>
          <a:p>
            <a:pPr fontAlgn="base"/>
            <a:r>
              <a:rPr lang="ru-RU" sz="2800" dirty="0"/>
              <a:t>2. Не трогайте гнездо! (побудит., </a:t>
            </a:r>
            <a:r>
              <a:rPr lang="ru-RU" sz="2800" dirty="0" err="1"/>
              <a:t>воскл</a:t>
            </a:r>
            <a:r>
              <a:rPr lang="ru-RU" sz="2800" dirty="0"/>
              <a:t>.)</a:t>
            </a:r>
          </a:p>
          <a:p>
            <a:pPr fontAlgn="base"/>
            <a:r>
              <a:rPr lang="ru-RU" sz="2800" dirty="0"/>
              <a:t>3. Зачем читать книги? (вопросит., </a:t>
            </a:r>
            <a:r>
              <a:rPr lang="ru-RU" sz="2800" dirty="0" err="1"/>
              <a:t>невоскл</a:t>
            </a:r>
            <a:r>
              <a:rPr lang="ru-RU" sz="2800" dirty="0"/>
              <a:t>.)</a:t>
            </a:r>
          </a:p>
          <a:p>
            <a:pPr fontAlgn="base"/>
            <a:r>
              <a:rPr lang="ru-RU" sz="2800" dirty="0"/>
              <a:t>4. Дети читают сказку. (</a:t>
            </a:r>
            <a:r>
              <a:rPr lang="ru-RU" sz="2800" dirty="0" err="1"/>
              <a:t>повеств</a:t>
            </a:r>
            <a:r>
              <a:rPr lang="ru-RU" sz="2800" dirty="0"/>
              <a:t>., </a:t>
            </a:r>
            <a:r>
              <a:rPr lang="ru-RU" sz="2800" dirty="0" err="1"/>
              <a:t>невоскл</a:t>
            </a:r>
            <a:r>
              <a:rPr lang="ru-RU" sz="2800" dirty="0"/>
              <a:t>.)</a:t>
            </a:r>
          </a:p>
          <a:p>
            <a:pPr fontAlgn="base"/>
            <a:r>
              <a:rPr lang="ru-RU" sz="2800" dirty="0"/>
              <a:t>5. Что ты делаешь?! (вопросит., </a:t>
            </a:r>
            <a:r>
              <a:rPr lang="ru-RU" sz="2800" dirty="0" err="1"/>
              <a:t>воскл</a:t>
            </a:r>
            <a:r>
              <a:rPr lang="ru-RU" sz="2800" dirty="0"/>
              <a:t>.) </a:t>
            </a:r>
          </a:p>
          <a:p>
            <a:pPr fontAlgn="base"/>
            <a:r>
              <a:rPr lang="ru-RU" sz="2800" dirty="0"/>
              <a:t>6. Иди спать. (побудит., </a:t>
            </a:r>
            <a:r>
              <a:rPr lang="ru-RU" sz="2800" dirty="0" err="1"/>
              <a:t>невоскл</a:t>
            </a:r>
            <a:r>
              <a:rPr lang="ru-RU" sz="2800" dirty="0"/>
              <a:t>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532502"/>
      </p:ext>
    </p:extLst>
  </p:cSld>
  <p:clrMapOvr>
    <a:masterClrMapping/>
  </p:clrMapOvr>
  <p:transition spd="med">
    <p:pull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A159C6-CEBD-4B41-8288-820B8967E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A1D3C6-41A2-4D64-B308-4CE833B428B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Цель: формировать понятие о видах предложений по цели высказывания  (повествовательные, вопросительные, побудительные).</a:t>
            </a:r>
          </a:p>
          <a:p>
            <a:r>
              <a:rPr lang="ru-RU" dirty="0"/>
              <a:t>Задачи:</a:t>
            </a:r>
          </a:p>
          <a:p>
            <a:r>
              <a:rPr lang="ru-RU" dirty="0"/>
              <a:t>Создать условия для повторения знаний о предложении как единице речи, о видах предложений по цели высказывания;</a:t>
            </a:r>
          </a:p>
          <a:p>
            <a:r>
              <a:rPr lang="ru-RU" dirty="0"/>
              <a:t>Совершенствовать умения распознавать предложения, выделять их интонационно, давать характеристику предложению; способствовать развитию умения правильно обозначать предложения на письме;</a:t>
            </a:r>
          </a:p>
          <a:p>
            <a:r>
              <a:rPr lang="ru-RU" dirty="0"/>
              <a:t>Содействовать воспитанию интереса к русскому языку, культуры учебного труда на уроке.</a:t>
            </a:r>
          </a:p>
          <a:p>
            <a:r>
              <a:rPr lang="ru-RU"/>
              <a:t>Тип урока</a:t>
            </a:r>
            <a:r>
              <a:rPr lang="ru-RU" u="sng"/>
              <a:t>:</a:t>
            </a:r>
            <a:r>
              <a:rPr lang="ru-RU"/>
              <a:t> урок усвоения новых знаний.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380045"/>
      </p:ext>
    </p:extLst>
  </p:cSld>
  <p:clrMapOvr>
    <a:masterClrMapping/>
  </p:clrMapOvr>
  <p:transition spd="med">
    <p:pull dir="r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28698"/>
          </a:xfrm>
        </p:spPr>
        <p:txBody>
          <a:bodyPr>
            <a:prstTxWarp prst="textPlain">
              <a:avLst>
                <a:gd name="adj" fmla="val 49680"/>
              </a:avLst>
            </a:prstTxWarp>
            <a:normAutofit/>
          </a:bodyPr>
          <a:lstStyle/>
          <a:p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Определите по началу предложения, каким оно будет.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488" y="2071678"/>
            <a:ext cx="5948184" cy="4027370"/>
          </a:xfrm>
        </p:spPr>
        <p:txBody>
          <a:bodyPr>
            <a:normAutofit/>
          </a:bodyPr>
          <a:lstStyle/>
          <a:p>
            <a:r>
              <a:rPr lang="ru-RU" sz="3600" dirty="0"/>
              <a:t>С кем вы, гости …</a:t>
            </a:r>
          </a:p>
          <a:p>
            <a:r>
              <a:rPr lang="ru-RU" sz="3600" dirty="0"/>
              <a:t>Однажды в студёную …</a:t>
            </a:r>
          </a:p>
          <a:p>
            <a:r>
              <a:rPr lang="ru-RU" sz="3600" dirty="0"/>
              <a:t>А ты сам ступай …</a:t>
            </a:r>
          </a:p>
          <a:p>
            <a:r>
              <a:rPr lang="ru-RU" sz="3600" dirty="0"/>
              <a:t>А где мой …</a:t>
            </a:r>
          </a:p>
          <a:p>
            <a:r>
              <a:rPr lang="ru-RU" sz="3600" dirty="0"/>
              <a:t>Пусть струится …</a:t>
            </a:r>
          </a:p>
        </p:txBody>
      </p:sp>
      <p:pic>
        <p:nvPicPr>
          <p:cNvPr id="5" name="Рисунок 4" descr="Рисунок1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928802"/>
            <a:ext cx="2466667" cy="3171429"/>
          </a:xfrm>
          <a:prstGeom prst="rect">
            <a:avLst/>
          </a:prstGeom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5157806"/>
          </a:xfrm>
        </p:spPr>
        <p:txBody>
          <a:bodyPr>
            <a:prstTxWarp prst="textPlain">
              <a:avLst/>
            </a:prstTxWarp>
            <a:normAutofit/>
          </a:bodyPr>
          <a:lstStyle/>
          <a:p>
            <a:r>
              <a:rPr lang="ru-RU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Списать, расставить знаки в конце предложений. Вставить пропущенные орфограммы</a:t>
            </a:r>
            <a:r>
              <a:rPr lang="ru-RU" dirty="0"/>
              <a:t>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428596" y="785794"/>
            <a:ext cx="2362200" cy="8572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2786050" y="1428736"/>
            <a:ext cx="6357950" cy="4667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       Почему же подснежники растут </a:t>
            </a:r>
            <a:r>
              <a:rPr lang="ru-RU" sz="3600" dirty="0" err="1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з</a:t>
            </a:r>
            <a:r>
              <a:rPr lang="ru-RU" sz="3600" dirty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…мой почему </a:t>
            </a:r>
            <a:r>
              <a:rPr lang="ru-RU" sz="3600" dirty="0" err="1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сп</a:t>
            </a:r>
            <a:r>
              <a:rPr lang="ru-RU" sz="3600" dirty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…</a:t>
            </a:r>
            <a:r>
              <a:rPr lang="ru-RU" sz="3600" dirty="0" err="1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шат</a:t>
            </a:r>
            <a:r>
              <a:rPr lang="ru-RU" sz="3600" dirty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ru-RU" sz="3600" dirty="0" err="1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цв</a:t>
            </a:r>
            <a:r>
              <a:rPr lang="ru-RU" sz="3600" dirty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…</a:t>
            </a:r>
            <a:r>
              <a:rPr lang="ru-RU" sz="3600" dirty="0" err="1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сти</a:t>
            </a:r>
            <a:r>
              <a:rPr lang="ru-RU" sz="3600" dirty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 эти </a:t>
            </a:r>
            <a:r>
              <a:rPr lang="ru-RU" sz="3600" dirty="0" err="1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цв</a:t>
            </a:r>
            <a:r>
              <a:rPr lang="ru-RU" sz="3600" dirty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…ты очень любят свет в голом л…су света </a:t>
            </a:r>
            <a:r>
              <a:rPr lang="ru-RU" sz="360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очень много зацв</a:t>
            </a:r>
            <a:r>
              <a:rPr lang="ru-RU" sz="3600" dirty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…тай же скорей, весенний </a:t>
            </a:r>
            <a:r>
              <a:rPr lang="ru-RU" sz="3600" dirty="0" err="1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цв</a:t>
            </a:r>
            <a:r>
              <a:rPr lang="ru-RU" sz="3600" dirty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…ток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5157806"/>
          </a:xfrm>
        </p:spPr>
        <p:txBody>
          <a:bodyPr>
            <a:prstTxWarp prst="textPlain">
              <a:avLst/>
            </a:prstTxWarp>
            <a:normAutofit/>
          </a:bodyPr>
          <a:lstStyle/>
          <a:p>
            <a:r>
              <a:rPr lang="ru-RU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Списать, расставить знаки в конце предложений. Вставить пропущенные орфограммы</a:t>
            </a:r>
            <a:r>
              <a:rPr lang="ru-RU" dirty="0"/>
              <a:t>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428596" y="785794"/>
            <a:ext cx="2362200" cy="8572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2786050" y="1428736"/>
            <a:ext cx="6357950" cy="4667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       Почему же подснежники растут з…мой? Почему </a:t>
            </a:r>
            <a:r>
              <a:rPr lang="ru-RU" sz="3600" dirty="0" err="1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сп</a:t>
            </a:r>
            <a:r>
              <a:rPr lang="ru-RU" sz="3600" dirty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…</a:t>
            </a:r>
            <a:r>
              <a:rPr lang="ru-RU" sz="3600" dirty="0" err="1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шат</a:t>
            </a:r>
            <a:r>
              <a:rPr lang="ru-RU" sz="3600" dirty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ru-RU" sz="3600" dirty="0" err="1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цв</a:t>
            </a:r>
            <a:r>
              <a:rPr lang="ru-RU" sz="3600" dirty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…</a:t>
            </a:r>
            <a:r>
              <a:rPr lang="ru-RU" sz="3600" dirty="0" err="1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сти</a:t>
            </a:r>
            <a:r>
              <a:rPr lang="ru-RU" sz="3600" dirty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? Эти </a:t>
            </a:r>
            <a:r>
              <a:rPr lang="ru-RU" sz="3600" dirty="0" err="1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цв</a:t>
            </a:r>
            <a:r>
              <a:rPr lang="ru-RU" sz="3600" dirty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…ты очень любят свет. В голом л…су света очень много. </a:t>
            </a:r>
            <a:r>
              <a:rPr lang="ru-RU" sz="3600" dirty="0" err="1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Зацв</a:t>
            </a:r>
            <a:r>
              <a:rPr lang="ru-RU" sz="3600" dirty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…тай же скорей, весенний </a:t>
            </a:r>
            <a:r>
              <a:rPr lang="ru-RU" sz="3600" dirty="0" err="1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цв</a:t>
            </a:r>
            <a:r>
              <a:rPr lang="ru-RU" sz="3600" dirty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…ток!</a:t>
            </a:r>
          </a:p>
        </p:txBody>
      </p:sp>
    </p:spTree>
    <p:extLst>
      <p:ext uri="{BB962C8B-B14F-4D97-AF65-F5344CB8AC3E}">
        <p14:creationId xmlns:p14="http://schemas.microsoft.com/office/powerpoint/2010/main" val="2529188542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709621"/>
            <a:ext cx="8229600" cy="857232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ru-RU" b="1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>
                <a:ln w="6350">
                  <a:noFill/>
                </a:ln>
                <a:solidFill>
                  <a:srgbClr val="C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Уровни моей успешности</a:t>
            </a:r>
            <a:br>
              <a:rPr lang="ru-RU" sz="4100" b="1" dirty="0">
                <a:ln w="6350">
                  <a:noFill/>
                </a:ln>
                <a:solidFill>
                  <a:srgbClr val="C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4100" b="1" dirty="0">
              <a:ln w="6350">
                <a:noFill/>
              </a:ln>
              <a:solidFill>
                <a:srgbClr val="C0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8914" name="Содержимое 2"/>
          <p:cNvSpPr>
            <a:spLocks noGrp="1"/>
          </p:cNvSpPr>
          <p:nvPr>
            <p:ph idx="4294967295"/>
          </p:nvPr>
        </p:nvSpPr>
        <p:spPr>
          <a:xfrm>
            <a:off x="2209800" y="609600"/>
            <a:ext cx="6791325" cy="6105525"/>
          </a:xfrm>
        </p:spPr>
        <p:txBody>
          <a:bodyPr/>
          <a:lstStyle/>
          <a:p>
            <a:pPr marL="547688" indent="-411163" eaLnBrk="1" hangingPunct="1">
              <a:buFont typeface="Arial" charset="0"/>
              <a:buNone/>
            </a:pPr>
            <a:endParaRPr lang="ru-RU" dirty="0"/>
          </a:p>
          <a:p>
            <a:pPr marL="547688" indent="-411163" eaLnBrk="1" hangingPunct="1">
              <a:buFont typeface="Arial" charset="0"/>
              <a:buNone/>
            </a:pPr>
            <a:r>
              <a:rPr lang="ru-RU" b="1" dirty="0">
                <a:solidFill>
                  <a:srgbClr val="FF0000"/>
                </a:solidFill>
              </a:rPr>
              <a:t>     </a:t>
            </a:r>
            <a:r>
              <a:rPr lang="ru-RU" b="1" dirty="0">
                <a:solidFill>
                  <a:srgbClr val="CC3300"/>
                </a:solidFill>
              </a:rPr>
              <a:t>Я молодец!  У меня все получалось! Я чувствую себя уверенно!</a:t>
            </a:r>
            <a:endParaRPr lang="ru-RU" b="1" dirty="0"/>
          </a:p>
          <a:p>
            <a:pPr marL="547688" indent="-411163" eaLnBrk="1" hangingPunct="1">
              <a:buFont typeface="Arial" charset="0"/>
              <a:buNone/>
            </a:pPr>
            <a:r>
              <a:rPr lang="ru-RU" b="1" dirty="0"/>
              <a:t>    </a:t>
            </a:r>
            <a:r>
              <a:rPr lang="ru-RU" b="1" dirty="0">
                <a:solidFill>
                  <a:srgbClr val="008000"/>
                </a:solidFill>
              </a:rPr>
              <a:t>У меня получалось почти всё! Но я чувствую себя не  совсем уверенно! </a:t>
            </a:r>
          </a:p>
          <a:p>
            <a:pPr marL="547688" indent="-411163" eaLnBrk="1" hangingPunct="1">
              <a:buFont typeface="Arial" charset="0"/>
              <a:buNone/>
            </a:pPr>
            <a:endParaRPr lang="ru-RU" sz="1000" b="1" dirty="0">
              <a:solidFill>
                <a:srgbClr val="008000"/>
              </a:solidFill>
            </a:endParaRPr>
          </a:p>
          <a:p>
            <a:pPr marL="547688" indent="-411163" eaLnBrk="1" hangingPunct="1">
              <a:buFont typeface="Arial" charset="0"/>
              <a:buNone/>
            </a:pPr>
            <a:r>
              <a:rPr lang="ru-RU" b="1" dirty="0">
                <a:solidFill>
                  <a:srgbClr val="00B050"/>
                </a:solidFill>
              </a:rPr>
              <a:t>     </a:t>
            </a:r>
            <a:r>
              <a:rPr lang="ru-RU" b="1" dirty="0">
                <a:solidFill>
                  <a:srgbClr val="0000CC"/>
                </a:solidFill>
              </a:rPr>
              <a:t>Я старался! Но не сумел справиться со всеми заданиями!</a:t>
            </a:r>
          </a:p>
          <a:p>
            <a:pPr marL="547688" indent="-411163" eaLnBrk="1" hangingPunct="1"/>
            <a:endParaRPr lang="ru-RU" dirty="0">
              <a:solidFill>
                <a:srgbClr val="0000CC"/>
              </a:solidFill>
            </a:endParaRPr>
          </a:p>
          <a:p>
            <a:pPr marL="547688" indent="-411163" eaLnBrk="1" hangingPunct="1"/>
            <a:endParaRPr lang="ru-RU" dirty="0"/>
          </a:p>
          <a:p>
            <a:pPr marL="547688" indent="-411163" eaLnBrk="1" hangingPunct="1">
              <a:buFont typeface="Arial" charset="0"/>
              <a:buNone/>
            </a:pPr>
            <a:endParaRPr lang="ru-RU" dirty="0"/>
          </a:p>
        </p:txBody>
      </p:sp>
      <p:sp>
        <p:nvSpPr>
          <p:cNvPr id="4" name="Блок-схема: узел 3"/>
          <p:cNvSpPr/>
          <p:nvPr/>
        </p:nvSpPr>
        <p:spPr>
          <a:xfrm>
            <a:off x="900113" y="1268413"/>
            <a:ext cx="1143000" cy="107156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971550" y="2924175"/>
            <a:ext cx="1143000" cy="1071563"/>
          </a:xfrm>
          <a:prstGeom prst="flowChartConnector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971550" y="4581525"/>
            <a:ext cx="1143000" cy="1138238"/>
          </a:xfrm>
          <a:prstGeom prst="flowChartConnector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3"/>
          <p:cNvSpPr>
            <a:spLocks noChangeArrowheads="1"/>
          </p:cNvSpPr>
          <p:nvPr/>
        </p:nvSpPr>
        <p:spPr bwMode="auto">
          <a:xfrm>
            <a:off x="4972050" y="1700213"/>
            <a:ext cx="41624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У меня прекрасное, солнечное настроение.</a:t>
            </a:r>
          </a:p>
        </p:txBody>
      </p:sp>
      <p:sp>
        <p:nvSpPr>
          <p:cNvPr id="5" name="Блок-схема: узел 4"/>
          <p:cNvSpPr/>
          <p:nvPr/>
        </p:nvSpPr>
        <p:spPr>
          <a:xfrm>
            <a:off x="1258888" y="2636838"/>
            <a:ext cx="1854200" cy="187166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63" name="Прямоугольник 5"/>
          <p:cNvSpPr>
            <a:spLocks noChangeArrowheads="1"/>
          </p:cNvSpPr>
          <p:nvPr/>
        </p:nvSpPr>
        <p:spPr bwMode="auto">
          <a:xfrm>
            <a:off x="3563938" y="3284538"/>
            <a:ext cx="5256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Я волнуюсь.</a:t>
            </a:r>
            <a:r>
              <a:rPr lang="ru-RU" sz="280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Блок-схема: узел 6"/>
          <p:cNvSpPr/>
          <p:nvPr/>
        </p:nvSpPr>
        <p:spPr>
          <a:xfrm>
            <a:off x="1331913" y="4652963"/>
            <a:ext cx="1871662" cy="1873250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65" name="Прямоугольник 7"/>
          <p:cNvSpPr>
            <a:spLocks noChangeArrowheads="1"/>
          </p:cNvSpPr>
          <p:nvPr/>
        </p:nvSpPr>
        <p:spPr bwMode="auto">
          <a:xfrm>
            <a:off x="3419475" y="4797425"/>
            <a:ext cx="54197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 меня нет настроения работать.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115888"/>
            <a:ext cx="3168650" cy="277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:\ProPowerPoint\Шаблоны\ОБРАЗОВАНИЕ\Школьная доска\ShkolDosk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0525" y="476250"/>
            <a:ext cx="8362950" cy="504825"/>
          </a:xfrm>
        </p:spPr>
        <p:txBody>
          <a:bodyPr>
            <a:normAutofit fontScale="90000"/>
          </a:bodyPr>
          <a:lstStyle/>
          <a:p>
            <a:pPr>
              <a:defRPr/>
            </a:pPr>
            <a:endParaRPr lang="ru-RU" dirty="0">
              <a:latin typeface="Ariston" pitchFamily="66" charset="0"/>
            </a:endParaRPr>
          </a:p>
        </p:txBody>
      </p:sp>
      <p:sp>
        <p:nvSpPr>
          <p:cNvPr id="5124" name="Объект 2"/>
          <p:cNvSpPr>
            <a:spLocks noGrp="1"/>
          </p:cNvSpPr>
          <p:nvPr>
            <p:ph idx="1"/>
          </p:nvPr>
        </p:nvSpPr>
        <p:spPr>
          <a:xfrm>
            <a:off x="468313" y="1196975"/>
            <a:ext cx="8218487" cy="5184775"/>
          </a:xfrm>
        </p:spPr>
        <p:txBody>
          <a:bodyPr/>
          <a:lstStyle/>
          <a:p>
            <a:pPr>
              <a:buNone/>
            </a:pPr>
            <a:r>
              <a:rPr lang="ru-RU" sz="6600" dirty="0">
                <a:solidFill>
                  <a:schemeClr val="bg1"/>
                </a:solidFill>
                <a:latin typeface="Propisi" pitchFamily="2" charset="0"/>
              </a:rPr>
              <a:t>Сс </a:t>
            </a:r>
            <a:r>
              <a:rPr lang="ru-RU" sz="6600" dirty="0" err="1">
                <a:solidFill>
                  <a:schemeClr val="bg1"/>
                </a:solidFill>
                <a:latin typeface="Propisi" pitchFamily="2" charset="0"/>
              </a:rPr>
              <a:t>Са</a:t>
            </a:r>
            <a:r>
              <a:rPr lang="ru-RU" sz="6600" dirty="0">
                <a:solidFill>
                  <a:schemeClr val="bg1"/>
                </a:solidFill>
                <a:latin typeface="Propisi" pitchFamily="2" charset="0"/>
              </a:rPr>
              <a:t> см </a:t>
            </a:r>
            <a:r>
              <a:rPr lang="ru-RU" sz="6600" dirty="0" err="1">
                <a:solidFill>
                  <a:schemeClr val="bg1"/>
                </a:solidFill>
                <a:latin typeface="Propisi" pitchFamily="2" charset="0"/>
              </a:rPr>
              <a:t>са</a:t>
            </a:r>
            <a:r>
              <a:rPr lang="ru-RU" sz="6600" dirty="0">
                <a:solidFill>
                  <a:schemeClr val="bg1"/>
                </a:solidFill>
                <a:latin typeface="Propisi" pitchFamily="2" charset="0"/>
              </a:rPr>
              <a:t>  </a:t>
            </a:r>
            <a:r>
              <a:rPr lang="ru-RU" sz="6600" dirty="0" err="1">
                <a:solidFill>
                  <a:schemeClr val="bg1"/>
                </a:solidFill>
                <a:latin typeface="Propisi" pitchFamily="2" charset="0"/>
              </a:rPr>
              <a:t>сы</a:t>
            </a:r>
            <a:r>
              <a:rPr lang="ru-RU" sz="6600" dirty="0">
                <a:solidFill>
                  <a:schemeClr val="bg1"/>
                </a:solidFill>
                <a:latin typeface="Propisi" pitchFamily="2" charset="0"/>
              </a:rPr>
              <a:t> со </a:t>
            </a:r>
            <a:r>
              <a:rPr lang="ru-RU" sz="6600" dirty="0" err="1">
                <a:solidFill>
                  <a:schemeClr val="bg1"/>
                </a:solidFill>
                <a:latin typeface="Propisi" pitchFamily="2" charset="0"/>
              </a:rPr>
              <a:t>сн</a:t>
            </a:r>
            <a:r>
              <a:rPr lang="ru-RU" sz="6600" dirty="0">
                <a:solidFill>
                  <a:schemeClr val="bg1"/>
                </a:solidFill>
                <a:latin typeface="Propisi" pitchFamily="2" charset="0"/>
              </a:rPr>
              <a:t> </a:t>
            </a:r>
            <a:r>
              <a:rPr lang="ru-RU" sz="6600" dirty="0" err="1">
                <a:solidFill>
                  <a:schemeClr val="bg1"/>
                </a:solidFill>
                <a:latin typeface="Propisi" pitchFamily="2" charset="0"/>
              </a:rPr>
              <a:t>сл</a:t>
            </a:r>
            <a:r>
              <a:rPr lang="ru-RU" sz="6600" dirty="0">
                <a:solidFill>
                  <a:schemeClr val="bg1"/>
                </a:solidFill>
                <a:latin typeface="Propisi" pitchFamily="2" charset="0"/>
              </a:rPr>
              <a:t> су ус</a:t>
            </a:r>
          </a:p>
          <a:p>
            <a:pPr>
              <a:buNone/>
            </a:pPr>
            <a:r>
              <a:rPr lang="ru-RU" sz="6600" dirty="0">
                <a:solidFill>
                  <a:schemeClr val="bg1"/>
                </a:solidFill>
                <a:latin typeface="Propisi" pitchFamily="2" charset="0"/>
              </a:rPr>
              <a:t>солнце солнышко солнечный</a:t>
            </a:r>
          </a:p>
          <a:p>
            <a:pPr>
              <a:buNone/>
            </a:pPr>
            <a:r>
              <a:rPr lang="ru-RU" sz="6600" dirty="0">
                <a:solidFill>
                  <a:schemeClr val="bg1"/>
                </a:solidFill>
                <a:latin typeface="Propisi" pitchFamily="2" charset="0"/>
              </a:rPr>
              <a:t> 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51520" y="4077072"/>
            <a:ext cx="864096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51520" y="4437112"/>
            <a:ext cx="864096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51520" y="1700808"/>
            <a:ext cx="864096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51520" y="1988840"/>
            <a:ext cx="864096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51520" y="2924944"/>
            <a:ext cx="864096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51520" y="3212976"/>
            <a:ext cx="864096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Управляющая кнопка: возврат 17">
            <a:hlinkClick r:id="rId3" action="ppaction://hlinksldjump" highlightClick="1"/>
          </p:cNvPr>
          <p:cNvSpPr/>
          <p:nvPr/>
        </p:nvSpPr>
        <p:spPr>
          <a:xfrm>
            <a:off x="7740352" y="5733256"/>
            <a:ext cx="1008112" cy="50405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51520" y="5085184"/>
            <a:ext cx="864096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23528" y="5445224"/>
            <a:ext cx="864096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42C2D4-D9F7-4E8E-B782-E4AED9E81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Письмо по памяти.</a:t>
            </a:r>
            <a:endParaRPr lang="ru-RU" sz="4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3040FC-AD6D-4C71-949C-F4D5852BA7B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b="1" u="sng" dirty="0">
                <a:solidFill>
                  <a:srgbClr val="FF0000"/>
                </a:solidFill>
              </a:rPr>
              <a:t>П</a:t>
            </a:r>
            <a:r>
              <a:rPr lang="ru-RU" sz="4000" b="1" dirty="0"/>
              <a:t>р</a:t>
            </a:r>
            <a:r>
              <a:rPr lang="ru-RU" sz="4000" b="1" dirty="0">
                <a:solidFill>
                  <a:srgbClr val="FF0000"/>
                </a:solidFill>
              </a:rPr>
              <a:t>о</a:t>
            </a:r>
            <a:r>
              <a:rPr lang="ru-RU" sz="4000" b="1" dirty="0"/>
              <a:t>мокли ели. Ду</a:t>
            </a:r>
            <a:r>
              <a:rPr lang="ru-RU" sz="4000" b="1" dirty="0">
                <a:solidFill>
                  <a:srgbClr val="FF0000"/>
                </a:solidFill>
              </a:rPr>
              <a:t>б</a:t>
            </a:r>
            <a:r>
              <a:rPr lang="ru-RU" sz="4000" b="1" dirty="0"/>
              <a:t> уснул</a:t>
            </a:r>
            <a:r>
              <a:rPr lang="ru-RU" sz="4000" b="1" u="sng" dirty="0">
                <a:solidFill>
                  <a:srgbClr val="FF0000"/>
                </a:solidFill>
              </a:rPr>
              <a:t>.</a:t>
            </a:r>
          </a:p>
          <a:p>
            <a:r>
              <a:rPr lang="ru-RU" sz="4000" b="1" u="sng" dirty="0">
                <a:solidFill>
                  <a:srgbClr val="FF0000"/>
                </a:solidFill>
              </a:rPr>
              <a:t>В</a:t>
            </a:r>
            <a:r>
              <a:rPr lang="ru-RU" sz="4000" b="1" dirty="0"/>
              <a:t>о мгле </a:t>
            </a:r>
            <a:r>
              <a:rPr lang="ru-RU" sz="4000" b="1" dirty="0">
                <a:solidFill>
                  <a:srgbClr val="FF0000"/>
                </a:solidFill>
              </a:rPr>
              <a:t>о</a:t>
            </a:r>
            <a:r>
              <a:rPr lang="ru-RU" sz="4000" b="1" dirty="0"/>
              <a:t>решник п</a:t>
            </a:r>
            <a:r>
              <a:rPr lang="ru-RU" sz="4000" b="1" dirty="0">
                <a:solidFill>
                  <a:srgbClr val="FF0000"/>
                </a:solidFill>
              </a:rPr>
              <a:t>о</a:t>
            </a:r>
            <a:r>
              <a:rPr lang="ru-RU" sz="4000" b="1" dirty="0"/>
              <a:t>т</a:t>
            </a:r>
            <a:r>
              <a:rPr lang="ru-RU" sz="4000" b="1" dirty="0">
                <a:solidFill>
                  <a:srgbClr val="FF0000"/>
                </a:solidFill>
              </a:rPr>
              <a:t>о</a:t>
            </a:r>
            <a:r>
              <a:rPr lang="ru-RU" sz="4000" b="1" dirty="0"/>
              <a:t>нул</a:t>
            </a:r>
            <a:r>
              <a:rPr lang="ru-RU" sz="4000" b="1" u="sng" dirty="0">
                <a:solidFill>
                  <a:srgbClr val="FF0000"/>
                </a:solidFill>
              </a:rPr>
              <a:t>.</a:t>
            </a:r>
          </a:p>
          <a:p>
            <a:r>
              <a:rPr lang="ru-RU" sz="4000" b="1" u="sng" dirty="0">
                <a:solidFill>
                  <a:srgbClr val="FF0000"/>
                </a:solidFill>
              </a:rPr>
              <a:t>З</a:t>
            </a:r>
            <a:r>
              <a:rPr lang="ru-RU" sz="4000" b="1" dirty="0">
                <a:solidFill>
                  <a:srgbClr val="FF0000"/>
                </a:solidFill>
              </a:rPr>
              <a:t>а</a:t>
            </a:r>
            <a:r>
              <a:rPr lang="ru-RU" sz="4000" b="1" dirty="0"/>
              <a:t>тихла со</a:t>
            </a:r>
            <a:r>
              <a:rPr lang="ru-RU" sz="4000" b="1" dirty="0">
                <a:solidFill>
                  <a:srgbClr val="FF0000"/>
                </a:solidFill>
              </a:rPr>
              <a:t>нн</a:t>
            </a:r>
            <a:r>
              <a:rPr lang="ru-RU" sz="4000" b="1" dirty="0"/>
              <a:t>ая с</a:t>
            </a:r>
            <a:r>
              <a:rPr lang="ru-RU" sz="4000" b="1" dirty="0">
                <a:solidFill>
                  <a:srgbClr val="FF0000"/>
                </a:solidFill>
              </a:rPr>
              <a:t>о</a:t>
            </a:r>
            <a:r>
              <a:rPr lang="ru-RU" sz="4000" b="1" dirty="0"/>
              <a:t>сна</a:t>
            </a:r>
            <a:r>
              <a:rPr lang="ru-RU" sz="4000" b="1" u="sng" dirty="0">
                <a:solidFill>
                  <a:srgbClr val="FF0000"/>
                </a:solidFill>
              </a:rPr>
              <a:t>.</a:t>
            </a:r>
          </a:p>
          <a:p>
            <a:r>
              <a:rPr lang="ru-RU" sz="4000" b="1" u="sng" dirty="0">
                <a:solidFill>
                  <a:srgbClr val="FF0000"/>
                </a:solidFill>
              </a:rPr>
              <a:t>И</a:t>
            </a:r>
            <a:r>
              <a:rPr lang="ru-RU" sz="4000" b="1" dirty="0"/>
              <a:t> н</a:t>
            </a:r>
            <a:r>
              <a:rPr lang="ru-RU" sz="4000" b="1" dirty="0">
                <a:solidFill>
                  <a:srgbClr val="FF0000"/>
                </a:solidFill>
              </a:rPr>
              <a:t>а</a:t>
            </a:r>
            <a:r>
              <a:rPr lang="ru-RU" sz="4000" b="1" dirty="0"/>
              <a:t>ступила т</a:t>
            </a:r>
            <a:r>
              <a:rPr lang="ru-RU" sz="4000" b="1" dirty="0">
                <a:solidFill>
                  <a:srgbClr val="FF0000"/>
                </a:solidFill>
              </a:rPr>
              <a:t>и</a:t>
            </a:r>
            <a:r>
              <a:rPr lang="ru-RU" sz="4000" b="1" dirty="0"/>
              <a:t>ш</a:t>
            </a:r>
            <a:r>
              <a:rPr lang="ru-RU" sz="4000" b="1" dirty="0">
                <a:solidFill>
                  <a:srgbClr val="FF0000"/>
                </a:solidFill>
              </a:rPr>
              <a:t>и</a:t>
            </a:r>
            <a:r>
              <a:rPr lang="ru-RU" sz="4000" b="1" dirty="0"/>
              <a:t>на</a:t>
            </a:r>
            <a:r>
              <a:rPr lang="ru-RU" sz="4000" b="1" u="sng" dirty="0">
                <a:solidFill>
                  <a:srgbClr val="FF0000"/>
                </a:solidFill>
              </a:rPr>
              <a:t>.</a:t>
            </a:r>
            <a:endParaRPr lang="ru-RU" sz="40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86551"/>
      </p:ext>
    </p:extLst>
  </p:cSld>
  <p:clrMapOvr>
    <a:masterClrMapping/>
  </p:clrMapOvr>
  <p:transition spd="med">
    <p:pull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Plain">
              <a:avLst/>
            </a:prstTxWarp>
          </a:bodyPr>
          <a:lstStyle/>
          <a:p>
            <a:r>
              <a:rPr lang="ru-RU" b="1" dirty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Работа по теме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 </a:t>
            </a:r>
            <a:r>
              <a:rPr lang="ru-RU" sz="2800" dirty="0"/>
              <a:t>- Кряк, снеси нас домой!</a:t>
            </a:r>
          </a:p>
          <a:p>
            <a:pPr>
              <a:buNone/>
            </a:pPr>
            <a:r>
              <a:rPr lang="ru-RU" sz="2800" dirty="0"/>
              <a:t> - А где вы живёте?</a:t>
            </a:r>
          </a:p>
          <a:p>
            <a:pPr>
              <a:buNone/>
            </a:pPr>
            <a:r>
              <a:rPr lang="ru-RU" sz="2800" dirty="0"/>
              <a:t> - В муравейнике за лесом.</a:t>
            </a:r>
          </a:p>
        </p:txBody>
      </p:sp>
      <p:pic>
        <p:nvPicPr>
          <p:cNvPr id="5" name="Рисунок 4" descr="МУРАВЬИ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3929066"/>
            <a:ext cx="1297388" cy="2112561"/>
          </a:xfrm>
          <a:prstGeom prst="rect">
            <a:avLst/>
          </a:prstGeom>
        </p:spPr>
      </p:pic>
      <p:pic>
        <p:nvPicPr>
          <p:cNvPr id="6" name="Рисунок 5" descr="utka[1].jpg"/>
          <p:cNvPicPr>
            <a:picLocks noChangeAspect="1"/>
          </p:cNvPicPr>
          <p:nvPr/>
        </p:nvPicPr>
        <p:blipFill>
          <a:blip r:embed="rId3"/>
          <a:srcRect b="25105"/>
          <a:stretch>
            <a:fillRect/>
          </a:stretch>
        </p:blipFill>
        <p:spPr>
          <a:xfrm>
            <a:off x="1285852" y="3643314"/>
            <a:ext cx="2401824" cy="242889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214942" y="1571612"/>
            <a:ext cx="3714776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Побудительное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214942" y="2143116"/>
            <a:ext cx="3714776" cy="4286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Вопросительное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214942" y="2714620"/>
            <a:ext cx="3714776" cy="42862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2060"/>
                </a:solidFill>
              </a:rPr>
              <a:t>Повествовательное 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42C2D4-D9F7-4E8E-B782-E4AED9E81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Повествовательное предложение</a:t>
            </a:r>
            <a:r>
              <a:rPr lang="ru-RU" dirty="0"/>
              <a:t> 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3040FC-AD6D-4C71-949C-F4D5852BA7B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752" y="1556792"/>
            <a:ext cx="8503920" cy="4572000"/>
          </a:xfrm>
        </p:spPr>
        <p:txBody>
          <a:bodyPr/>
          <a:lstStyle/>
          <a:p>
            <a:r>
              <a:rPr lang="ru-RU" b="1" dirty="0"/>
              <a:t>Повествовательное предложение</a:t>
            </a:r>
            <a:r>
              <a:rPr lang="ru-RU" dirty="0"/>
              <a:t> – то, которое призвано донести какую-то информацию просто как констатацию факта.</a:t>
            </a:r>
          </a:p>
          <a:p>
            <a:endParaRPr lang="ru-RU" i="1" dirty="0"/>
          </a:p>
          <a:p>
            <a:r>
              <a:rPr lang="ru-RU" i="1" dirty="0"/>
              <a:t>На улице не погуляешь, потому что идет дождь.</a:t>
            </a:r>
            <a:br>
              <a:rPr lang="ru-RU" i="1" dirty="0"/>
            </a:br>
            <a:r>
              <a:rPr lang="ru-RU" i="1" dirty="0"/>
              <a:t>Мама обещала поехать на выходных в магазин.</a:t>
            </a:r>
            <a:br>
              <a:rPr lang="ru-RU" i="1" dirty="0"/>
            </a:br>
            <a:r>
              <a:rPr lang="ru-RU" i="1" dirty="0"/>
              <a:t>Пете задали много уроков.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1501817"/>
      </p:ext>
    </p:extLst>
  </p:cSld>
  <p:clrMapOvr>
    <a:masterClrMapping/>
  </p:clrMapOvr>
  <p:transition spd="med">
    <p:pull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451383-D693-4889-8697-BB10B10F6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Вопросительные предложения</a:t>
            </a:r>
            <a:r>
              <a:rPr lang="ru-RU" dirty="0"/>
              <a:t> 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F4603F-0E20-4E72-B856-ACE28CB4161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Вопросительные предложения</a:t>
            </a:r>
            <a:r>
              <a:rPr lang="ru-RU" dirty="0"/>
              <a:t> – те, в которых присутствует вопрос. Они призваны не донести информацию, а наоборот, узнать ее у собеседника.</a:t>
            </a:r>
          </a:p>
          <a:p>
            <a:r>
              <a:rPr lang="ru-RU" i="1" dirty="0"/>
              <a:t>Ты сделал домашнюю работу?</a:t>
            </a:r>
            <a:br>
              <a:rPr lang="ru-RU" i="1" dirty="0"/>
            </a:br>
            <a:endParaRPr lang="ru-RU" i="1" dirty="0"/>
          </a:p>
          <a:p>
            <a:r>
              <a:rPr lang="ru-RU" i="1" dirty="0"/>
              <a:t>Если будет солнце, поедешь в выходные на дачу?</a:t>
            </a:r>
            <a:br>
              <a:rPr lang="ru-RU" i="1" dirty="0"/>
            </a:br>
            <a:endParaRPr lang="ru-RU" i="1" dirty="0"/>
          </a:p>
          <a:p>
            <a:r>
              <a:rPr lang="ru-RU" i="1" dirty="0"/>
              <a:t>Что сказал начальник, когда застал тебя не за работой?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9301857"/>
      </p:ext>
    </p:extLst>
  </p:cSld>
  <p:clrMapOvr>
    <a:masterClrMapping/>
  </p:clrMapOvr>
  <p:transition spd="med">
    <p:pull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0A2D53-8630-475C-BD65-12C8C6031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Побудительные предложения</a:t>
            </a:r>
            <a:r>
              <a:rPr lang="ru-RU" dirty="0"/>
              <a:t> 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01E330-2B18-4EE0-A1C2-55514F6E6BB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Побудительные предложения</a:t>
            </a:r>
            <a:r>
              <a:rPr lang="ru-RU" dirty="0"/>
              <a:t> – те, которые или мотивируют на какое-то действие, или пробуждают сильную эмоцию. Это может быть приказ, просьба и так далее.</a:t>
            </a:r>
          </a:p>
          <a:p>
            <a:r>
              <a:rPr lang="ru-RU" i="1" dirty="0"/>
              <a:t>Вова, не отвлекай весь класс своей болтовней!</a:t>
            </a:r>
            <a:br>
              <a:rPr lang="ru-RU" i="1" dirty="0"/>
            </a:br>
            <a:endParaRPr lang="ru-RU" i="1" dirty="0"/>
          </a:p>
          <a:p>
            <a:r>
              <a:rPr lang="ru-RU" i="1" dirty="0"/>
              <a:t>Иванов, срочно зайдите ко мне!</a:t>
            </a:r>
            <a:br>
              <a:rPr lang="ru-RU" i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6835219"/>
      </p:ext>
    </p:extLst>
  </p:cSld>
  <p:clrMapOvr>
    <a:masterClrMapping/>
  </p:clrMapOvr>
  <p:transition spd="med">
    <p:pull dir="ru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</TotalTime>
  <Words>948</Words>
  <Application>Microsoft Office PowerPoint</Application>
  <PresentationFormat>Экран (4:3)</PresentationFormat>
  <Paragraphs>110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2" baseType="lpstr">
      <vt:lpstr>Arial</vt:lpstr>
      <vt:lpstr>Ariston</vt:lpstr>
      <vt:lpstr>Georgia</vt:lpstr>
      <vt:lpstr>Propisi</vt:lpstr>
      <vt:lpstr>Tahoma</vt:lpstr>
      <vt:lpstr>Times New Roman</vt:lpstr>
      <vt:lpstr>Wingdings</vt:lpstr>
      <vt:lpstr>Wingdings 2</vt:lpstr>
      <vt:lpstr>Официальная</vt:lpstr>
      <vt:lpstr>Русский язык</vt:lpstr>
      <vt:lpstr>Презентация PowerPoint</vt:lpstr>
      <vt:lpstr>Презентация PowerPoint</vt:lpstr>
      <vt:lpstr>Презентация PowerPoint</vt:lpstr>
      <vt:lpstr>Письмо по памяти.</vt:lpstr>
      <vt:lpstr>Работа по теме</vt:lpstr>
      <vt:lpstr>Повествовательное предложение </vt:lpstr>
      <vt:lpstr>Вопросительные предложения </vt:lpstr>
      <vt:lpstr>Побудительные предложения </vt:lpstr>
      <vt:lpstr>Презентация PowerPoint</vt:lpstr>
      <vt:lpstr>Невосклицательное предложение</vt:lpstr>
      <vt:lpstr>Восклицательные предложения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Определите по началу предложения, каким оно будет.</vt:lpstr>
      <vt:lpstr>Списать, расставить знаки в конце предложений. Вставить пропущенные орфограммы.</vt:lpstr>
      <vt:lpstr>Списать, расставить знаки в конце предложений. Вставить пропущенные орфограммы.</vt:lpstr>
      <vt:lpstr> Уровни моей успешности 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dc:creator>User</dc:creator>
  <cp:lastModifiedBy>Администратор</cp:lastModifiedBy>
  <cp:revision>28</cp:revision>
  <dcterms:created xsi:type="dcterms:W3CDTF">2008-09-19T04:59:10Z</dcterms:created>
  <dcterms:modified xsi:type="dcterms:W3CDTF">2022-03-28T07:17:04Z</dcterms:modified>
</cp:coreProperties>
</file>