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6" r:id="rId1"/>
  </p:sldMasterIdLst>
  <p:notesMasterIdLst>
    <p:notesMasterId r:id="rId3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80" r:id="rId15"/>
    <p:sldId id="270" r:id="rId16"/>
    <p:sldId id="281" r:id="rId17"/>
    <p:sldId id="271" r:id="rId18"/>
    <p:sldId id="282" r:id="rId19"/>
    <p:sldId id="273" r:id="rId20"/>
    <p:sldId id="279" r:id="rId21"/>
    <p:sldId id="274" r:id="rId22"/>
    <p:sldId id="283" r:id="rId23"/>
    <p:sldId id="275" r:id="rId24"/>
    <p:sldId id="284" r:id="rId25"/>
    <p:sldId id="276" r:id="rId26"/>
    <p:sldId id="287" r:id="rId27"/>
    <p:sldId id="285" r:id="rId28"/>
    <p:sldId id="286" r:id="rId29"/>
    <p:sldId id="288" r:id="rId30"/>
    <p:sldId id="289" r:id="rId31"/>
    <p:sldId id="277" r:id="rId32"/>
    <p:sldId id="278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636" autoAdjust="0"/>
  </p:normalViewPr>
  <p:slideViewPr>
    <p:cSldViewPr snapToGrid="0">
      <p:cViewPr varScale="1">
        <p:scale>
          <a:sx n="65" d="100"/>
          <a:sy n="65" d="100"/>
        </p:scale>
        <p:origin x="9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92C128-134C-4007-8BB1-5958FE5B09EF}" type="datetimeFigureOut">
              <a:rPr lang="ru-RU" smtClean="0"/>
              <a:t>06.06.2023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DFEB3F-2338-4914-B88A-5C71C32C20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6389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DFEB3F-2338-4914-B88A-5C71C32C2047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6521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0D0BA-71A5-4F0D-9F1B-904FDEBEB3F5}" type="datetimeFigureOut">
              <a:rPr lang="ru-RU" smtClean="0"/>
              <a:t>06.06.2023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E53E9-D412-41B7-856C-9AA6F8D595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781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0D0BA-71A5-4F0D-9F1B-904FDEBEB3F5}" type="datetimeFigureOut">
              <a:rPr lang="ru-RU" smtClean="0"/>
              <a:t>06.06.2023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E53E9-D412-41B7-856C-9AA6F8D595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424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0D0BA-71A5-4F0D-9F1B-904FDEBEB3F5}" type="datetimeFigureOut">
              <a:rPr lang="ru-RU" smtClean="0"/>
              <a:t>06.06.2023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E53E9-D412-41B7-856C-9AA6F8D595D5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80510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0D0BA-71A5-4F0D-9F1B-904FDEBEB3F5}" type="datetimeFigureOut">
              <a:rPr lang="ru-RU" smtClean="0"/>
              <a:t>06.06.2023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E53E9-D412-41B7-856C-9AA6F8D595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41372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0D0BA-71A5-4F0D-9F1B-904FDEBEB3F5}" type="datetimeFigureOut">
              <a:rPr lang="ru-RU" smtClean="0"/>
              <a:t>06.06.2023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E53E9-D412-41B7-856C-9AA6F8D595D5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742164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0D0BA-71A5-4F0D-9F1B-904FDEBEB3F5}" type="datetimeFigureOut">
              <a:rPr lang="ru-RU" smtClean="0"/>
              <a:t>06.06.2023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E53E9-D412-41B7-856C-9AA6F8D595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2883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0D0BA-71A5-4F0D-9F1B-904FDEBEB3F5}" type="datetimeFigureOut">
              <a:rPr lang="ru-RU" smtClean="0"/>
              <a:t>06.06.2023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E53E9-D412-41B7-856C-9AA6F8D595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57792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0D0BA-71A5-4F0D-9F1B-904FDEBEB3F5}" type="datetimeFigureOut">
              <a:rPr lang="ru-RU" smtClean="0"/>
              <a:t>06.06.2023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E53E9-D412-41B7-856C-9AA6F8D595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8110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0D0BA-71A5-4F0D-9F1B-904FDEBEB3F5}" type="datetimeFigureOut">
              <a:rPr lang="ru-RU" smtClean="0"/>
              <a:t>06.06.2023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E53E9-D412-41B7-856C-9AA6F8D595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0199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0D0BA-71A5-4F0D-9F1B-904FDEBEB3F5}" type="datetimeFigureOut">
              <a:rPr lang="ru-RU" smtClean="0"/>
              <a:t>06.06.2023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E53E9-D412-41B7-856C-9AA6F8D595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777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0D0BA-71A5-4F0D-9F1B-904FDEBEB3F5}" type="datetimeFigureOut">
              <a:rPr lang="ru-RU" smtClean="0"/>
              <a:t>06.06.2023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E53E9-D412-41B7-856C-9AA6F8D595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8505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0D0BA-71A5-4F0D-9F1B-904FDEBEB3F5}" type="datetimeFigureOut">
              <a:rPr lang="ru-RU" smtClean="0"/>
              <a:t>06.06.2023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E53E9-D412-41B7-856C-9AA6F8D595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012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0D0BA-71A5-4F0D-9F1B-904FDEBEB3F5}" type="datetimeFigureOut">
              <a:rPr lang="ru-RU" smtClean="0"/>
              <a:t>06.06.2023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E53E9-D412-41B7-856C-9AA6F8D595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2035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0D0BA-71A5-4F0D-9F1B-904FDEBEB3F5}" type="datetimeFigureOut">
              <a:rPr lang="ru-RU" smtClean="0"/>
              <a:t>06.06.2023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E53E9-D412-41B7-856C-9AA6F8D595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5469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0D0BA-71A5-4F0D-9F1B-904FDEBEB3F5}" type="datetimeFigureOut">
              <a:rPr lang="ru-RU" smtClean="0"/>
              <a:t>06.06.2023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E53E9-D412-41B7-856C-9AA6F8D595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4332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0D0BA-71A5-4F0D-9F1B-904FDEBEB3F5}" type="datetimeFigureOut">
              <a:rPr lang="ru-RU" smtClean="0"/>
              <a:t>06.06.2023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E53E9-D412-41B7-856C-9AA6F8D595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409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0D0BA-71A5-4F0D-9F1B-904FDEBEB3F5}" type="datetimeFigureOut">
              <a:rPr lang="ru-RU" smtClean="0"/>
              <a:t>06.06.2023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C0E53E9-D412-41B7-856C-9AA6F8D595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411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  <p:sldLayoutId id="2147483869" r:id="rId13"/>
    <p:sldLayoutId id="2147483870" r:id="rId14"/>
    <p:sldLayoutId id="2147483871" r:id="rId15"/>
    <p:sldLayoutId id="214748387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11" Type="http://schemas.openxmlformats.org/officeDocument/2006/relationships/image" Target="../media/image64.jpeg"/><Relationship Id="rId5" Type="http://schemas.openxmlformats.org/officeDocument/2006/relationships/image" Target="../media/image58.jpeg"/><Relationship Id="rId10" Type="http://schemas.openxmlformats.org/officeDocument/2006/relationships/image" Target="../media/image63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11" Type="http://schemas.openxmlformats.org/officeDocument/2006/relationships/image" Target="../media/image73.jpeg"/><Relationship Id="rId5" Type="http://schemas.openxmlformats.org/officeDocument/2006/relationships/image" Target="../media/image67.jpeg"/><Relationship Id="rId10" Type="http://schemas.openxmlformats.org/officeDocument/2006/relationships/image" Target="../media/image72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11" Type="http://schemas.openxmlformats.org/officeDocument/2006/relationships/image" Target="../media/image86.jpeg"/><Relationship Id="rId5" Type="http://schemas.openxmlformats.org/officeDocument/2006/relationships/image" Target="../media/image80.jpeg"/><Relationship Id="rId10" Type="http://schemas.openxmlformats.org/officeDocument/2006/relationships/image" Target="../media/image85.jpeg"/><Relationship Id="rId4" Type="http://schemas.openxmlformats.org/officeDocument/2006/relationships/image" Target="../media/image79.jpeg"/><Relationship Id="rId9" Type="http://schemas.openxmlformats.org/officeDocument/2006/relationships/image" Target="../media/image8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11" Type="http://schemas.openxmlformats.org/officeDocument/2006/relationships/image" Target="../media/image96.jpeg"/><Relationship Id="rId5" Type="http://schemas.openxmlformats.org/officeDocument/2006/relationships/image" Target="../media/image90.jpeg"/><Relationship Id="rId10" Type="http://schemas.openxmlformats.org/officeDocument/2006/relationships/image" Target="../media/image95.jpeg"/><Relationship Id="rId4" Type="http://schemas.openxmlformats.org/officeDocument/2006/relationships/image" Target="../media/image89.jpeg"/><Relationship Id="rId9" Type="http://schemas.openxmlformats.org/officeDocument/2006/relationships/image" Target="../media/image94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475057"/>
          </a:xfrm>
        </p:spPr>
        <p:txBody>
          <a:bodyPr>
            <a:norm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</a:t>
            </a:r>
            <a:r>
              <a:rPr lang="ru-RU" sz="2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«Знакомство детей раннего возраста с произведениями Л.А. </a:t>
            </a:r>
            <a:r>
              <a:rPr 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Барто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«Мои любимые игрушки»»</a:t>
            </a:r>
            <a:r>
              <a:rPr lang="ru-RU" sz="2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первая младшая группа</a:t>
            </a:r>
            <a:r>
              <a:rPr lang="ru-RU" sz="2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299855"/>
            <a:ext cx="8596668" cy="4114800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lnSpc>
                <a:spcPct val="107000"/>
              </a:lnSpc>
              <a:spcAft>
                <a:spcPts val="0"/>
              </a:spcAft>
              <a:buNone/>
            </a:pPr>
            <a:endParaRPr lang="ru-RU" sz="18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Aft>
                <a:spcPts val="0"/>
              </a:spcAft>
              <a:buNone/>
            </a:pPr>
            <a:endParaRPr lang="ru-RU" sz="1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Aft>
                <a:spcPts val="0"/>
              </a:spcAft>
              <a:buNone/>
            </a:pPr>
            <a:endParaRPr lang="ru-RU" sz="18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r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96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Воспитатели: Захарова Н.И.</a:t>
            </a:r>
            <a:endParaRPr lang="ru-RU" sz="9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r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96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Мойсей</a:t>
            </a:r>
            <a:r>
              <a:rPr lang="ru-RU" sz="96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Т.П</a:t>
            </a:r>
            <a:r>
              <a:rPr lang="ru-RU" sz="9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9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9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r">
              <a:lnSpc>
                <a:spcPct val="107000"/>
              </a:lnSpc>
              <a:spcAft>
                <a:spcPts val="0"/>
              </a:spcAft>
              <a:buNone/>
            </a:pPr>
            <a:endParaRPr lang="ru-RU" sz="96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Aft>
                <a:spcPts val="0"/>
              </a:spcAft>
              <a:buNone/>
            </a:pPr>
            <a:endParaRPr lang="ru-RU" sz="9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Aft>
                <a:spcPts val="0"/>
              </a:spcAft>
              <a:buNone/>
            </a:pPr>
            <a:endParaRPr lang="ru-RU" sz="96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9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МБДОУ </a:t>
            </a:r>
            <a:r>
              <a:rPr lang="ru-RU" sz="9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«Детский сад комбинированного вида» №33 «Радуга»</a:t>
            </a:r>
            <a:endParaRPr lang="ru-RU" sz="9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  <a:tabLst>
                <a:tab pos="3394710" algn="l"/>
              </a:tabLst>
            </a:pPr>
            <a:r>
              <a:rPr lang="ru-RU" sz="96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 Отрадное 2023 г.</a:t>
            </a:r>
            <a:endParaRPr lang="ru-RU" sz="9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8950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63235"/>
            <a:ext cx="11901487" cy="6594765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  <a:tabLst>
                <a:tab pos="3394710" algn="l"/>
              </a:tabLst>
            </a:pPr>
            <a:r>
              <a:rPr lang="ru-RU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Используемый материал    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tabLst>
                <a:tab pos="3394710" algn="l"/>
              </a:tabLst>
            </a:pP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Книги А.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Барто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игрушки по теме (кукла, мячик, лошадка, зайка, мишка, бычок) стол «вода - песок» тонет не тонет – для познавательного. Физкультурное оборудование для подвижных игр, маски, зонт, мячи,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воротики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материал для художественно – эстетического развития (бумага, краски), портрет автора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tabLst>
                <a:tab pos="3394710" algn="l"/>
              </a:tabLs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(А.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Барто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иллюстрации по теме «Мячик», «Зайка», «Лошадка», «Мишка», «Бычок».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tabLst>
                <a:tab pos="3394710" algn="l"/>
              </a:tabLs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Фоновое оформление группы по теме проекта. Папка – передвижка по теме: «Как правильно выбрать игрушки для ребёнка младшего возраста.» Развлечение с детьми и родителями на тему «Мои любимые игрушки». Выставка игрушек, сделанных родителями вместе с детьми по теме проекта. 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  <a:tabLst>
                <a:tab pos="3394710" algn="l"/>
              </a:tabLst>
            </a:pP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472499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6255" y="554182"/>
            <a:ext cx="11388436" cy="6123709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  <a:tabLst>
                <a:tab pos="3394710" algn="l"/>
              </a:tabLst>
            </a:pPr>
            <a:r>
              <a:rPr lang="en-US" sz="2400" b="1" u="sng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sz="2400" b="1" u="sng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.Подготовительный этап</a:t>
            </a:r>
            <a:endParaRPr lang="ru-RU" sz="2400" dirty="0" smtClean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  <a:tabLst>
                <a:tab pos="3394710" algn="l"/>
              </a:tabLst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1.Определение педагогом темы: цели и задач, содержание проекта, прогнозирование результата.</a:t>
            </a:r>
            <a:endParaRPr lang="ru-RU" sz="2400" dirty="0" smtClean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  <a:tabLst>
                <a:tab pos="3394710" algn="l"/>
              </a:tabLst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2.Изучение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психолого-педагогической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литературы на тему: «Игры детей раннего возраста».</a:t>
            </a:r>
            <a:endParaRPr lang="ru-RU" sz="2400" dirty="0" smtClean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  <a:tabLst>
                <a:tab pos="3394710" algn="l"/>
              </a:tabLst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3.Обсуждение с родителями проекта, выяснение возможностей, средств, необходимых для реализации проекта, определения содержания деятельности всех участников проекта.</a:t>
            </a:r>
            <a:endParaRPr lang="ru-RU" sz="2400" dirty="0" smtClean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  <a:tabLst>
                <a:tab pos="3394710" algn="l"/>
              </a:tabLst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4.Подбор материала для совместной образовательной деятельности с детьми (картотека игр, литература, игрушки).</a:t>
            </a:r>
            <a:endParaRPr lang="ru-RU" sz="2400" dirty="0" smtClean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  <a:tabLst>
                <a:tab pos="3394710" algn="l"/>
              </a:tabLst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5.Беседа с родителями на тему: «Как я играю дома», «Особенности предметно – 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отабразительной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игры детей младшего возраста».</a:t>
            </a:r>
            <a:endParaRPr lang="ru-RU" sz="2400" dirty="0" smtClean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805829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12005"/>
            <a:ext cx="10515600" cy="1741486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0"/>
              </a:spcAft>
              <a:tabLst>
                <a:tab pos="3394710" algn="l"/>
              </a:tabLst>
            </a:pPr>
            <a:r>
              <a:rPr lang="en-US" b="1" u="sng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</a:t>
            </a:r>
            <a:r>
              <a:rPr lang="ru-RU" b="1" u="sng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.Основной этап реализации проекта:</a:t>
            </a:r>
            <a:r>
              <a:rPr lang="ru-RU" sz="36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36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3236" y="1177637"/>
            <a:ext cx="10929698" cy="347749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7000"/>
              </a:lnSpc>
              <a:spcAft>
                <a:spcPts val="0"/>
              </a:spcAft>
              <a:buNone/>
              <a:tabLst>
                <a:tab pos="3394710" algn="l"/>
              </a:tabLst>
            </a:pPr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Комплексно – тематическое планирование (основной этап) по проекту «Моя любимая игрушка» А. </a:t>
            </a:r>
            <a:r>
              <a:rPr lang="ru-RU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Барто</a:t>
            </a:r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детей первой младшей группы. Игрушки А. </a:t>
            </a:r>
            <a:r>
              <a:rPr lang="ru-RU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Барто</a:t>
            </a:r>
            <a:endParaRPr lang="ru-RU" sz="4000" dirty="0" smtClean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6053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03765"/>
          </a:xfrm>
        </p:spPr>
        <p:txBody>
          <a:bodyPr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3394710" algn="l"/>
              </a:tabLst>
            </a:pP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sz="28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неделя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9823" y="491470"/>
            <a:ext cx="11276685" cy="625423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Aft>
                <a:spcPts val="800"/>
              </a:spcAft>
              <a:buNone/>
              <a:tabLst>
                <a:tab pos="3394710" algn="l"/>
              </a:tabLst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Социально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коммуникативное</a:t>
            </a:r>
            <a:r>
              <a:rPr lang="ru-RU" b="1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развитие. </a:t>
            </a:r>
            <a:r>
              <a:rPr lang="ru-RU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Обыгрывание</a:t>
            </a:r>
            <a:r>
              <a:rPr lang="ru-RU" b="1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стихотворения А. </a:t>
            </a:r>
            <a:r>
              <a:rPr lang="ru-RU" b="1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Барто</a:t>
            </a:r>
            <a:r>
              <a:rPr lang="ru-RU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«Наша Таня».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  <a:tabLst>
                <a:tab pos="3394710" algn="l"/>
              </a:tabLst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j-cs"/>
              </a:rPr>
              <a:t>Познавательное 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j-cs"/>
              </a:rPr>
              <a:t>развитие.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Экспериментальное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обследование мяча в воде (тонет – не тонет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  <a:tabLst>
                <a:tab pos="3394710" algn="l"/>
              </a:tabLst>
            </a:pP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Речевое</a:t>
            </a:r>
            <a:r>
              <a:rPr lang="ru-RU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j-cs"/>
              </a:rPr>
              <a:t>развитие 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j-cs"/>
              </a:rPr>
              <a:t>.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Чтение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заучивание стихотворения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А.Барто</a:t>
            </a:r>
            <a:r>
              <a:rPr lang="ru-RU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«Наша Таня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  <a:tabLst>
                <a:tab pos="3394710" algn="l"/>
              </a:tabLst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Художественно-эстетическое</a:t>
            </a:r>
            <a:r>
              <a:rPr lang="ru-RU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j-cs"/>
              </a:rPr>
              <a:t>развитие.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j-cs"/>
              </a:rPr>
              <a:t>Рисование мяча.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  <a:tabLst>
                <a:tab pos="3394710" algn="l"/>
              </a:tabLst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Физическое</a:t>
            </a:r>
            <a:r>
              <a:rPr lang="ru-RU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j-cs"/>
              </a:rPr>
              <a:t>развитие.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Подвижная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игра</a:t>
            </a:r>
            <a:r>
              <a:rPr lang="ru-RU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«Перекати мяч</a:t>
            </a:r>
            <a:r>
              <a:rPr lang="ru-RU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через ворота», «Игра с мячом».</a:t>
            </a:r>
            <a:r>
              <a:rPr lang="ru-RU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  <a:tabLst>
                <a:tab pos="3394710" algn="l"/>
              </a:tabLst>
            </a:pPr>
            <a:endParaRPr lang="ru-RU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  <a:tabLst>
                <a:tab pos="3394710" algn="l"/>
              </a:tabLst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j-cs"/>
              </a:rPr>
              <a:t/>
            </a:r>
            <a:b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j-cs"/>
              </a:rPr>
            </a:br>
            <a:r>
              <a:rPr lang="ru-RU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j-cs"/>
              </a:rPr>
              <a:t/>
            </a:r>
            <a:b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j-cs"/>
              </a:rPr>
            </a:br>
            <a:endParaRPr lang="ru-RU" sz="18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  <a:tabLst>
                <a:tab pos="3394710" algn="l"/>
              </a:tabLst>
            </a:pPr>
            <a:r>
              <a:rPr lang="ru-RU" sz="1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800" dirty="0"/>
          </a:p>
        </p:txBody>
      </p:sp>
      <p:pic>
        <p:nvPicPr>
          <p:cNvPr id="7" name="Picture 10" descr="https://sun9-2.userapi.com/impg/VJSgo1UhZzyMWY5hy8gndk2FtTpUoMmF7khyDg/iuzqOWG91_U.jpg?size=720x927&amp;quality=95&amp;sign=f986def12174b56a290a6809c7b71aed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06" y="3006218"/>
            <a:ext cx="2518348" cy="373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ttps://sun9-2.userapi.com/impg/K5w_vbipEvFNnCHEmWQPjwK3Wosuk0pLbaDqjA/2j6LexcmaLk.jpg?size=720x537&amp;quality=95&amp;sign=b3dc609a164d54a4b5634901fad01208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172" y="3006218"/>
            <a:ext cx="2929388" cy="373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sun9-6.userapi.com/impg/LyeerYrtC5O6mC4fGznbap6sLW4KgrbERBjQAw/ZpMlRagPrfQ.jpg?size=1280x960&amp;quality=95&amp;sign=1de499111a7690483f3822265b803abe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677" y="3006218"/>
            <a:ext cx="3189800" cy="373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sun9-71.userapi.com/impg/NEiG-qZq105-DRRVnVanAwF6_k13yaQ_C7otvw/oswOGYL6fo8.jpg?size=1280x960&amp;quality=95&amp;sign=2cc6552ff4a953710ec689be78aed669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823" y="3006219"/>
            <a:ext cx="2881539" cy="373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16844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s://sun9-15.userapi.com/impg/lcvwdh4reL1spR4bZR_2c6HAPWjJ8Xk9zsm7rA/vYUY73LWdqQ.jpg?size=720x550&amp;quality=95&amp;sign=5bcba9a071f380f02b669544fabeff64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007" y="162707"/>
            <a:ext cx="2770435" cy="3175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sun9-57.userapi.com/impg/xdp00uxRp-Y7u6Th4T6EJuH_lsON05PP4bTUbw/0RhSmWn78zM.jpg?size=720x406&amp;quality=95&amp;sign=d3eb350249e42ccd6856fd7b9561e570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319" y="3406032"/>
            <a:ext cx="2881539" cy="3347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sun9-12.userapi.com/impg/mb7t2RXWZY59C_3dFG8ToeqQ5bTv-tU6HSq2sw/Je87hq__l2E.jpg?size=663x1080&amp;quality=95&amp;sign=5fc305591ba8862b61ca3b02fcedd3a0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94" y="3537283"/>
            <a:ext cx="2774060" cy="3320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https://sun9-24.userapi.com/impg/QTuNysjJPpt6jFebByve_24tELDIx4Kb2dDVSQ/ng-StXlU0Lk.jpg?size=653x1080&amp;quality=95&amp;sign=e002a23bc097b1f17b5253c0764c1464&amp;type=album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452" y="3432351"/>
            <a:ext cx="2945610" cy="3320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6" descr="https://sun9-55.userapi.com/impg/08Sno7Wb9uoKjI71blPfRmJWvTP_hYbuC7Agog/TNF76DwxrlQ.jpg?size=810x1080&amp;quality=95&amp;sign=790be238326335a7f6d2e7d20415ef0a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9130" y="162707"/>
            <a:ext cx="2893820" cy="3175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https://sun9-36.userapi.com/impg/C0TCl4rpGTfGhCQVCPNPHhMf5uM89io_pGyOsg/u2Ic3-JzE0s.jpg?size=810x1080&amp;quality=95&amp;sign=6552caef8b4aa9e156614f93b51c82de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1115" y="3504832"/>
            <a:ext cx="2780885" cy="3175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sun9-49.userapi.com/impg/1k8kvNOQcnOADZOFLhFfUnRR_trSr9yZj4zPlg/xs0sGWe7rRo.jpg?size=1280x960&amp;quality=95&amp;sign=dd30f798e987c1b50a1b277cf5454a50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2" y="1"/>
            <a:ext cx="3062000" cy="340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74.userapi.com/impg/b6qyRVsq4p55KdE66FW7_h73hGSOwZ5WLvHH_A/o-XBEKIan8A.jpg?size=1280x960&amp;quality=95&amp;sign=af458cc34d0021512203a0ec4063312b&amp;type=albu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135" y="206845"/>
            <a:ext cx="3135184" cy="3212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43704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52400"/>
            <a:ext cx="10515600" cy="498475"/>
          </a:xfrm>
        </p:spPr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3394710" algn="l"/>
              </a:tabLst>
            </a:pP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</a:t>
            </a:r>
            <a:r>
              <a:rPr lang="ru-RU" sz="28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неделя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539750"/>
            <a:ext cx="11485563" cy="6096000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  <a:tabLst>
                <a:tab pos="3394710" algn="l"/>
              </a:tabLst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Социально –коммуникативное</a:t>
            </a:r>
            <a:r>
              <a:rPr lang="ru-RU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развитие.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Обыгрывание</a:t>
            </a:r>
            <a:r>
              <a:rPr lang="en-US" sz="18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стихотворения А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Барто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«Зайка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  <a:tabLst>
                <a:tab pos="3394710" algn="l"/>
              </a:tabLst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Познавательное развитие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Содействовать накоплению опыта доброжелательных</a:t>
            </a:r>
            <a:r>
              <a:rPr lang="ru-RU" sz="18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взаимоотношений,</a:t>
            </a:r>
            <a:r>
              <a:rPr lang="ru-RU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формировать умение сопереживать</a:t>
            </a:r>
            <a:r>
              <a:rPr lang="ru-RU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бережному отношению к игрушке «Зайке».</a:t>
            </a:r>
            <a:endParaRPr lang="ru-RU" sz="1800" dirty="0" smtClean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Aft>
                <a:spcPts val="800"/>
              </a:spcAft>
              <a:buNone/>
              <a:tabLst>
                <a:tab pos="3394710" algn="l"/>
              </a:tabLst>
            </a:pP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Речевое</a:t>
            </a:r>
            <a:r>
              <a:rPr lang="ru-RU" sz="13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развитие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Игровая ситуация с зайцем.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Чтение 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стихотворения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А.Барто</a:t>
            </a:r>
            <a:r>
              <a:rPr lang="ru-RU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«Зайка».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  <a:tabLst>
                <a:tab pos="3394710" algn="l"/>
              </a:tabLst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Художественно-эстетическое</a:t>
            </a:r>
            <a:r>
              <a:rPr lang="ru-RU" sz="13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развитие.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Аппликация</a:t>
            </a:r>
            <a:r>
              <a:rPr lang="ru-RU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«Зайка».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  <a:tabLst>
                <a:tab pos="3394710" algn="l"/>
              </a:tabLst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Физическое</a:t>
            </a:r>
            <a:r>
              <a:rPr lang="ru-RU" sz="13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развитие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Игра «Солнышко и дождик». Развивать желание играть вместе с воспитателем в подвижные игры простого содержания</a:t>
            </a:r>
            <a:endParaRPr lang="ru-RU" sz="1600" dirty="0" smtClean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  <a:tabLst>
                <a:tab pos="3394710" algn="l"/>
              </a:tabLst>
            </a:pP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Aft>
                <a:spcPts val="800"/>
              </a:spcAft>
              <a:buNone/>
              <a:tabLst>
                <a:tab pos="3394710" algn="l"/>
              </a:tabLst>
            </a:pPr>
            <a:r>
              <a:rPr lang="ru-RU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  <a:tabLst>
                <a:tab pos="3394710" algn="l"/>
              </a:tabLst>
            </a:pPr>
            <a:endParaRPr lang="ru-RU" dirty="0"/>
          </a:p>
        </p:txBody>
      </p:sp>
      <p:pic>
        <p:nvPicPr>
          <p:cNvPr id="6" name="Рисунок 5" descr="https://sun9-80.userapi.com/impg/utovv2FcBhM4nKohhgTVJWvTk6MmTLb952Xlug/6Bmjx-LLAyQ.jpg?size=623x1080&amp;quality=95&amp;sign=0fc7fd8d1db63f6e3a530c40e33d195b&amp;type=album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183" y="3463460"/>
            <a:ext cx="2619375" cy="3426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s://sun9-7.userapi.com/impg/CuBjI1juFbD7SyvnfBXyL0UMHmm0urYkXtDbHw/QK3S0Gw5LZM.jpg?size=605x1080&amp;quality=95&amp;sign=f0bf3add9b0d19928999ac7128818be2&amp;type=album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6068" y="3330101"/>
            <a:ext cx="2899063" cy="3527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 descr="https://sun9-73.userapi.com/impg/KEtX_fe29f_ZWTyJzNgmrvh6EEzFp2blZToBSw/SRFQcTApPlU.jpg?size=810x1080&amp;quality=95&amp;sign=e462578bfe0c75eca9a089f8d5561561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3873"/>
            <a:ext cx="2831472" cy="317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https://sun9-33.userapi.com/impg/KayXbr0Y9YLoQvJjiGDIpathb0Hi2oecp2eTbw/rke8ZgjXlR0.jpg?size=720x536&amp;quality=95&amp;sign=5e41c40489653ced33605f97535c0fd8&amp;type=alb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401" y="3392944"/>
            <a:ext cx="3113272" cy="333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4701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un9-1.userapi.com/impg/5Hq_ZZcypmtJwSvZRejFssM1jcP9RBgFzEVkbg/miMyXM1PSuI.jpg?size=720x407&amp;quality=95&amp;sign=8a7e54456cfba368c82debadaacfffdb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581" y="3473909"/>
            <a:ext cx="2663890" cy="3235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75.userapi.com/impg/apQa1-dHK_-JlyMLBmha4Ko0CGrt5TklNvWAJA/zdplEiwttLI.jpg?size=720x392&amp;quality=95&amp;sign=aa3f8162988c89b66ff33eed75a0e676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099" y="213896"/>
            <a:ext cx="2822510" cy="323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un9-46.userapi.com/impg/LkeT7ubxhEM1vYJMUy8Rma9zhv9i-ir262oRQw/j96KS7MnOPU.jpg?size=720x388&amp;quality=95&amp;sign=3e8e9791b0d8eb4cc0f2d51427251c94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544" y="153986"/>
            <a:ext cx="2970663" cy="3142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sun9-43.userapi.com/impg/3tvJKc_9n_NOo6O5Pmiu4y7NSxIefxTxBv4wXA/iyDrnq9ouZ0.jpg?size=623x396&amp;quality=95&amp;sign=51c7ee86aa800d7c46247f6ad0ccc7ae&amp;type=alb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027" y="107657"/>
            <a:ext cx="3105968" cy="3354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sun9-45.userapi.com/impg/9ye3ewnQ5nSSyooCeq6QtHf56NoMKdrZVEhWTw/r7cAmOACrUk.jpg?size=720x527&amp;quality=95&amp;sign=00f002cedc058e6d3117d28b38e37cd4&amp;type=albu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30" y="3539169"/>
            <a:ext cx="3080526" cy="325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s://sun9-20.userapi.com/impg/iMLTSbNdm394fP7fsx1hl9Exg69Zk8Ci3vtZ1A/lwbdRzo7rLw.jpg?size=810x1080&amp;quality=95&amp;sign=7d9893e29216e0bc60894a42d40aa6f3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142" y="0"/>
            <a:ext cx="3194654" cy="318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https://sun9-64.userapi.com/impg/k9RRq7v-lTZ4y3XsoPI1mgAMm8c_awvrcwr8zA/DQuF5yVwf1g.jpg?size=484x807&amp;quality=95&amp;sign=59b1b9eb5dd85a43e56a4660db2e8005&amp;type=album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941" y="3539169"/>
            <a:ext cx="2543175" cy="316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19526" y="3539169"/>
            <a:ext cx="2950720" cy="340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2579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-224589"/>
            <a:ext cx="10515600" cy="1138990"/>
          </a:xfrm>
        </p:spPr>
        <p:txBody>
          <a:bodyPr>
            <a:norm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3394710" algn="l"/>
              </a:tabLst>
            </a:pP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/>
            </a:r>
            <a:b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</a:br>
            <a:r>
              <a:rPr lang="en-US" sz="25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</a:t>
            </a:r>
            <a:r>
              <a:rPr lang="ru-RU" sz="25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5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неделя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799" y="465222"/>
            <a:ext cx="11345779" cy="6392778"/>
          </a:xfrm>
        </p:spPr>
        <p:txBody>
          <a:bodyPr>
            <a:normAutofit/>
          </a:bodyPr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None/>
              <a:tabLst>
                <a:tab pos="3394710" algn="l"/>
              </a:tabLst>
            </a:pPr>
            <a:r>
              <a:rPr lang="ru-RU" sz="17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Социально –коммуникативное</a:t>
            </a:r>
            <a:r>
              <a:rPr lang="ru-RU" sz="17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7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развитие. </a:t>
            </a:r>
            <a:r>
              <a:rPr lang="ru-RU" sz="17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Обыгрывание</a:t>
            </a:r>
            <a:r>
              <a:rPr lang="en-US" sz="17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7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стихотворения А. </a:t>
            </a:r>
            <a:r>
              <a:rPr lang="ru-RU" sz="17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Барто</a:t>
            </a:r>
            <a:r>
              <a:rPr lang="ru-RU" sz="17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7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«Лошадка».</a:t>
            </a:r>
            <a:endParaRPr lang="ru-RU" sz="17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  <a:tabLst>
                <a:tab pos="3394710" algn="l"/>
              </a:tabLst>
            </a:pPr>
            <a:r>
              <a:rPr lang="ru-RU" sz="17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Познавательное </a:t>
            </a:r>
            <a:r>
              <a:rPr lang="ru-RU" sz="17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развитие.</a:t>
            </a:r>
            <a:r>
              <a:rPr lang="ru-RU" sz="17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</a:t>
            </a:r>
            <a:r>
              <a:rPr lang="ru-RU" sz="1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накомство детей с названиями предметов ближнего</a:t>
            </a:r>
            <a: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окружения (игрушки:</a:t>
            </a:r>
            <a: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лошадки) домашние</a:t>
            </a:r>
            <a: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животные.</a:t>
            </a: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  <a:tabLst>
                <a:tab pos="3394710" algn="l"/>
              </a:tabLst>
            </a:pP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Речевое</a:t>
            </a:r>
            <a:r>
              <a:rPr lang="ru-RU" sz="12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развитие</a:t>
            </a:r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Поощрять попытки проговаривать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тихотворный</a:t>
            </a:r>
            <a:r>
              <a:rPr lang="ru-RU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текст целиком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помощью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зрослого</a:t>
            </a:r>
            <a:r>
              <a:rPr lang="ru-RU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«Лошадка».</a:t>
            </a: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None/>
              <a:tabLst>
                <a:tab pos="3394710" algn="l"/>
              </a:tabLst>
            </a:pP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Художественно-эстетическое</a:t>
            </a:r>
            <a:r>
              <a:rPr lang="ru-RU" sz="12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развитие. Рисование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«Травка для лошадки».</a:t>
            </a:r>
            <a:endParaRPr lang="ru-RU" sz="1500" dirty="0" smtClean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None/>
              <a:tabLst>
                <a:tab pos="3394710" algn="l"/>
              </a:tabLst>
            </a:pP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Физическое</a:t>
            </a:r>
            <a:r>
              <a:rPr lang="ru-RU" sz="12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развитие</a:t>
            </a: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Физкультминутка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«Лошадка».</a:t>
            </a: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None/>
              <a:tabLst>
                <a:tab pos="3394710" algn="l"/>
              </a:tabLst>
            </a:pPr>
            <a:endParaRPr lang="ru-RU" sz="15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100" name="Picture 4" descr="https://sun9-67.userapi.com/impg/fFgDWU-O9ZZgFL2SpflybOc3X6B39YwZeqv3UA/34nNy3eX9aM.jpg?size=1280x960&amp;quality=95&amp;sign=c613ff9b31946d232f97f44ef2e35934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6878" y="3208158"/>
            <a:ext cx="2276747" cy="354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un9-20.userapi.com/impg/7C92ED8l1ZsWBpe-ZAdqXNzQkUceNvQ8f8U5sg/9Gz-uR65uX8.jpg?size=1280x960&amp;quality=95&amp;sign=f5f21523c3fb4c901034d46d9798adfc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932" y="3298099"/>
            <a:ext cx="2388945" cy="3450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sun9-50.userapi.com/impg/f6RkFU2V2bONvmMEU4JuK_sVmJfVdavTJ9mRKw/spCUwmmKo2g.jpg?size=1280x960&amp;quality=95&amp;sign=d6186d8243f5ca1ebb7c757b5656881e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479" y="3224753"/>
            <a:ext cx="2269294" cy="350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sun9-15.userapi.com/impg/3YHZF2EJr12LZyXdKc22NB8Gwi6uI8acFRT8eQ/6fvoEzqy6Mw.jpg?size=1280x960&amp;quality=95&amp;sign=17044947ccdc4a7528a64a493d5a1e4e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890" y="3182464"/>
            <a:ext cx="2491873" cy="3458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s://sun9-24.userapi.com/impg/cDxk6M5P_lUYJZaeZbLN_2FLmjETCmEWnce8xA/El9bgcwwjpo.jpg?size=1280x960&amp;quality=95&amp;sign=bec6d8d99311ab8cd50f18ca9860e1ee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8" y="3182464"/>
            <a:ext cx="2461956" cy="356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24217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un9-68.userapi.com/impg/AkOgj5Sjf7XGkCrhJBeHZQQ8aq1k3y5xsBHX7w/qv336eOJWuo.jpg?size=720x529&amp;quality=95&amp;sign=2e7e222dabab25a7251d5c471fcd4947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2" y="176463"/>
            <a:ext cx="3020762" cy="32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un9-29.userapi.com/impg/OQ0HY1mWzQIEYzIA08-1woUyEYfPOspQfPt0VA/itCN-7h42EI.jpg?size=720x523&amp;quality=95&amp;sign=c24de2de48cf34649e2509c99f660ed1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805" y="109756"/>
            <a:ext cx="2924508" cy="32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sun9-77.userapi.com/impg/UQGF-9PgxoMrj7lhNmXD7H_VGChQRDy9g8C76Q/dcEmsldboQU.jpg?size=720x931&amp;quality=95&amp;sign=bfea9f92b334fa20f2aba8f633e9d38b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313" y="3517231"/>
            <a:ext cx="2876381" cy="319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sun9-61.userapi.com/impg/5qqFI8NsCybEazhkY6Cauxxs4aA88hLOtIfXOw/X_SyPgIYn70.jpg?size=711x514&amp;quality=95&amp;sign=6046e67b84d40d63bea809bb379ede17&amp;type=alb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2" y="3517231"/>
            <a:ext cx="3011528" cy="321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sun9-6.userapi.com/impg/5FUNmai3dR3r-QFL2LGcBa7izriNx2wAD7Bglw/Q5bG21sOuG4.jpg?size=1280x960&amp;quality=95&amp;sign=72482b61bb077b0780f867cc244309a5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984" y="36553"/>
            <a:ext cx="2654451" cy="346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sun9-67.userapi.com/impg/kZSGdNNEFlkmVMQvsZtAw5KPD8TtB4WtxaFpsQ/1SJUH5EMLoc.jpg?size=1280x960&amp;quality=95&amp;sign=16dabebf72d2c536c79e7f80109c0a5c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799" y="3574851"/>
            <a:ext cx="2984269" cy="315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sun9-80.userapi.com/impg/_vsnWa_o1QImRfBQ2rZwrnDITwUiJbNL8_XtSQ/jkcoXnG03fE.jpg?size=1280x960&amp;quality=95&amp;sign=16394484d7b4d76277b10e16fdeff6d8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816" y="3465095"/>
            <a:ext cx="2672242" cy="3355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sun9-54.userapi.com/impg/BqgJyToGNHBqjUoau5rfyqPus6r1PCF-qb803A/W-qi2i6eGhk.jpg?size=1280x960&amp;quality=95&amp;sign=2b8a9dd1944a8dacfec606092a454f15&amp;type=albu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1806" y="22564"/>
            <a:ext cx="3088913" cy="346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65349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54983"/>
            <a:ext cx="10515600" cy="414643"/>
          </a:xfrm>
        </p:spPr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3394710" algn="l"/>
              </a:tabLst>
            </a:pP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IV</a:t>
            </a:r>
            <a:r>
              <a:rPr lang="ru-RU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неделя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7090" y="569626"/>
            <a:ext cx="11703099" cy="6288374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  <a:tabLst>
                <a:tab pos="3394710" algn="l"/>
              </a:tabLst>
            </a:pPr>
            <a:r>
              <a:rPr lang="ru-RU" sz="17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Социально –коммуникативное</a:t>
            </a:r>
            <a:r>
              <a:rPr lang="ru-RU" sz="17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7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развитие.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Рассматривание</a:t>
            </a:r>
            <a:r>
              <a:rPr lang="ru-RU" sz="18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игрушки – медведя.</a:t>
            </a:r>
            <a:endParaRPr lang="ru-RU" sz="1800" dirty="0" smtClean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  <a:tabLst>
                <a:tab pos="3394710" algn="l"/>
              </a:tabLst>
            </a:pPr>
            <a:r>
              <a:rPr lang="ru-RU" sz="17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Познавательное </a:t>
            </a:r>
            <a:r>
              <a:rPr lang="ru-RU" sz="17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развитие</a:t>
            </a:r>
            <a:r>
              <a:rPr lang="ru-RU" sz="17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Продолжение знакомить детей, с названиями игрушек</a:t>
            </a:r>
            <a:r>
              <a:rPr lang="ru-RU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(медведь) формировать умение узнавать и называть в игрушках некоторых диких животных</a:t>
            </a:r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  <a:tabLst>
                <a:tab pos="3394710" algn="l"/>
              </a:tabLst>
            </a:pP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Речевое</a:t>
            </a:r>
            <a:r>
              <a:rPr lang="ru-RU" sz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развитие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Разучивание</a:t>
            </a:r>
            <a:r>
              <a:rPr lang="ru-RU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тихотворения</a:t>
            </a:r>
            <a:r>
              <a:rPr lang="ru-RU" sz="16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А.Барто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«Мишка». </a:t>
            </a:r>
            <a:endParaRPr lang="ru-RU" sz="1600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  <a:tabLst>
                <a:tab pos="3394710" algn="l"/>
              </a:tabLst>
            </a:pPr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Художественно-эстетическое</a:t>
            </a:r>
            <a:r>
              <a:rPr lang="ru-RU" sz="12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развитие</a:t>
            </a:r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Рисование: «Дорисуем мишке лапки»</a:t>
            </a:r>
            <a:r>
              <a:rPr lang="ru-RU" sz="16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Пение песенки</a:t>
            </a:r>
            <a:r>
              <a:rPr lang="ru-RU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«Уронили мишку на пол».</a:t>
            </a:r>
            <a:endParaRPr lang="ru-RU" sz="15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  <a:tabLst>
                <a:tab pos="3394710" algn="l"/>
              </a:tabLst>
            </a:pP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Физическое</a:t>
            </a:r>
            <a:r>
              <a:rPr lang="ru-RU" sz="1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развитие</a:t>
            </a:r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Физкультминутка</a:t>
            </a:r>
            <a:r>
              <a:rPr lang="ru-RU" sz="16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«Мишка косолапый».</a:t>
            </a:r>
            <a:endParaRPr lang="ru-RU" sz="1600" dirty="0" smtClean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None/>
              <a:tabLst>
                <a:tab pos="3394710" algn="l"/>
              </a:tabLst>
            </a:pPr>
            <a:endParaRPr lang="ru-RU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6" descr="https://sun9-65.userapi.com/impg/5otIm9g-bKvelUFrEMUTnXOTAlwOW5XC6vUy3g/eB7nWpBLr1E.jpg?size=720x523&amp;quality=95&amp;sign=a3ea33682d39c7e6c4ce48591c59587b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0" y="3230563"/>
            <a:ext cx="2928938" cy="3627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sun9-73.userapi.com/impg/I5usVgHe09nFty9Q7pGKlyRhK_bjUkVtcQo2-w/HSXCs6S--HY.jpg?size=720x494&amp;quality=95&amp;sign=4ab9f4718f0bbfd7a546c96643f39d4b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512" y="3301766"/>
            <a:ext cx="2757488" cy="348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un9-13.userapi.com/impg/fQiTwyQERQQtgaKdMkWY9VhtyZgRep5ILEtYEQ/QkNEsBUcKuU.jpg?size=1280x960&amp;quality=95&amp;sign=18d1595707c0af7f150669ef8698226b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484" y="3301766"/>
            <a:ext cx="2780605" cy="348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sun9-72.userapi.com/impg/TONKuSw2g6XzpMdislG42qbWsV7JUODtXUSm4g/0kb1bB0ujOM.jpg?size=1280x960&amp;quality=95&amp;sign=6454f8226f4b8292f49947d998b7184a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1573" y="3301766"/>
            <a:ext cx="2971100" cy="348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3931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3290" y="152399"/>
            <a:ext cx="10965873" cy="6525491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07000"/>
              </a:lnSpc>
              <a:spcAft>
                <a:spcPts val="0"/>
              </a:spcAft>
              <a:buNone/>
              <a:tabLst>
                <a:tab pos="3394710" algn="l"/>
              </a:tabLst>
            </a:pPr>
            <a:r>
              <a:rPr lang="ru-RU" sz="18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Актуальность.</a:t>
            </a:r>
            <a:endParaRPr lang="ru-RU" sz="1800" dirty="0" smtClean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  <a:tabLst>
                <a:tab pos="3394710" algn="l"/>
              </a:tabLst>
            </a:pP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Невозможно представить дошкольное детство без игры и игрушки. Здесь формируются все стороны личности ребёнка. Этим объясняются воспитательные возможности игры, которую психологи считают ведущей деятельностью дошкольника.</a:t>
            </a:r>
            <a:endParaRPr lang="ru-RU" sz="2400" dirty="0" smtClean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  <a:tabLst>
                <a:tab pos="3394710" algn="l"/>
              </a:tabLst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Игра – важное средство умственного воспитания ребёнка. В ней умственная активность детей всегда связана с работой воображения, которое проявляется и развивается в поиске средств для выполнения задуманного. Интересные игры создают бодрое, радостное настроение, делают жизнь детей полной, удовлетворяют их потребность в активной деятельности.</a:t>
            </a:r>
            <a:endParaRPr lang="ru-RU" sz="2400" dirty="0" smtClean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  <a:tabLst>
                <a:tab pos="3394710" algn="l"/>
              </a:tabLst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Даже в хороших условиях, при полноценном питании ребёнок будет плохо развиваться, станет вялым, если он будет лишён увлекательной игры.</a:t>
            </a:r>
            <a:endParaRPr lang="ru-RU" sz="2400" dirty="0" smtClean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  <a:tabLst>
                <a:tab pos="3394710" algn="l"/>
              </a:tabLst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Непременный спутник игры – игрушка. Какая же она – современная игрушка? Какой должна быть?</a:t>
            </a:r>
            <a:endParaRPr lang="ru-RU" sz="2400" dirty="0" smtClean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  <a:tabLst>
                <a:tab pos="3394710" algn="l"/>
              </a:tabLst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Серийная игрушка, с которой, к сожалению, имеет дело современный ребёнок, по сути дела является </a:t>
            </a:r>
            <a:r>
              <a:rPr lang="ru-RU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антиигрушкой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в ней содержится идея обладания, а не радостного постижения мира; она формирует тенденцию вытеснения развивающей игры и подлинного творчества. Внешняя привлекательность игрушки становится важнее игрового применения, отсюда – новые фермы, материалы, не свойственные традиционной игрушке.</a:t>
            </a:r>
            <a:endParaRPr lang="ru-RU" sz="2400" dirty="0" smtClean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38572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https://sun9-5.userapi.com/impg/dEZXlFmt1hxCSuOrakW_LRkmfulcml3niYmiRA/8F1y4UP4ltQ.jpg?size=1280x960&amp;quality=95&amp;sign=399312fad74a4b96b685dad9a5c09722&amp;type=album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555" y="122198"/>
            <a:ext cx="2888012" cy="2743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4" name="Picture 4" descr="https://sun9-17.userapi.com/impg/LryVdDKEdTZGN_vxysvYJVYZ1e-TE4z_h1sHCA/EdakbZPw8j4.jpg?size=720x505&amp;quality=95&amp;sign=2218e95863d99882192dba9ec0ddab5c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116" y="3023705"/>
            <a:ext cx="3114989" cy="3592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sun9-27.userapi.com/impg/qS7_Enr_GlFzm6iTroHmPHSRabNL9V-pkVQ4QQ/2GPuMU6Kyik.jpg?size=676x1080&amp;quality=95&amp;sign=612f5b6f52fe0a0a38c120d2d35c6144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99" y="3136839"/>
            <a:ext cx="2728911" cy="3479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un9-73.userapi.com/impg/eXvFW869ljGeoxrljJeu7sNeqtVlhUrTZb5rIA/xNaATz8qz_s.jpg?size=1280x960&amp;quality=95&amp;sign=2dfc3e4c0824fea52c08f98d4507f8ce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14" y="230460"/>
            <a:ext cx="3075372" cy="2684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sun9-55.userapi.com/impg/ZIcE-To2UwURqdx5Mn4xpCF6IGqYeapkWM1lsg/o-cyHVWaAxM.jpg?size=1280x960&amp;quality=95&amp;sign=acdd07585f4848fd8d580a7a394b2d89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7014" y="3016188"/>
            <a:ext cx="3033556" cy="372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sun9-7.userapi.com/impg/lee0Onu1ULVvIhgP1ZBiZntjEvOw05PO4vRe2w/HJZvFxLrQgU.jpg?size=1280x960&amp;quality=95&amp;sign=37f5df3555150d9ebd695c52cabef4af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003" y="230460"/>
            <a:ext cx="2881552" cy="2684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s://sun9-57.userapi.com/impg/k6Y6O7ZpNKm09FPs_3d58SCLskbT6ct7jodP1w/fnmfAU9uJ34.jpg?size=1280x960&amp;quality=95&amp;sign=4eb2d09e5a31c3e63b2c5e4f2a824596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5290" y="171846"/>
            <a:ext cx="2835280" cy="274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s://sun9-73.userapi.com/impg/qKBRROlv4kVulbcME61VSekKZ7Hqy9gCpxPhRg/lOEDT28Dzy8.jpg?size=718x535&amp;quality=95&amp;sign=a0443905b0bffd883ab812ba4f51dbf7&amp;type=albu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619" y="3016188"/>
            <a:ext cx="2992359" cy="372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22550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79882"/>
            <a:ext cx="10515600" cy="49467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ru-RU" sz="28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неделя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5225" y="816964"/>
            <a:ext cx="11872210" cy="604103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spcAft>
                <a:spcPts val="800"/>
              </a:spcAft>
              <a:buNone/>
              <a:tabLst>
                <a:tab pos="3394710" algn="l"/>
              </a:tabLst>
            </a:pPr>
            <a:r>
              <a:rPr lang="ru-RU" sz="17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Социально –коммуникативное</a:t>
            </a:r>
            <a:r>
              <a:rPr lang="ru-RU" sz="17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7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развитие.</a:t>
            </a:r>
            <a:r>
              <a:rPr lang="ru-RU" sz="1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Чтение стихотворения и</a:t>
            </a:r>
            <a:r>
              <a:rPr lang="ru-RU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1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быгрывание</a:t>
            </a:r>
            <a:r>
              <a:rPr lang="ru-RU" sz="1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игрушки «Бычок».</a:t>
            </a:r>
            <a:endParaRPr lang="ru-RU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Aft>
                <a:spcPts val="800"/>
              </a:spcAft>
              <a:buNone/>
              <a:tabLst>
                <a:tab pos="3394710" algn="l"/>
              </a:tabLst>
            </a:pPr>
            <a:r>
              <a:rPr lang="ru-RU" sz="17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Познавательное </a:t>
            </a:r>
            <a:r>
              <a:rPr lang="ru-RU" sz="17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развитие.</a:t>
            </a:r>
            <a:r>
              <a:rPr lang="ru-RU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Продолжение знакомить детей, с названиями игрушек</a:t>
            </a:r>
            <a:r>
              <a:rPr lang="ru-RU" sz="1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(бычок) </a:t>
            </a:r>
            <a:r>
              <a:rPr lang="ru-RU" sz="18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пробуждать интерес к театрализованной игре</a:t>
            </a:r>
            <a:r>
              <a:rPr lang="ru-RU" sz="17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Aft>
                <a:spcPts val="800"/>
              </a:spcAft>
              <a:buNone/>
              <a:tabLst>
                <a:tab pos="3394710" algn="l"/>
              </a:tabLst>
            </a:pPr>
            <a:r>
              <a:rPr lang="ru-RU" sz="15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Речевое</a:t>
            </a:r>
            <a:r>
              <a:rPr lang="ru-RU" sz="1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5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развитие</a:t>
            </a:r>
            <a:r>
              <a:rPr lang="ru-RU" sz="15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1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Рассказывание</a:t>
            </a:r>
            <a:r>
              <a:rPr lang="ru-RU" sz="1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ru-RU" sz="1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тихотворения</a:t>
            </a:r>
            <a:r>
              <a:rPr lang="ru-RU" sz="1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детьми </a:t>
            </a:r>
            <a:r>
              <a:rPr lang="ru-RU" sz="16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А.Барто</a:t>
            </a:r>
            <a:r>
              <a:rPr lang="ru-RU" sz="1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«Бычок».</a:t>
            </a:r>
            <a:endParaRPr lang="ru-RU" sz="16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Aft>
                <a:spcPts val="800"/>
              </a:spcAft>
              <a:buNone/>
              <a:tabLst>
                <a:tab pos="3394710" algn="l"/>
              </a:tabLst>
            </a:pPr>
            <a:r>
              <a:rPr lang="ru-RU" sz="15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Художественно-эстетическое</a:t>
            </a:r>
            <a:r>
              <a:rPr lang="ru-RU" sz="1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5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развитие.</a:t>
            </a:r>
            <a:r>
              <a:rPr lang="ru-RU" sz="1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Раскраски: «Бычок». </a:t>
            </a:r>
            <a:r>
              <a:rPr lang="ru-RU" sz="1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</a:t>
            </a:r>
            <a:r>
              <a:rPr lang="ru-RU" sz="1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адачи: не выходить за пределы</a:t>
            </a:r>
            <a:r>
              <a:rPr lang="ru-RU" sz="1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контура.</a:t>
            </a:r>
            <a:endParaRPr lang="ru-RU" sz="15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 algn="just">
              <a:lnSpc>
                <a:spcPct val="100000"/>
              </a:lnSpc>
              <a:spcAft>
                <a:spcPts val="800"/>
              </a:spcAft>
              <a:buNone/>
              <a:tabLst>
                <a:tab pos="3394710" algn="l"/>
              </a:tabLst>
            </a:pPr>
            <a:r>
              <a:rPr lang="ru-RU" sz="15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Физическое</a:t>
            </a:r>
            <a:r>
              <a:rPr lang="ru-RU" sz="12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5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развитие.</a:t>
            </a:r>
            <a:r>
              <a:rPr lang="ru-RU" sz="1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Формировать умение сохранять устойчивое положение тела при ходьбе по доске, гимнастической скамейке или бревну шириной 20-25 см.</a:t>
            </a:r>
            <a:r>
              <a:rPr lang="ru-RU" sz="1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«Мостик для бычка»</a:t>
            </a:r>
            <a:r>
              <a:rPr lang="ru-RU" sz="1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Picture 2" descr="https://sun9-52.userapi.com/impg/dze5zYB26MIFIvCnkMLXIZME2srPemOU6kZxOw/3zC8UxLaX_A.jpg?size=1280x960&amp;quality=95&amp;sign=012f433dc016bde36e7a99c6a0c3f21b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25" y="3657601"/>
            <a:ext cx="2302812" cy="307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sun9-65.userapi.com/impg/OdtPj17Ev8coZkncMRbLids_6Cqg-TbHdrSAaw/a6Um7XFzvgA.jpg?size=810x1080&amp;quality=95&amp;sign=d235302ffbb5cbbc51a277262a6b416b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732" y="3657600"/>
            <a:ext cx="2235006" cy="304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sun9-80.userapi.com/impg/tLZS9iHy8NpmgV2os5PBrGZ1H1F2-1HfmEe_zg/Cc4RYlPhSaU.jpg?size=1280x960&amp;quality=95&amp;sign=13738746e1aa66a5c5dbd8567755fb4b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037" y="3657600"/>
            <a:ext cx="2182889" cy="307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s://sun9-40.userapi.com/impg/Xm2vHdGv4LWT5v9MT7mOnNH9Adu4UpW3zpIdjA/SPbydhFxj84.jpg?size=1280x960&amp;quality=95&amp;sign=153ac73bb09ca6d48ad18b65f218d875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475" y="3557470"/>
            <a:ext cx="2218544" cy="317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https://sun9-58.userapi.com/impg/SdDZqV606nHPaVO98mpPfZkF2MRbghd0KOLmJA/AN6FuBH_X24.jpg?size=1280x960&amp;quality=95&amp;sign=633e59d63001a03525aa0df3c25b8733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8983" y="3375661"/>
            <a:ext cx="2364487" cy="3354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41168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sun9-22.userapi.com/impg/zAZYWksix4sTvb3bsAmmGo2pPTEi1GLk0S96jA/VcE92XKaFI8.jpg?size=642x1080&amp;quality=95&amp;sign=61aad50c0f0c77c8743007acc1c00472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0827" y="3162925"/>
            <a:ext cx="2544763" cy="365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sun9-38.userapi.com/impg/WQwe1-6AfxhJ5mo4iRmknwu0WDlcyh4M01BM9A/ulSDHEn5eA0.jpg?size=720x394&amp;quality=95&amp;sign=559c068902670cf45c9483ad400918fc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517" y="3312824"/>
            <a:ext cx="2419089" cy="350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https://sun9-21.userapi.com/impg/50nPgCVng9O_KDlPcF07veyvYCa9qipCJD0Fkw/-UD5uNL0N5Y.jpg?size=1280x960&amp;quality=95&amp;sign=4cd4ab442299ec3b17c93cdddc45a2e4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04930"/>
            <a:ext cx="2362773" cy="3057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https://sun9-4.userapi.com/impg/TjKx45txW-8jN0uAIlNHqpfMktHo3SC3WX68sw/Af-QHtNCeA4.jpg?size=1280x960&amp;quality=95&amp;sign=8b5ecd4710360bee26a4cb6097388375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280" y="104930"/>
            <a:ext cx="2373872" cy="3057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https://sun9-75.userapi.com/impg/xtZgnuOUHbapoWGAs4H9k9xYDMZufwbeOkuPOA/ew1Bhpsd7Iw.jpg?size=810x1080&amp;quality=95&amp;sign=a1515993dfc2bb938fe6b229e083ab85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840" y="104931"/>
            <a:ext cx="2203552" cy="3057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6" name="Picture 18" descr="https://sun9-3.userapi.com/impg/1jbuLf18CICwRqMAS_SCHSHoxDelCovfRL0wCQ/UE-qTEn8xgE.jpg?size=1280x960&amp;quality=95&amp;sign=e225106e3d9a94dbb08d67a42bf0466a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07" y="3312825"/>
            <a:ext cx="2170780" cy="350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8" name="Picture 20" descr="https://sun9-70.userapi.com/impg/MRcs9k3pz4W4wScFeAsIRnh4UKUXsZhCcJ35IA/DBRzcc6S8k8.jpg?size=810x1080&amp;quality=95&amp;sign=701ae12d8cdd38ed0783e03ec0770de0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308" y="64177"/>
            <a:ext cx="2148746" cy="309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0" name="Picture 22" descr="https://sun9-16.userapi.com/impg/sblE-smBvtw6zZWyf1Ozaf_h9xBsJFShMSzmjA/YTdW-lUPoUg.jpg?size=810x1080&amp;quality=95&amp;sign=41cedefbd70587b23263946d276d4847&amp;type=albu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6742" y="64178"/>
            <a:ext cx="2412932" cy="309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2" name="Picture 24" descr="https://sun9-38.userapi.com/impg/NWDtk_qe4aTUjJRZD7LG3eU4CbZ-Zt5VJAesaw/tobMXdtUVIM.jpg?size=1280x960&amp;quality=95&amp;sign=ccc177ec9ddeddad241733f677675969&amp;type=albu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280" y="3288290"/>
            <a:ext cx="2510349" cy="3528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4" name="Picture 26" descr="https://sun9-69.userapi.com/impg/LsH_GhnsgdJ2CAxNHQ1Zd0FMolqMcKK5qhhRqA/5fhMBBAFcVM.jpg?size=1280x960&amp;quality=95&amp;sign=9e3673d5adc70c7e0a2b4749ecd61d0d&amp;type=albu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98" y="3312825"/>
            <a:ext cx="2409650" cy="350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37134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93964"/>
            <a:ext cx="10515600" cy="6234545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  <a:tabLst>
                <a:tab pos="3394710" algn="l"/>
              </a:tabLs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7000"/>
              </a:lnSpc>
              <a:spcAft>
                <a:spcPts val="0"/>
              </a:spcAft>
              <a:buNone/>
              <a:tabLst>
                <a:tab pos="3394710" algn="l"/>
              </a:tabLst>
            </a:pPr>
            <a:r>
              <a:rPr lang="en-US" b="1" u="sng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</a:t>
            </a:r>
            <a:r>
              <a:rPr lang="ru-RU" b="1" u="sng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.Заключительный этап:</a:t>
            </a:r>
            <a:endParaRPr lang="ru-RU" sz="2000" dirty="0" smtClean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  <a:tabLst>
                <a:tab pos="3394710" algn="l"/>
              </a:tabLst>
            </a:pPr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Подведение </a:t>
            </a: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итогов проекта.</a:t>
            </a:r>
            <a:endParaRPr lang="ru-RU" sz="2000" b="1" i="1" dirty="0" smtClean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  <a:tabLst>
                <a:tab pos="3394710" algn="l"/>
              </a:tabLst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Выставка игрушек, сделанных родителями с детьми по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теме проекта.</a:t>
            </a:r>
            <a:endParaRPr lang="ru-RU" sz="2000" dirty="0" smtClean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  <a:tabLst>
                <a:tab pos="3394710" algn="l"/>
              </a:tabLst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Оформление фотоколлажа «Мы играем»</a:t>
            </a:r>
            <a:endParaRPr lang="ru-RU" sz="2000" dirty="0" smtClean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  <a:tabLst>
                <a:tab pos="3394710" algn="l"/>
              </a:tabLst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Папка передвижка «Игрушки в жизни ребёнка»</a:t>
            </a:r>
            <a:endParaRPr lang="ru-RU" sz="2000" dirty="0" smtClean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  <a:tabLst>
                <a:tab pos="3394710" algn="l"/>
              </a:tabLst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Составление портфолио проекта.</a:t>
            </a:r>
            <a:endParaRPr lang="ru-RU" sz="2000" dirty="0" smtClean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  <a:tabLst>
                <a:tab pos="3394710" algn="l"/>
              </a:tabLst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Презентация проекта.</a:t>
            </a:r>
            <a:endParaRPr lang="ru-RU" sz="2000" dirty="0" smtClean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  <a:tabLst>
                <a:tab pos="3394710" algn="l"/>
              </a:tabLst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Представление портфолио проекта на КМО педагогов.</a:t>
            </a:r>
            <a:endParaRPr lang="ru-RU" sz="2000" dirty="0" smtClean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  <a:tabLst>
                <a:tab pos="3394710" algn="l"/>
              </a:tabLst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Педагоги понимают всю значимость сотрудничества с родителями.</a:t>
            </a:r>
            <a:endParaRPr lang="ru-RU" sz="2000" dirty="0" smtClean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  <a:tabLst>
                <a:tab pos="3394710" algn="l"/>
              </a:tabLst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Родители стали активными участниками проекта в детском саду, появился интерес к проектной деятельности, они с удовольствием принимали участие в оформлении выставки и используют накопленные знания в двигательной активности с детьми дома.</a:t>
            </a:r>
            <a:endParaRPr lang="ru-RU" sz="2000" dirty="0" smtClean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79603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319134" y="464694"/>
            <a:ext cx="1164735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Выставка игрушек, сделанных родителями с детьми по теме </a:t>
            </a: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проекта</a:t>
            </a:r>
          </a:p>
          <a:p>
            <a:pPr algn="r"/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400" b="1" dirty="0"/>
          </a:p>
        </p:txBody>
      </p:sp>
      <p:pic>
        <p:nvPicPr>
          <p:cNvPr id="6" name="Picture 2" descr="https://sun9-62.userapi.com/impg/sDwA28c8kxlOYfRo_OD7tMfxrxmprkR-q9CDEQ/6Ky75A3t8f0.jpg?size=810x1080&amp;quality=95&amp;sign=e9e911d6042dae0b0ebead27f6465303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66" y="891916"/>
            <a:ext cx="2347782" cy="2975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sun9-30.userapi.com/impg/N8ObecQJoCUhb55QxTN9TcMIzOnZ4dTZc8NZ0g/uu7dNh-KgoM.jpg?size=810x1080&amp;quality=95&amp;sign=a279d881cbf7d72666fb91665fa94a78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572" y="878198"/>
            <a:ext cx="2075128" cy="3109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s://sun9-74.userapi.com/impg/50fC3zDF4OQYTN7D9HZ8JgtNTbgUJSxYI7PSRA/yyGFdzVFJB0.jpg?size=810x1080&amp;quality=95&amp;sign=0ca1f3707ac56ad0314103a869ca5a64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660" y="891915"/>
            <a:ext cx="2278507" cy="3095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s://sun9-76.userapi.com/impg/zvClz3q3JBX6pRsEZ9tTFxOQQ-lsPCtg1FT1jQ/MO7K-XQgRz8.jpg?size=810x1080&amp;quality=95&amp;sign=d7ecbe5fa2e93f7e435657c0f74aea36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088" y="821029"/>
            <a:ext cx="2263518" cy="316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https://sun9-76.userapi.com/impg/I3PPqA8PFDEnvKYRv5MEyPRJNCHYEya3twxPDg/xdHNblMqZ7o.jpg?size=810x1080&amp;quality=95&amp;sign=db41e43caa55ecdf3d381ad834cfd948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3527" y="891915"/>
            <a:ext cx="2739350" cy="3095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https://sun9-27.userapi.com/impg/yRtn5IgmxCSNeKVCYPs0unN-8AiKUhlxqx6VIg/Hg4g6eIWKoo.jpg?size=810x1080&amp;quality=95&amp;sign=135459b25da3e679a67298a0c87d1f31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45" y="3867462"/>
            <a:ext cx="2754541" cy="289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https://sun9-30.userapi.com/impg/JfozLkbJh8fos488yF5xgHifEiwo0q3yv2C9GA/tQCoNuX7QdY.jpg?size=478x713&amp;quality=95&amp;sign=d02df14475bc38df2cfbfd2a073a7574&amp;type=albu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335" y="3927422"/>
            <a:ext cx="2742867" cy="283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8" descr="https://sun9-35.userapi.com/impg/XlGLrOe0C7MJjSh5aK0p6JOg12CzOcmSGpKcAA/46ITD7CprtI.jpg?size=1280x960&amp;quality=95&amp;sign=aa517f720a1879377a36e1f07fa3ed05&amp;type=albu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361" y="3889946"/>
            <a:ext cx="3228922" cy="295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https://sun9-10.userapi.com/impg/Ci8TimK2w4f2HzFzcir98Df1JxVoOb-WsUT_ug/1CiqMJ7n6uQ.jpg?size=1280x960&amp;quality=95&amp;sign=b063f028a130f307b3249bc1613343ac&amp;type=albu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405" y="3571407"/>
            <a:ext cx="3385472" cy="318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10444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4909" y="387926"/>
            <a:ext cx="11263746" cy="6068291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7000"/>
              </a:lnSpc>
              <a:spcAft>
                <a:spcPts val="0"/>
              </a:spcAft>
              <a:buNone/>
              <a:tabLst>
                <a:tab pos="3394710" algn="l"/>
              </a:tabLst>
            </a:pPr>
            <a:r>
              <a:rPr lang="ru-RU" sz="2400" b="1" u="sng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Анализ результата работы</a:t>
            </a:r>
            <a:endParaRPr lang="ru-RU" sz="2400" dirty="0" smtClean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  <a:tabLst>
                <a:tab pos="3394710" algn="l"/>
              </a:tabLst>
            </a:pP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ходе реализации проекта у детей:</a:t>
            </a:r>
            <a:endParaRPr lang="ru-RU" sz="2400" b="1" i="1" dirty="0" smtClean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  <a:tabLst>
                <a:tab pos="3394710" algn="l"/>
              </a:tabLst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-Развивались творческие способности, </a:t>
            </a:r>
            <a:endParaRPr lang="ru-RU" sz="2400" dirty="0" smtClean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  <a:tabLst>
                <a:tab pos="3394710" algn="l"/>
              </a:tabLst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Углубились знания об игрушках, укрепилось представления о необходимости бережно относится к ним,</a:t>
            </a:r>
            <a:endParaRPr lang="ru-RU" sz="2400" dirty="0" smtClean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  <a:tabLst>
                <a:tab pos="3394710" algn="l"/>
              </a:tabLst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Совершенствовалось умение осуществлять экспериментальную деятельность устанавливать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причинно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следственные связи в окружающем мире, </a:t>
            </a:r>
            <a:endParaRPr lang="ru-RU" sz="2400" dirty="0" smtClean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  <a:tabLst>
                <a:tab pos="3394710" algn="l"/>
              </a:tabLst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Расширился и активизировался словарный запас,</a:t>
            </a:r>
            <a:endParaRPr lang="ru-RU" sz="2400" dirty="0" smtClean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  <a:tabLst>
                <a:tab pos="3394710" algn="l"/>
              </a:tabLst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Дети испытывают чувства радости и удовольствия от совместной с радетелями двигательной активности.</a:t>
            </a:r>
            <a:endParaRPr lang="ru-RU" sz="2400" dirty="0" smtClean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  <a:tabLst>
                <a:tab pos="3394710" algn="l"/>
              </a:tabLst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Дети знают стихи наизусть.</a:t>
            </a:r>
            <a:endParaRPr lang="ru-RU" sz="2400" dirty="0" smtClean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1204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673" y="-250722"/>
            <a:ext cx="12192000" cy="9144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6226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Оформление фотоколлажа «Мы играем»</a:t>
            </a:r>
            <a:endParaRPr lang="ru-RU" sz="2800" b="1" dirty="0"/>
          </a:p>
        </p:txBody>
      </p:sp>
      <p:pic>
        <p:nvPicPr>
          <p:cNvPr id="10242" name="Picture 2" descr="https://sun9-26.userapi.com/impg/WAOc-vRX8CAJcp1L0sDjzfyVaedkVm4jfXJnQg/iUGlaMucyVM.jpg?size=810x1080&amp;quality=95&amp;sign=59a6fbb7c1d3eff9ed5ae8176288faa5&amp;type=albu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056" y="1079292"/>
            <a:ext cx="7090347" cy="564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57965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Папка передвижка «Игрушки в жизни ребёнка»</a:t>
            </a:r>
            <a:endParaRPr lang="ru-RU" sz="2800" b="1" dirty="0"/>
          </a:p>
        </p:txBody>
      </p:sp>
      <p:pic>
        <p:nvPicPr>
          <p:cNvPr id="11266" name="Picture 2" descr="https://sun9-50.userapi.com/impg/-sHxxugWfuYaFj876gmL4xkrCxJrPhN39ZJRjA/XZn74vEJHSw.jpg?size=1280x960&amp;quality=95&amp;sign=b9ee40312077a406e88b7d4a5149c059&amp;type=albu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173" y="1064302"/>
            <a:ext cx="8484433" cy="5396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3821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39844"/>
            <a:ext cx="8596668" cy="599605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Совместное развлечение с родителями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12290" name="Picture 2" descr="https://sun9-48.userapi.com/impg/mPH4_fEFvDjiVgAlPfFPCnLI5ZKINFfa6BLU8Q/asHrC1eZsjA.jpg?size=810x1080&amp;quality=95&amp;sign=59dc255e13df377666a517eece070fd5&amp;type=album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24" y="839449"/>
            <a:ext cx="2143594" cy="2518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sun9-72.userapi.com/impg/SxjRioNvRyVofuKPLw-gbBWwDHybysObTssc_Q/382wyulifVk.jpg?size=810x1080&amp;quality=95&amp;sign=2cd5f282ef1589155331d50dd210558b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691" y="809468"/>
            <a:ext cx="2321705" cy="277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sun9-41.userapi.com/impg/uAXbi7lt0p4_1pq4lXjxLKXzve7I5dxaME9MgQ/ehrHMmCqmJ8.jpg?size=810x1080&amp;quality=95&amp;sign=159e79169eb6b838f992180998bef4b9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292" y="779487"/>
            <a:ext cx="2549394" cy="283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s://sun9-4.userapi.com/impg/MnURdlK5tBJvhp3mU_Uw81N1G6cJ2pUmh888Ig/qmquBLXJBOs.jpg?size=810x1080&amp;quality=95&amp;sign=00cee433c683817deb2359dee7300223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270" y="809468"/>
            <a:ext cx="2184005" cy="277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https://sun9-14.userapi.com/impg/hUYYMwBRMl0FZiGrnds4CR6JN1dx8Yjw5hMKOg/3k4Jjlgif0c.jpg?size=810x1080&amp;quality=95&amp;sign=ea7c30e9cfe61a3b10ef8cf96c4c5ab7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2648"/>
            <a:ext cx="2293495" cy="327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https://sun9-18.userapi.com/impg/-MYzmfjbS7OqZhiJI7dsrbxofrSEY4bRtqcobg/5BBN4EWHzpQ.jpg?size=810x1080&amp;quality=95&amp;sign=555c696be3a4c6da883b26f0d5dbbf76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4275" y="0"/>
            <a:ext cx="2722830" cy="3432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14" descr="https://sun9-5.userapi.com/impg/lKu8563sqzyvidSrrHm7F3B-7KTSQlococy5ww/zdCAb8po8b8.jpg?size=810x1080&amp;quality=95&amp;sign=6b0baeeaee6b8958970c77ba6886d5fd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314" y="3612628"/>
            <a:ext cx="2441978" cy="3215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4" name="Picture 16" descr="https://sun9-56.userapi.com/impg/c9q9NNQHnTjZq5JkwhQZ-JcQYMH9jqmZcWRS-Q/HrvXDzQMZNc.jpg?size=810x1080&amp;quality=95&amp;sign=0ff691b0c6bd072e7d694102c32e596f&amp;type=albu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981" y="3582648"/>
            <a:ext cx="2427289" cy="3245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6" name="Picture 18" descr="https://sun9-74.userapi.com/impg/9I9QCuEEf2J73f4OgyflmOKT1N4xj8eQ0Ul5hw/gS4GovrHFMI.jpg?size=810x1080&amp;quality=95&amp;sign=bee51a99564b9bada8de43051cc6e70b&amp;type=albu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686" y="3631365"/>
            <a:ext cx="2184005" cy="317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8" name="Picture 20" descr="https://sun9-40.userapi.com/impg/mGhNF_DJmQxTx1agrLUL-nz9bzUFy2EqT9T0UA/kdMRoLmy0TU.jpg?size=810x1080&amp;quality=95&amp;sign=0edbcc2dd6f49c75d45ce2f7fe290a06&amp;type=albu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7850" y="3515190"/>
            <a:ext cx="2615414" cy="3312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428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9383" y="304800"/>
            <a:ext cx="11471562" cy="6248401"/>
          </a:xfrm>
        </p:spPr>
        <p:txBody>
          <a:bodyPr>
            <a:normAutofit fontScale="92500" lnSpcReduction="20000"/>
          </a:bodyPr>
          <a:lstStyle/>
          <a:p>
            <a:pPr marL="0" lvl="0" indent="0">
              <a:lnSpc>
                <a:spcPct val="107000"/>
              </a:lnSpc>
              <a:buNone/>
              <a:tabLst>
                <a:tab pos="3394710" algn="l"/>
              </a:tabLst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Серийная игрушка противостоит развивающей, той, которая способствует развитию творческого потенциала ребёнка и его личностному и нравственно – духовному росту, конструктивной, многонациональной (мяч, обруч, палка, шары, ленты на палочках, музыкальные инструменты).</a:t>
            </a:r>
            <a:endParaRPr lang="ru-RU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buNone/>
              <a:tabLst>
                <a:tab pos="3394710" algn="l"/>
              </a:tabLst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Игрушка для ребёнка должна быть источником радости, мотивом для игры. Она должна создавать условия для развития, оставляя возможность для самостоятельного творчества. Современные же игрушки не оставляют места для домысливания сюжета.</a:t>
            </a:r>
            <a:endParaRPr lang="ru-RU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buNone/>
              <a:tabLst>
                <a:tab pos="3394710" algn="l"/>
              </a:tabLst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Подборы игрушек – дело серьёзное и ответственное. Игрушка для ребёнка – та «среда», которая позволяет исследовать окружающий мир, формировать и реализовать творческие способности, выражать чувства; игрушки учат общаться и познавать себя.</a:t>
            </a:r>
            <a:endParaRPr lang="ru-RU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buNone/>
              <a:tabLst>
                <a:tab pos="3394710" algn="l"/>
              </a:tabLst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Актуальность проекта определяется потребностью речевого развития детей раннего возраста посредством художественного слова.</a:t>
            </a:r>
            <a:endParaRPr lang="ru-RU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buNone/>
              <a:tabLst>
                <a:tab pos="3394710" algn="l"/>
              </a:tabLst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Стихи для детей – один из самых первых и простых опытов знакомства с книгами.</a:t>
            </a:r>
            <a:endParaRPr lang="ru-RU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buNone/>
              <a:tabLst>
                <a:tab pos="3394710" algn="l"/>
              </a:tabLst>
            </a:pP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Часто ещё до того, как он сможет прочитать их самостоятельно, малыш слышит эти стихи от взрослых и выучивает их наизусть. Они формирует представления маленького человека, о мире начиная с самых простых вещей, например, игрушек. Реализовав этот проект, воспитатель сможет научить детей бережно относиться к игрушкам, развивать интерес к произведениям А. Л. </a:t>
            </a:r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Барто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желание читать эти стихотворения наизусть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8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41703253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sun9-15.userapi.com/impg/tfOiqFIEzr9GVXXf31jt1ZnoUjSPapniU_fkAg/WPPILduGw1A.jpg?size=810x1080&amp;quality=95&amp;sign=7accda49fd170011f6f780f04008a616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0" y="167572"/>
            <a:ext cx="2027313" cy="3177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sun9-9.userapi.com/impg/gv40vZxa40RdR6gCDQK0qIAxD4OC0Lwmv5JB5w/w6XqHC1iLD4.jpg?size=810x1080&amp;quality=95&amp;sign=0c1b5f950e5dc88777067ffecaa659fb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175" y="0"/>
            <a:ext cx="2218544" cy="3513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s://sun9-46.userapi.com/impg/IEQ6apomCc3l98jiShDktI7A-w-IF5BL9VcJaA/n_9cpwdXn-Q.jpg?size=810x1080&amp;quality=95&amp;sign=ea7f9b84abb417562982991fce02c850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652" y="-7495"/>
            <a:ext cx="2319834" cy="3496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s://sun9-7.userapi.com/impg/xgTYJURov93pcbXRH6uyp7FKrVPdi_QcEdView/L7wEBKEqMXE.jpg?size=810x1080&amp;quality=95&amp;sign=673320dc7d004fe24c9083474061470b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419" y="0"/>
            <a:ext cx="2398426" cy="3513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https://sun9-35.userapi.com/impg/f3vbf_8JA2nQvesQqcTtlFF4PeDJ8iVz7MbdEw/zL_UPcN7aeA.jpg?size=810x1080&amp;quality=95&amp;sign=ee4f046e9e076235658e5fea48d954d8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8778" y="-7495"/>
            <a:ext cx="2552988" cy="344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https://sun9-57.userapi.com/impg/lKhvelWJQa1RD2uHHuO4knPlKmXQrYU9cydTXQ/Yu_r6ay3tP4.jpg?size=810x1080&amp;quality=95&amp;sign=ac202472f3312d37aa58ded105771636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418" y="3596845"/>
            <a:ext cx="2313655" cy="3211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6" name="Picture 14" descr="https://sun9-42.userapi.com/impg/sa4BFY3gOg3G33bpODmDhQkVLATzcdGxiFZrCQ/8BBdK5QPyeg.jpg?size=1280x960&amp;quality=95&amp;sign=e4f8552b66580be23415a9564d4e0b16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3845" y="3595504"/>
            <a:ext cx="2808155" cy="3234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8" name="Picture 16" descr="https://sun9-62.userapi.com/impg/FcCScKxZP6W8qajVpVTwBIthrKDnRVvQDR3n_A/aANKpk0z9yg.jpg?size=810x1080&amp;quality=95&amp;sign=ac120e84e1a120da196e553f008c1371&amp;type=albu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960" y="3488962"/>
            <a:ext cx="2237175" cy="320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0" name="Picture 18" descr="https://sun9-18.userapi.com/impg/NA31mVXBVEExY5tcKuENcmLpe1ifdWrgvSHVTQ/qAtCAD204ao.jpg?size=720x962&amp;quality=95&amp;sign=a1c6c8b6ec9e5558a422f2d358f7d7ff&amp;type=albu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778" y="3449873"/>
            <a:ext cx="2023337" cy="335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2" name="Picture 20" descr="https://sun9-73.userapi.com/impg/YrKPkR1taSFkG2Ds2ECTDSxIzB-2jQhaUxW2mw/LM7GN4thMFs.jpg?size=720x740&amp;quality=95&amp;sign=267b4412ac98d60694dc95b3013301a7&amp;type=album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706" y="3488962"/>
            <a:ext cx="2514326" cy="334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81890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5528" y="0"/>
            <a:ext cx="11513127" cy="6677891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7000"/>
              </a:lnSpc>
              <a:spcAft>
                <a:spcPts val="0"/>
              </a:spcAft>
              <a:buNone/>
              <a:tabLst>
                <a:tab pos="3394710" algn="l"/>
              </a:tabLst>
            </a:pPr>
            <a:r>
              <a:rPr lang="ru-RU" b="1" u="sng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Список литературы:</a:t>
            </a:r>
            <a:endParaRPr lang="ru-RU" sz="2000" dirty="0" smtClean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  <a:tabLst>
                <a:tab pos="3394710" algn="l"/>
              </a:tabLst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000" dirty="0" smtClean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А.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Барто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Журнал «Биография» февраль 2006г.</a:t>
            </a:r>
            <a:endParaRPr lang="ru-RU" sz="2000" dirty="0" smtClean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А.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Барто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Игрушки,2000г.</a:t>
            </a:r>
            <a:endParaRPr lang="ru-RU" sz="2000" dirty="0" smtClean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А.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Барто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Избранные стихи М: Планета детства, 1999 г.</a:t>
            </a:r>
            <a:endParaRPr lang="ru-RU" sz="2000" dirty="0" smtClean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Л.С. .Киселева, Т.А. Данилова , «Проектный метод в деятельности дошкольного учреждения» 2011 г.</a:t>
            </a:r>
            <a:endParaRPr lang="ru-RU" sz="2000" dirty="0" smtClean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О.Э. Литвинова «Речевое развитие детей раннего возраста» 2016 г. Восприятие художественной литературы. Конспекты занятий 2 – 3 года».</a:t>
            </a:r>
            <a:endParaRPr lang="ru-RU" sz="2000" dirty="0" smtClean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О.Э. Литвинова «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Реевое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детей раннего возраста» 2016 г. Владение речью как средство общения. Конспекты занятий 2 – 3 года».</a:t>
            </a:r>
            <a:endParaRPr lang="ru-RU" sz="2000" dirty="0" smtClean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7.Губанова Н. Ф. Развитие игровой деятельности. - М.: Мозаика – Синтез, 2008.</a:t>
            </a:r>
            <a:endParaRPr lang="ru-RU" sz="2000" dirty="0" smtClean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8. Комплексные занятия по программе «От рождения до школы» под редакцией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Н.Е.Вераксы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Р.С. Комаровой, М.А. Васильевой. Первая младшая группа ̸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авт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- сост. О.П. Власенко ̸ [и другие], - Волгоград: Учитель. 2011 -–292 с.</a:t>
            </a:r>
            <a:endParaRPr lang="ru-RU" sz="2000" dirty="0" smtClean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9. Е. А.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Косаковская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«Игрушка в жизни ребенка».2005г.</a:t>
            </a:r>
            <a:endParaRPr lang="ru-RU" sz="2000" dirty="0" smtClean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10. Лыкова И.А. Изобразительная деятельность в детском саду: планирование, конспекты занятий, методические рекомендации. Ранний возраст. - М.: «Карапуз - Дидактика», 2007. – 144с., 24л.вкл. ISBN 978-5-9715-0304-0</a:t>
            </a:r>
            <a:endParaRPr lang="ru-RU" sz="2000" dirty="0" smtClean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dirty="0" smtClean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31633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8545"/>
            <a:ext cx="10515600" cy="6497782"/>
          </a:xfrm>
        </p:spPr>
        <p:txBody>
          <a:bodyPr/>
          <a:lstStyle/>
          <a:p>
            <a:pPr marL="0" lvl="0" indent="0">
              <a:lnSpc>
                <a:spcPct val="107000"/>
              </a:lnSpc>
              <a:buNone/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11.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Лайзане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С. Я. Физическая культура для малышей: книга для воспитателя детского сада / С. Я.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Лайзане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- М.: Просвещение, 1987.</a:t>
            </a:r>
            <a:endParaRPr lang="ru-RU" sz="1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buNone/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12.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Янушко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У. А. Рисование с детьми раннего возраста. - М.: Мозаика </a:t>
            </a:r>
            <a:endParaRPr lang="ru-RU" sz="1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buNone/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13. Тимофеева Е. А. Подвижные игры с детьми младшего дошкольного возраста. – М., Просвещение, 1986</a:t>
            </a:r>
            <a:endParaRPr lang="ru-RU" sz="1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buNone/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14. Методические рекомендации к Программе воспитания и обучения в детском саду. - Под ред. М. А. Васильевой, В. В. Гербовой, Т. С. Комаровой. – М.: Мозаика – Синтез, 2005.</a:t>
            </a:r>
            <a:endParaRPr lang="ru-RU" sz="1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buNone/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15. Мозаика – Синтез, 2008. Е. А.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Косаковская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«Игрушка в жизни ребенка».2005г.</a:t>
            </a:r>
            <a:endParaRPr lang="ru-RU" sz="1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buNone/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16. Развитие и обучение детей раннего возраста в ДОУ: Учебно-методическое пособие / составитель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Дѐмина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Е. С. – М.: ТЦ «Сфера», 2006г.</a:t>
            </a:r>
            <a:endParaRPr lang="ru-RU" sz="1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buNone/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17.Картушина М.Ю. «Забавы для малышей» - М.: ТЦ «Сфера», 2006г.</a:t>
            </a:r>
            <a:endParaRPr lang="ru-RU" sz="1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buNone/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18.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Кряжева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Н. Л. Развитие эмоционального мира детей. – Екатеринбург: У-Фактория, 2004г.</a:t>
            </a:r>
            <a:endParaRPr lang="ru-RU" sz="1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buNone/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19. Дидактические игры и занятия с детьми раннего возраста / под ред.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Новосѐло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вой С. Л. – М.: Просвещение, 1985г. </a:t>
            </a:r>
            <a:endParaRPr lang="ru-RU" sz="1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buNone/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20. В.И. Петрова, Т.Д.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Стульник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«Этнические игры с детьми» - М.</a:t>
            </a:r>
            <a:endParaRPr lang="ru-RU" sz="1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4063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6146511"/>
          </a:xfrm>
        </p:spPr>
        <p:txBody>
          <a:bodyPr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  <a:tabLst>
                <a:tab pos="3394710" algn="l"/>
              </a:tabLst>
            </a:pPr>
            <a:r>
              <a:rPr lang="ru-RU" sz="4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Тип проекта: творческий – игровой</a:t>
            </a:r>
            <a:r>
              <a:rPr lang="ru-RU" sz="4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Продолжительность проекта 5 недель (март – апрель)</a:t>
            </a:r>
            <a:r>
              <a:rPr lang="ru-RU" sz="4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800" b="1" u="sng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Участники проекта</a:t>
            </a:r>
            <a:r>
              <a:rPr lang="ru-RU" sz="4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дети </a:t>
            </a:r>
            <a:r>
              <a:rPr lang="ru-RU" sz="4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2-3х </a:t>
            </a:r>
            <a:r>
              <a:rPr lang="ru-RU" sz="4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лет, родители воспитанников, воспитатели.</a:t>
            </a:r>
            <a:r>
              <a:rPr lang="ru-RU" sz="4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4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25305996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1891" y="387927"/>
            <a:ext cx="11180617" cy="5985164"/>
          </a:xfrm>
        </p:spPr>
        <p:txBody>
          <a:bodyPr>
            <a:normAutofit fontScale="40000" lnSpcReduction="20000"/>
          </a:bodyPr>
          <a:lstStyle/>
          <a:p>
            <a:pPr marL="0" indent="0">
              <a:lnSpc>
                <a:spcPct val="107000"/>
              </a:lnSpc>
              <a:spcAft>
                <a:spcPts val="0"/>
              </a:spcAft>
              <a:buNone/>
              <a:tabLst>
                <a:tab pos="3394710" algn="l"/>
              </a:tabLst>
            </a:pPr>
            <a:r>
              <a:rPr lang="ru-RU" sz="110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проекта</a:t>
            </a:r>
            <a:r>
              <a:rPr lang="ru-RU" sz="11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11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расширить представления детей об окружающем мире, познакомить детей с обобщающим понятием «Игрушка» и стихотворениями А. </a:t>
            </a:r>
            <a:r>
              <a:rPr lang="ru-RU" sz="11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Барто</a:t>
            </a:r>
            <a:r>
              <a:rPr lang="ru-RU" sz="11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через организацию разных видов детской деятельности: социально – коммуникативное развитие, познавательное развитие, речевое развитие, художественно – эстетическое развитие, физическое развитие.</a:t>
            </a:r>
            <a:endParaRPr lang="ru-RU" sz="11000" dirty="0" smtClean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6716017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6982" y="138545"/>
            <a:ext cx="11914909" cy="6719455"/>
          </a:xfrm>
        </p:spPr>
        <p:txBody>
          <a:bodyPr>
            <a:noAutofit/>
          </a:bodyPr>
          <a:lstStyle/>
          <a:p>
            <a:pPr marL="0" indent="0">
              <a:lnSpc>
                <a:spcPct val="107000"/>
              </a:lnSpc>
              <a:spcAft>
                <a:spcPts val="0"/>
              </a:spcAft>
              <a:buNone/>
              <a:tabLst>
                <a:tab pos="3394710" algn="l"/>
              </a:tabLst>
            </a:pPr>
            <a:r>
              <a:rPr lang="ru-RU" sz="2400" b="1" u="sng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 проекта:</a:t>
            </a:r>
            <a:endParaRPr lang="ru-RU" sz="2400" dirty="0" smtClean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  <a:tabLst>
                <a:tab pos="3394710" algn="l"/>
              </a:tabLst>
            </a:pP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родителей.</a:t>
            </a:r>
            <a:endParaRPr lang="ru-RU" sz="2400" dirty="0" smtClean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0"/>
              </a:spcAft>
              <a:buNone/>
              <a:tabLst>
                <a:tab pos="3394710" algn="l"/>
              </a:tabLst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1.Дать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родителям знания о значении игрушки, её роли в игре ребёнка через папки – передвижки, информацию на сайте.</a:t>
            </a:r>
            <a:endParaRPr lang="ru-RU" sz="2400" dirty="0" smtClean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0"/>
              </a:spcAft>
              <a:buNone/>
              <a:tabLst>
                <a:tab pos="3394710" algn="l"/>
              </a:tabLst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2.Донести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информацию о целесообразном педагогическом подборе игрушек.</a:t>
            </a:r>
            <a:endParaRPr lang="ru-RU" sz="2400" dirty="0" smtClean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0"/>
              </a:spcAft>
              <a:buNone/>
              <a:tabLst>
                <a:tab pos="3394710" algn="l"/>
              </a:tabLst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3.Обогатить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родительский опыт приёмами взаимодействия и сотрудничества с ребёнком в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семье.</a:t>
            </a:r>
            <a:endParaRPr lang="ru-RU" sz="2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0"/>
              </a:spcAft>
              <a:buNone/>
              <a:tabLst>
                <a:tab pos="3394710" algn="l"/>
              </a:tabLst>
            </a:pPr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</a:t>
            </a: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детей:</a:t>
            </a:r>
            <a:endParaRPr lang="ru-RU" sz="2400" dirty="0" smtClean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0"/>
              </a:spcAft>
              <a:buNone/>
              <a:tabLst>
                <a:tab pos="3394710" algn="l"/>
              </a:tabLst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1.Формировать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детей бережное отношение к игрушкам.</a:t>
            </a:r>
            <a:endParaRPr lang="ru-RU" sz="2400" dirty="0" smtClean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0"/>
              </a:spcAft>
              <a:buNone/>
              <a:tabLst>
                <a:tab pos="3394710" algn="l"/>
              </a:tabLst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2.Развивать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речевую активность детей.</a:t>
            </a:r>
            <a:endParaRPr lang="ru-RU" sz="2400" dirty="0" smtClean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0"/>
              </a:spcAft>
              <a:buNone/>
              <a:tabLst>
                <a:tab pos="3394710" algn="l"/>
              </a:tabLst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3.Развивать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эмоциональный отклик на литературное произведение посредством игры.</a:t>
            </a:r>
            <a:endParaRPr lang="ru-RU" sz="2400" dirty="0" smtClean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0"/>
              </a:spcAft>
              <a:buNone/>
              <a:tabLst>
                <a:tab pos="3394710" algn="l"/>
              </a:tabLst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4.Воспитывать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детей чувство сопереживания, бережное отношение к книгам, самостоятельность, аккуратность. </a:t>
            </a:r>
            <a:endParaRPr lang="ru-RU" sz="2400" dirty="0" smtClean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0"/>
              </a:spcAft>
              <a:buNone/>
              <a:tabLst>
                <a:tab pos="3394710" algn="l"/>
              </a:tabLst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5.Учить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рассказывать стихотворение совместно с родителями.</a:t>
            </a:r>
            <a:endParaRPr lang="ru-RU" sz="2400" dirty="0" smtClean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6587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8655" y="149902"/>
            <a:ext cx="11374581" cy="6472571"/>
          </a:xfrm>
        </p:spPr>
        <p:txBody>
          <a:bodyPr>
            <a:noAutofit/>
          </a:bodyPr>
          <a:lstStyle/>
          <a:p>
            <a:pPr marL="0" indent="0">
              <a:lnSpc>
                <a:spcPct val="107000"/>
              </a:lnSpc>
              <a:spcAft>
                <a:spcPts val="0"/>
              </a:spcAft>
              <a:buNone/>
              <a:tabLst>
                <a:tab pos="3394710" algn="l"/>
              </a:tabLst>
            </a:pPr>
            <a:r>
              <a:rPr lang="ru-RU" sz="2400" b="1" u="sng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Ожидаемые результаты реализации проекта:</a:t>
            </a:r>
            <a:endParaRPr lang="ru-RU" sz="2400" dirty="0" smtClean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  <a:tabLst>
                <a:tab pos="3394710" algn="l"/>
              </a:tabLst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Ребёнок имеет первичные представления об элементарных правилах поведения в детском саду, дома при рассматривании книг и соблюдает их. Ориентируется в помещении группы. Слушает доступные по содержанию стихотворения. Общается в диалоге со взрослым, отвечает на простейшие вопросы («кто?», «что?», «что делает?»). Проявляет интерес к книгам и рассматриванию иллюстраций. Вместе с воспитателем подпевает в песне музыкальные фразы. Умеет выполнять движения по показу взрослого. Эмоционально откликается на игру, предложенную взрослым, принимает игровую задачу. Узнаёт и называет игрушку. В самостоятельной игре сопровождает свои действия речью. Умеет выполнять физические упражнения, рассматривать картинку, узнавать и называть знакомые игрушки. Умеет понимать обращённую речь с опорой и без опоры на наглядность.</a:t>
            </a:r>
            <a:endParaRPr lang="ru-RU" sz="2400" dirty="0" smtClean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  <a:tabLst>
                <a:tab pos="3394710" algn="l"/>
              </a:tabLst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Вовлечение родителей в педагогический процесс ДОУ. Повышение педагогической компетентности родителей в вопросах значения игры и игрушек в жизни ребёнка. Ребёнок проявляет интерес к экспериментированию и игровым действиям с различными игрушками.</a:t>
            </a:r>
            <a:endParaRPr lang="ru-RU" sz="2400" dirty="0" smtClean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139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0218" y="415636"/>
            <a:ext cx="11333018" cy="6220691"/>
          </a:xfrm>
        </p:spPr>
        <p:txBody>
          <a:bodyPr>
            <a:noAutofit/>
          </a:bodyPr>
          <a:lstStyle/>
          <a:p>
            <a:pPr marL="0" indent="0" algn="ctr">
              <a:lnSpc>
                <a:spcPct val="107000"/>
              </a:lnSpc>
              <a:spcAft>
                <a:spcPts val="0"/>
              </a:spcAft>
              <a:buNone/>
              <a:tabLst>
                <a:tab pos="3394710" algn="l"/>
              </a:tabLst>
            </a:pPr>
            <a:r>
              <a:rPr lang="ru-RU" sz="3200" b="1" u="sng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Формы работы с детьми.</a:t>
            </a:r>
            <a:endParaRPr lang="ru-RU" sz="3200" dirty="0" smtClean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  <a:tabLst>
                <a:tab pos="3394710" algn="l"/>
              </a:tabLst>
            </a:pP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.Знакомство с новыми игрушками, совместная деятельность с родителями в изготовлении работ для выставки. Участие в беседе с педагогом о А. </a:t>
            </a:r>
            <a:r>
              <a:rPr lang="ru-RU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Барто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Участие детей в совместном с родителями развлечении. Беседы с детьми: «С какими игрушками вы играете дома с мамой и папой», «Мои любимые игрушки».	</a:t>
            </a:r>
            <a:endParaRPr lang="ru-RU" sz="3200" dirty="0" smtClean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  <a:tabLst>
                <a:tab pos="3394710" algn="l"/>
              </a:tabLst>
            </a:pP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Рассматривание иллюстраций, книг, картин.</a:t>
            </a:r>
            <a:endParaRPr lang="ru-RU" sz="3200" dirty="0" smtClean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  <a:tabLst>
                <a:tab pos="3394710" algn="l"/>
              </a:tabLst>
            </a:pP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Изготовление атрибутов (масок) для подвижных игр. Активное участие в подвижных играх в помещении и на свежем воздухе.</a:t>
            </a:r>
            <a:endParaRPr lang="ru-RU" sz="32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6206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5637" y="401782"/>
            <a:ext cx="11194472" cy="6096000"/>
          </a:xfrm>
        </p:spPr>
        <p:txBody>
          <a:bodyPr>
            <a:noAutofit/>
          </a:bodyPr>
          <a:lstStyle/>
          <a:p>
            <a:pPr marL="0" indent="0" algn="ctr">
              <a:lnSpc>
                <a:spcPct val="107000"/>
              </a:lnSpc>
              <a:spcAft>
                <a:spcPts val="0"/>
              </a:spcAft>
              <a:buNone/>
              <a:tabLst>
                <a:tab pos="3394710" algn="l"/>
              </a:tabLst>
            </a:pPr>
            <a:r>
              <a:rPr lang="ru-RU" sz="2400" b="1" u="sng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Формы работы с родителями.</a:t>
            </a:r>
            <a:endParaRPr lang="ru-RU" sz="2400" dirty="0" smtClean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  <a:tabLst>
                <a:tab pos="3394710" algn="l"/>
              </a:tabLst>
            </a:pP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Знакомство с планом проекта. Помощь воспитателю в подготовке материала для фото стенда (печать фотографий, текста). Чтение информации по проекту, выставленной в раздевалке. Обсуждение с воспитателем группы. </a:t>
            </a:r>
            <a:endParaRPr lang="ru-RU" sz="2400" dirty="0" smtClean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  <a:tabLst>
                <a:tab pos="3394710" algn="l"/>
              </a:tabLst>
            </a:pP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Помощь воспитателю в подготовке к совместному занятию. Активное участие родителей в совместных мероприятиях и подготовке к ним.   </a:t>
            </a:r>
            <a:endParaRPr lang="ru-RU" sz="2400" dirty="0" smtClean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  <a:tabLst>
                <a:tab pos="3394710" algn="l"/>
              </a:tabLst>
            </a:pP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Консультация для родителей.      </a:t>
            </a:r>
            <a:endParaRPr lang="ru-RU" sz="2400" dirty="0" smtClean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  <a:tabLst>
                <a:tab pos="3394710" algn="l"/>
              </a:tabLst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Беседа с родителями на тему: «Как я играю дома?», «Играйте вместе с детьми».</a:t>
            </a:r>
            <a:endParaRPr lang="ru-RU" sz="2400" dirty="0" smtClean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  <a:tabLst>
                <a:tab pos="3394710" algn="l"/>
              </a:tabLst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Папка – передвижка «Игры детей раннего возраста», «Игрушка в жизни ребёнка», «Подвижные игры – увлекательная форма проведения домашнего досуга».</a:t>
            </a:r>
            <a:endParaRPr lang="ru-RU" sz="2400" dirty="0" smtClean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  <a:tabLst>
                <a:tab pos="3394710" algn="l"/>
              </a:tabLst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Поиск материала для оформления фото стенда «Я играю»     </a:t>
            </a:r>
            <a:endParaRPr lang="ru-RU" sz="2400" dirty="0" smtClean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20251245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508</TotalTime>
  <Words>1875</Words>
  <Application>Microsoft Office PowerPoint</Application>
  <PresentationFormat>Широкоэкранный</PresentationFormat>
  <Paragraphs>151</Paragraphs>
  <Slides>32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8" baseType="lpstr">
      <vt:lpstr>Arial</vt:lpstr>
      <vt:lpstr>Calibri</vt:lpstr>
      <vt:lpstr>Times New Roman</vt:lpstr>
      <vt:lpstr>Trebuchet MS</vt:lpstr>
      <vt:lpstr>Wingdings 3</vt:lpstr>
      <vt:lpstr>Грань</vt:lpstr>
      <vt:lpstr>Проект «Знакомство детей раннего возраста с произведениями Л.А. Барто «Мои любимые игрушки»» первая младшая группа   </vt:lpstr>
      <vt:lpstr>Презентация PowerPoint</vt:lpstr>
      <vt:lpstr>Презентация PowerPoint</vt:lpstr>
      <vt:lpstr>Тип проекта: творческий – игровой Продолжительность проекта 5 недель (март – апрель) Участники проекта: дети 2-3х лет, родители воспитанников, воспитатели.  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II.Основной этап реализации проекта:   </vt:lpstr>
      <vt:lpstr>I неделя</vt:lpstr>
      <vt:lpstr>Презентация PowerPoint</vt:lpstr>
      <vt:lpstr>II неделя</vt:lpstr>
      <vt:lpstr>Презентация PowerPoint</vt:lpstr>
      <vt:lpstr> III неделя</vt:lpstr>
      <vt:lpstr>Презентация PowerPoint</vt:lpstr>
      <vt:lpstr>IV неделя</vt:lpstr>
      <vt:lpstr>Презентация PowerPoint</vt:lpstr>
      <vt:lpstr>V неделя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Оформление фотоколлажа «Мы играем»</vt:lpstr>
      <vt:lpstr>Папка передвижка «Игрушки в жизни ребёнка»</vt:lpstr>
      <vt:lpstr>Совместное развлечение с родителями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«Знакомство детей раннего возраста с произведениями Л.А. Барто «Мои любимые игрушки»» первая младшая группа   </dc:title>
  <dc:creator>aleksei-1109@mail.ru</dc:creator>
  <cp:lastModifiedBy>утята_</cp:lastModifiedBy>
  <cp:revision>44</cp:revision>
  <dcterms:created xsi:type="dcterms:W3CDTF">2023-05-28T09:50:46Z</dcterms:created>
  <dcterms:modified xsi:type="dcterms:W3CDTF">2023-06-06T10:43:06Z</dcterms:modified>
</cp:coreProperties>
</file>