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300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86" r:id="rId14"/>
    <p:sldId id="298" r:id="rId15"/>
    <p:sldId id="287" r:id="rId16"/>
    <p:sldId id="258" r:id="rId17"/>
    <p:sldId id="285" r:id="rId18"/>
    <p:sldId id="301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n2_IR2aR7g&amp;list=PL59GcrPDHI8KRjnxslMF13wbOQ8Uyb5Oh&amp;index=16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n2_IR2aR7g&amp;list=PL59GcrPDHI8KRjnxslMF13wbOQ8Uyb5Oh&amp;index=16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077072"/>
            <a:ext cx="8305800" cy="1143000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8</a:t>
            </a:r>
            <a:r>
              <a:rPr lang="en-US" sz="3200" baseline="30000" dirty="0" err="1" smtClean="0">
                <a:solidFill>
                  <a:schemeClr val="bg1"/>
                </a:solidFill>
              </a:rPr>
              <a:t>th</a:t>
            </a:r>
            <a:r>
              <a:rPr lang="en-US" sz="3200" dirty="0" smtClean="0">
                <a:solidFill>
                  <a:schemeClr val="bg1"/>
                </a:solidFill>
              </a:rPr>
              <a:t> GRADE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988840"/>
            <a:ext cx="9144000" cy="1426092"/>
          </a:xfrm>
        </p:spPr>
        <p:txBody>
          <a:bodyPr/>
          <a:lstStyle/>
          <a:p>
            <a:pPr marL="182880" algn="l"/>
            <a:r>
              <a:rPr lang="en-US" sz="5400" dirty="0" smtClean="0">
                <a:solidFill>
                  <a:schemeClr val="bg1"/>
                </a:solidFill>
              </a:rPr>
              <a:t>Cinema &amp; Theatre </a:t>
            </a:r>
            <a:r>
              <a:rPr lang="en-US" sz="5400" dirty="0">
                <a:solidFill>
                  <a:schemeClr val="bg1"/>
                </a:solidFill>
              </a:rPr>
              <a:t>in London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14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152400"/>
            <a:ext cx="8229600" cy="68431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Name the Genres.</a:t>
            </a:r>
            <a:endParaRPr lang="en-GB" sz="3600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99363213"/>
              </p:ext>
            </p:extLst>
          </p:nvPr>
        </p:nvGraphicFramePr>
        <p:xfrm>
          <a:off x="582781" y="692696"/>
          <a:ext cx="7978437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9479"/>
                <a:gridCol w="2659479"/>
                <a:gridCol w="26594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adventure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thriller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comedy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melodrama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tragedy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historical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fantasy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western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blockbuster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969" y="2348880"/>
            <a:ext cx="8000831" cy="437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4701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152400"/>
            <a:ext cx="8229600" cy="68431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Name the Genres.</a:t>
            </a:r>
            <a:endParaRPr lang="en-GB" sz="3600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3691444"/>
              </p:ext>
            </p:extLst>
          </p:nvPr>
        </p:nvGraphicFramePr>
        <p:xfrm>
          <a:off x="582781" y="692696"/>
          <a:ext cx="7978437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9479"/>
                <a:gridCol w="2659479"/>
                <a:gridCol w="26594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adventure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thriller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comedy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melodrama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tragedy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historical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fantasy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western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blockbuster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969" y="2348880"/>
            <a:ext cx="8000831" cy="437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6417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152400"/>
            <a:ext cx="8229600" cy="68431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Name the Genres.</a:t>
            </a:r>
            <a:endParaRPr lang="en-GB" sz="3600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3488666"/>
              </p:ext>
            </p:extLst>
          </p:nvPr>
        </p:nvGraphicFramePr>
        <p:xfrm>
          <a:off x="582781" y="692696"/>
          <a:ext cx="7978437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9479"/>
                <a:gridCol w="2659479"/>
                <a:gridCol w="26594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adventure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thriller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comedy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melodrama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tragedy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historical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fantasy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western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blockbuster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969" y="2348880"/>
            <a:ext cx="8000831" cy="437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5651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New Words</a:t>
            </a:r>
            <a:r>
              <a:rPr lang="ru-RU" sz="3600" dirty="0" smtClean="0">
                <a:solidFill>
                  <a:schemeClr val="bg1"/>
                </a:solidFill>
              </a:rPr>
              <a:t> (</a:t>
            </a:r>
            <a:r>
              <a:rPr lang="en-US" sz="3600" dirty="0" smtClean="0">
                <a:solidFill>
                  <a:schemeClr val="bg1"/>
                </a:solidFill>
              </a:rPr>
              <a:t>Ex.3 p.83)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2031941"/>
              </p:ext>
            </p:extLst>
          </p:nvPr>
        </p:nvGraphicFramePr>
        <p:xfrm>
          <a:off x="215516" y="1198231"/>
          <a:ext cx="8496944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3250"/>
                <a:gridCol w="4715482"/>
                <a:gridCol w="19082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DEFINITION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TRANSLATION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stunt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an exciting action, usually in a film, that is dangerous or appears dangerous and usually needs to be done by someone skilled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трюк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stunt man/woman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 man or woman who performs stunts, especially instead of an actor in a film or television </a:t>
                      </a:r>
                      <a:r>
                        <a:rPr lang="en-US" sz="1800" dirty="0" err="1" smtClean="0"/>
                        <a:t>programme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каскадер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flashback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 short part of a film, story or play that goes back to events in the past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воспоминание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close-up shot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 camera shot taken at a very short distance from the subject, to get a close and detailed view of an object or action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снимок вблизи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row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 line of things, people, animals, etc. arranged next to each other in the theatre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ряд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3568" y="80157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Слова выписать в тетрадь (словарь), прочитать определения к словам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396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New Words</a:t>
            </a:r>
            <a:r>
              <a:rPr lang="ru-RU" sz="3600" dirty="0" smtClean="0">
                <a:solidFill>
                  <a:schemeClr val="bg1"/>
                </a:solidFill>
              </a:rPr>
              <a:t> (</a:t>
            </a:r>
            <a:r>
              <a:rPr lang="en-US" sz="3600" dirty="0" smtClean="0">
                <a:solidFill>
                  <a:schemeClr val="bg1"/>
                </a:solidFill>
              </a:rPr>
              <a:t>Ex.3 p.83)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7931278"/>
              </p:ext>
            </p:extLst>
          </p:nvPr>
        </p:nvGraphicFramePr>
        <p:xfrm>
          <a:off x="323528" y="1412776"/>
          <a:ext cx="8496944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3250"/>
                <a:gridCol w="4679478"/>
                <a:gridCol w="19442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DEFINITION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TRANSLATION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special effect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an unusual piece of action in a film, or an entertainment on a stage, created by using particular equipment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спецэффекты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outstanding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excellent; clearly very much better than what is usual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выдающийся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breathtaking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extremely exciting, beautiful or surprising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захватывающий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setting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the time and the place in which the action of a book, film, play, etc. happens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 действия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3568" y="80157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Слова выписать в тетрадь (словарь), прочитать определения к словам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087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New Words </a:t>
            </a:r>
            <a:r>
              <a:rPr lang="ru-RU" sz="3600" dirty="0">
                <a:solidFill>
                  <a:schemeClr val="bg1"/>
                </a:solidFill>
              </a:rPr>
              <a:t>(</a:t>
            </a:r>
            <a:r>
              <a:rPr lang="en-US" sz="3600" dirty="0" smtClean="0">
                <a:solidFill>
                  <a:schemeClr val="bg1"/>
                </a:solidFill>
              </a:rPr>
              <a:t>Ex.3 p.83)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733246"/>
            <a:ext cx="835292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Устно перевести примеры с новыми словами:</a:t>
            </a:r>
          </a:p>
          <a:p>
            <a:pPr algn="just"/>
            <a:endParaRPr lang="ru-RU" sz="2000" dirty="0" smtClean="0"/>
          </a:p>
          <a:p>
            <a:pPr marL="457200" indent="-457200">
              <a:buAutoNum type="arabicParenR"/>
            </a:pPr>
            <a:r>
              <a:rPr lang="en-US" sz="2400" dirty="0" smtClean="0">
                <a:solidFill>
                  <a:schemeClr val="bg1"/>
                </a:solidFill>
              </a:rPr>
              <a:t>It’s </a:t>
            </a:r>
            <a:r>
              <a:rPr lang="en-US" sz="2400" dirty="0">
                <a:solidFill>
                  <a:schemeClr val="bg1"/>
                </a:solidFill>
              </a:rPr>
              <a:t>a typical action film with plenty of spectacular stunts. 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457200" indent="-457200">
              <a:buAutoNum type="arabicParenR"/>
            </a:pPr>
            <a:r>
              <a:rPr lang="en-US" sz="2400" dirty="0" smtClean="0">
                <a:solidFill>
                  <a:schemeClr val="bg1"/>
                </a:solidFill>
              </a:rPr>
              <a:t>I admire </a:t>
            </a:r>
            <a:r>
              <a:rPr lang="en-US" sz="2400" dirty="0">
                <a:solidFill>
                  <a:schemeClr val="bg1"/>
                </a:solidFill>
              </a:rPr>
              <a:t>film stars who do their own stunts instead of getting stunt men perform for them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</a:p>
          <a:p>
            <a:pPr marL="457200" indent="-457200">
              <a:buAutoNum type="arabicParenR"/>
            </a:pPr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>
                <a:solidFill>
                  <a:schemeClr val="bg1"/>
                </a:solidFill>
              </a:rPr>
              <a:t>novel began with a flashback to the hero’s experiences in the war.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457200" indent="-457200">
              <a:buAutoNum type="arabicParenR"/>
            </a:pPr>
            <a:r>
              <a:rPr lang="en-US" sz="2400" dirty="0" smtClean="0">
                <a:solidFill>
                  <a:schemeClr val="bg1"/>
                </a:solidFill>
              </a:rPr>
              <a:t>I </a:t>
            </a:r>
            <a:r>
              <a:rPr lang="en-US" sz="2400" dirty="0">
                <a:solidFill>
                  <a:schemeClr val="bg1"/>
                </a:solidFill>
              </a:rPr>
              <a:t>prefer films to plays because you can have close-up shots of the </a:t>
            </a:r>
            <a:r>
              <a:rPr lang="en-US" sz="2400" dirty="0" smtClean="0">
                <a:solidFill>
                  <a:schemeClr val="bg1"/>
                </a:solidFill>
              </a:rPr>
              <a:t>actors.</a:t>
            </a: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AutoNum type="arabicParenR"/>
            </a:pPr>
            <a:r>
              <a:rPr lang="en-US" sz="2400" dirty="0" smtClean="0">
                <a:solidFill>
                  <a:schemeClr val="bg1"/>
                </a:solidFill>
              </a:rPr>
              <a:t>We </a:t>
            </a:r>
            <a:r>
              <a:rPr lang="en-US" sz="2400" dirty="0">
                <a:solidFill>
                  <a:schemeClr val="bg1"/>
                </a:solidFill>
              </a:rPr>
              <a:t>had seats in the </a:t>
            </a:r>
            <a:r>
              <a:rPr lang="en-US" sz="2400" dirty="0" smtClean="0">
                <a:solidFill>
                  <a:schemeClr val="bg1"/>
                </a:solidFill>
              </a:rPr>
              <a:t>front </a:t>
            </a:r>
            <a:r>
              <a:rPr lang="en-US" sz="2400" dirty="0">
                <a:solidFill>
                  <a:schemeClr val="bg1"/>
                </a:solidFill>
              </a:rPr>
              <a:t>row of the </a:t>
            </a:r>
            <a:r>
              <a:rPr lang="en-US" sz="2400" dirty="0" smtClean="0">
                <a:solidFill>
                  <a:schemeClr val="bg1"/>
                </a:solidFill>
              </a:rPr>
              <a:t>theatre.</a:t>
            </a: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AutoNum type="arabicParenR"/>
            </a:pPr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>
                <a:solidFill>
                  <a:schemeClr val="bg1"/>
                </a:solidFill>
              </a:rPr>
              <a:t>film’s special effects are amazing.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457200" indent="-457200">
              <a:buAutoNum type="arabicParenR"/>
            </a:pPr>
            <a:r>
              <a:rPr lang="en-US" sz="2400" dirty="0" smtClean="0">
                <a:solidFill>
                  <a:schemeClr val="bg1"/>
                </a:solidFill>
              </a:rPr>
              <a:t>It's </a:t>
            </a:r>
            <a:r>
              <a:rPr lang="en-US" sz="2400" dirty="0">
                <a:solidFill>
                  <a:schemeClr val="bg1"/>
                </a:solidFill>
              </a:rPr>
              <a:t>an area of outstanding natural beauty.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457200" indent="-457200">
              <a:buAutoNum type="arabicParenR"/>
            </a:pPr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>
                <a:solidFill>
                  <a:schemeClr val="bg1"/>
                </a:solidFill>
              </a:rPr>
              <a:t>view from the top of the mountain is breathtaking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AutoNum type="arabicParenR"/>
            </a:pPr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>
                <a:solidFill>
                  <a:schemeClr val="bg1"/>
                </a:solidFill>
              </a:rPr>
              <a:t>play has its setting in a wartime prison camp.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50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49912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Watch the Video and Answer the Questions.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735772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1) Where can you buy tickets for London’s theatres?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2) How many big cinemas are there in Leicester Square?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3)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Who often comes to the cinemas in Leicester Square for the first screening?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4</a:t>
            </a:r>
            <a:r>
              <a:rPr lang="en-US" sz="2800" dirty="0">
                <a:solidFill>
                  <a:schemeClr val="bg1"/>
                </a:solidFill>
              </a:rPr>
              <a:t>) </a:t>
            </a:r>
            <a:r>
              <a:rPr lang="en-US" sz="2800" dirty="0" smtClean="0">
                <a:solidFill>
                  <a:schemeClr val="bg1"/>
                </a:solidFill>
              </a:rPr>
              <a:t>How many theatres are in one square </a:t>
            </a:r>
            <a:r>
              <a:rPr lang="en-US" sz="2800" dirty="0" err="1" smtClean="0">
                <a:solidFill>
                  <a:schemeClr val="bg1"/>
                </a:solidFill>
              </a:rPr>
              <a:t>kilometre</a:t>
            </a:r>
            <a:r>
              <a:rPr lang="en-US" sz="2800" dirty="0" smtClean="0">
                <a:solidFill>
                  <a:schemeClr val="bg1"/>
                </a:solidFill>
              </a:rPr>
              <a:t> in London’s West End?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5) When are cinemas and theatres cheaper?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7259" y="4941168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u="sng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en-GB" sz="3200" u="sng" dirty="0" smtClean="0">
                <a:solidFill>
                  <a:schemeClr val="bg1"/>
                </a:solidFill>
                <a:hlinkClick r:id="rId2"/>
              </a:rPr>
              <a:t>www.youtube.com/watch?v=en2_IR2aR7g&amp;list=PL59GcrPDHI8KRjnxslMF13wbOQ8Uyb5Oh&amp;index=16</a:t>
            </a:r>
            <a:r>
              <a:rPr lang="en-GB" sz="3200" u="sng" dirty="0" smtClean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7770" y="735772"/>
            <a:ext cx="835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Пройти по ссылке и посмотреть видео на </a:t>
            </a:r>
            <a:r>
              <a:rPr lang="en-US" dirty="0" smtClean="0"/>
              <a:t>YouTube.</a:t>
            </a:r>
            <a:r>
              <a:rPr lang="ru-RU" dirty="0" smtClean="0"/>
              <a:t> Устно ответить на вопросы.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948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49912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Watch the Video and Answer the Questions.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735772"/>
            <a:ext cx="806489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</a:t>
            </a:r>
            <a:r>
              <a:rPr lang="en-US" sz="2800" dirty="0">
                <a:solidFill>
                  <a:schemeClr val="bg1"/>
                </a:solidFill>
              </a:rPr>
              <a:t>) Where can you buy tickets for London’s theatres?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r"/>
            <a:r>
              <a:rPr lang="en-US" sz="2800" dirty="0" smtClean="0">
                <a:solidFill>
                  <a:srgbClr val="FFFF00"/>
                </a:solidFill>
              </a:rPr>
              <a:t>In lots of kiosks and booths.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2</a:t>
            </a:r>
            <a:r>
              <a:rPr lang="en-US" sz="2800" dirty="0">
                <a:solidFill>
                  <a:schemeClr val="bg1"/>
                </a:solidFill>
              </a:rPr>
              <a:t>) How many big cinemas are there in Leicester Square? 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r"/>
            <a:r>
              <a:rPr lang="en-US" sz="2800" dirty="0" smtClean="0">
                <a:solidFill>
                  <a:srgbClr val="FFFF00"/>
                </a:solidFill>
              </a:rPr>
              <a:t>5 cinemas.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3)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Who often comes to the cinemas in Leicester Square for the first screening?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</a:p>
          <a:p>
            <a:pPr algn="r"/>
            <a:r>
              <a:rPr lang="en-US" sz="2800" dirty="0" smtClean="0">
                <a:solidFill>
                  <a:srgbClr val="FFFF00"/>
                </a:solidFill>
              </a:rPr>
              <a:t>The actors and plenty of their fans.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4</a:t>
            </a:r>
            <a:r>
              <a:rPr lang="en-US" sz="2800" dirty="0">
                <a:solidFill>
                  <a:schemeClr val="bg1"/>
                </a:solidFill>
              </a:rPr>
              <a:t>) How many theatres are in one square </a:t>
            </a:r>
            <a:r>
              <a:rPr lang="en-US" sz="2800" dirty="0" err="1">
                <a:solidFill>
                  <a:schemeClr val="bg1"/>
                </a:solidFill>
              </a:rPr>
              <a:t>kilometre</a:t>
            </a:r>
            <a:r>
              <a:rPr lang="en-US" sz="2800" dirty="0">
                <a:solidFill>
                  <a:schemeClr val="bg1"/>
                </a:solidFill>
              </a:rPr>
              <a:t> in London’s West End?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</a:p>
          <a:p>
            <a:pPr algn="r"/>
            <a:r>
              <a:rPr lang="en-US" sz="2800" dirty="0" smtClean="0">
                <a:solidFill>
                  <a:srgbClr val="FFFF00"/>
                </a:solidFill>
              </a:rPr>
              <a:t>More then 40.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5</a:t>
            </a:r>
            <a:r>
              <a:rPr lang="en-US" sz="2800" dirty="0">
                <a:solidFill>
                  <a:schemeClr val="bg1"/>
                </a:solidFill>
              </a:rPr>
              <a:t>) When are cinemas and theatres cheaper?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r"/>
            <a:r>
              <a:rPr lang="en-US" sz="2800" dirty="0" smtClean="0">
                <a:solidFill>
                  <a:srgbClr val="FFFF00"/>
                </a:solidFill>
              </a:rPr>
              <a:t>At 3 or 4 in the afternoon.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511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49912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Watch the Video and Match the Columns.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128" y="5978694"/>
            <a:ext cx="8354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u="sng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en-GB" sz="2000" u="sng" dirty="0" smtClean="0">
                <a:solidFill>
                  <a:schemeClr val="bg1"/>
                </a:solidFill>
                <a:hlinkClick r:id="rId2"/>
              </a:rPr>
              <a:t>www.youtube.com/watch?v=en2_IR2aR7g&amp;list=PL59GcrPDHI8KRjnxslMF13wbOQ8Uyb5Oh&amp;index=16</a:t>
            </a:r>
            <a:r>
              <a:rPr lang="en-GB" sz="2000" u="sng" dirty="0" smtClean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7770" y="735772"/>
            <a:ext cx="835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Пройти по ссылке и посмотреть видео на </a:t>
            </a:r>
            <a:r>
              <a:rPr lang="en-US" dirty="0" smtClean="0"/>
              <a:t>YouTube.</a:t>
            </a:r>
            <a:r>
              <a:rPr lang="ru-RU" dirty="0" smtClean="0"/>
              <a:t> Соотнести названия постановок</a:t>
            </a:r>
            <a:r>
              <a:rPr lang="en-US" dirty="0" smtClean="0"/>
              <a:t> </a:t>
            </a:r>
            <a:r>
              <a:rPr lang="ru-RU" dirty="0" smtClean="0"/>
              <a:t>и театров с их описанием.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80563297"/>
              </p:ext>
            </p:extLst>
          </p:nvPr>
        </p:nvGraphicFramePr>
        <p:xfrm>
          <a:off x="627258" y="1484784"/>
          <a:ext cx="8049197" cy="38211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4582"/>
                <a:gridCol w="5544615"/>
              </a:tblGrid>
              <a:tr h="6551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PLAYS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DESCRIPTIONS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43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1) 39 Steps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a) is based on Agatha Christie novel.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43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2) The Mousetrap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b) is a successful show about the group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Queen and Freddy Mercury.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43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3) The Royal Haymarket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c) is a very popular musical set in Australia.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43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4)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We Will Rock You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d)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a comedy based on a Hitchcock film.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43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5) Priscilla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e) is nearly 300 years old. It’s London’s oldest theatre.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41774" y="5455474"/>
            <a:ext cx="4413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 – d, 2 – a, 3 – e, 4 – b, 5 - c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28653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332656"/>
            <a:ext cx="8229600" cy="49912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Going to the cinema and </a:t>
            </a:r>
            <a:r>
              <a:rPr lang="en-US" sz="3200" dirty="0">
                <a:solidFill>
                  <a:schemeClr val="bg1"/>
                </a:solidFill>
              </a:rPr>
              <a:t>v</a:t>
            </a:r>
            <a:r>
              <a:rPr lang="en-US" sz="3200" dirty="0" smtClean="0">
                <a:solidFill>
                  <a:schemeClr val="bg1"/>
                </a:solidFill>
              </a:rPr>
              <a:t>isiting theatres.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900429"/>
            <a:ext cx="86773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Устно ответить на вопрос:</a:t>
            </a:r>
          </a:p>
          <a:p>
            <a:pPr algn="ctr"/>
            <a:r>
              <a:rPr lang="en-US" sz="2800" dirty="0" smtClean="0"/>
              <a:t>What play would you like to visit? Why?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04085886"/>
              </p:ext>
            </p:extLst>
          </p:nvPr>
        </p:nvGraphicFramePr>
        <p:xfrm>
          <a:off x="416401" y="1916832"/>
          <a:ext cx="8440488" cy="451008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59255"/>
                <a:gridCol w="1800200"/>
                <a:gridCol w="1296144"/>
                <a:gridCol w="4284889"/>
              </a:tblGrid>
              <a:tr h="830341">
                <a:tc rowSpan="5">
                  <a:txBody>
                    <a:bodyPr/>
                    <a:lstStyle/>
                    <a:p>
                      <a:pPr algn="ctr"/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I would like to visit</a:t>
                      </a:r>
                      <a:endParaRPr lang="ru-RU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39 Steps</a:t>
                      </a:r>
                      <a:endParaRPr lang="ru-RU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because</a:t>
                      </a:r>
                      <a:endParaRPr lang="ru-RU" sz="2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I’m fond of comedies.</a:t>
                      </a:r>
                      <a:endParaRPr lang="ru-RU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30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The Mousetrap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I like detective stories.</a:t>
                      </a:r>
                      <a:endParaRPr lang="ru-RU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30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The Royal Haymarket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I’d like to see the oldest theatre in London.</a:t>
                      </a:r>
                      <a:endParaRPr lang="ru-RU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30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We Will Rock You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I’m keen on music.</a:t>
                      </a:r>
                      <a:endParaRPr lang="ru-RU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30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Priscilla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I’m interested in Australia.</a:t>
                      </a:r>
                      <a:endParaRPr lang="ru-RU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7121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49912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Answer the questions: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442" y="1016301"/>
            <a:ext cx="851704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1) Do you like </a:t>
            </a:r>
            <a:r>
              <a:rPr lang="en-US" sz="2800" dirty="0" smtClean="0">
                <a:solidFill>
                  <a:schemeClr val="bg1"/>
                </a:solidFill>
              </a:rPr>
              <a:t>going to the cinema?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2) How often do you </a:t>
            </a:r>
            <a:r>
              <a:rPr lang="en-US" sz="2800" dirty="0" smtClean="0">
                <a:solidFill>
                  <a:schemeClr val="bg1"/>
                </a:solidFill>
              </a:rPr>
              <a:t>go to the cinema?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3) When did you go to the </a:t>
            </a:r>
            <a:r>
              <a:rPr lang="en-US" sz="2800" dirty="0" smtClean="0">
                <a:solidFill>
                  <a:schemeClr val="bg1"/>
                </a:solidFill>
              </a:rPr>
              <a:t>cinema </a:t>
            </a:r>
            <a:r>
              <a:rPr lang="en-US" sz="2800" dirty="0">
                <a:solidFill>
                  <a:schemeClr val="bg1"/>
                </a:solidFill>
              </a:rPr>
              <a:t>last time</a:t>
            </a:r>
            <a:r>
              <a:rPr lang="en-US" sz="2800" dirty="0" smtClean="0">
                <a:solidFill>
                  <a:schemeClr val="bg1"/>
                </a:solidFill>
              </a:rPr>
              <a:t>?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4</a:t>
            </a:r>
            <a:r>
              <a:rPr lang="en-US" sz="2800" dirty="0" smtClean="0">
                <a:solidFill>
                  <a:schemeClr val="bg1"/>
                </a:solidFill>
              </a:rPr>
              <a:t>) Do you like going to the cinema alone or with your friends?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ru-RU" sz="2800" dirty="0">
                <a:solidFill>
                  <a:schemeClr val="bg1"/>
                </a:solidFill>
              </a:rPr>
              <a:t>5</a:t>
            </a:r>
            <a:r>
              <a:rPr lang="en-US" sz="2800" dirty="0" smtClean="0">
                <a:solidFill>
                  <a:schemeClr val="bg1"/>
                </a:solidFill>
              </a:rPr>
              <a:t>) </a:t>
            </a:r>
            <a:r>
              <a:rPr lang="en-US" sz="2800" dirty="0">
                <a:solidFill>
                  <a:schemeClr val="bg1"/>
                </a:solidFill>
              </a:rPr>
              <a:t>What kinds of </a:t>
            </a:r>
            <a:r>
              <a:rPr lang="en-US" sz="2800" dirty="0" smtClean="0">
                <a:solidFill>
                  <a:schemeClr val="bg1"/>
                </a:solidFill>
              </a:rPr>
              <a:t>films do you like to watch?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ru-RU" sz="2800" dirty="0">
                <a:solidFill>
                  <a:schemeClr val="bg1"/>
                </a:solidFill>
              </a:rPr>
              <a:t>6</a:t>
            </a:r>
            <a:r>
              <a:rPr lang="en-US" sz="2800" dirty="0" smtClean="0">
                <a:solidFill>
                  <a:schemeClr val="bg1"/>
                </a:solidFill>
              </a:rPr>
              <a:t>) </a:t>
            </a:r>
            <a:r>
              <a:rPr lang="en-US" sz="2800" dirty="0">
                <a:solidFill>
                  <a:schemeClr val="bg1"/>
                </a:solidFill>
              </a:rPr>
              <a:t>Do many people </a:t>
            </a:r>
            <a:r>
              <a:rPr lang="en-US" sz="2800" dirty="0" smtClean="0">
                <a:solidFill>
                  <a:schemeClr val="bg1"/>
                </a:solidFill>
              </a:rPr>
              <a:t>go to the cinema </a:t>
            </a:r>
            <a:r>
              <a:rPr lang="en-US" sz="2800" dirty="0">
                <a:solidFill>
                  <a:schemeClr val="bg1"/>
                </a:solidFill>
              </a:rPr>
              <a:t>nowadays?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 Why or Why not?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68433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Устно ответить на вопрос</a:t>
            </a:r>
            <a:r>
              <a:rPr lang="ru-RU" dirty="0"/>
              <a:t>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925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152400"/>
            <a:ext cx="8229600" cy="68431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Name the Genres.</a:t>
            </a:r>
            <a:endParaRPr lang="en-GB" sz="3600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574933"/>
              </p:ext>
            </p:extLst>
          </p:nvPr>
        </p:nvGraphicFramePr>
        <p:xfrm>
          <a:off x="582781" y="692696"/>
          <a:ext cx="7978437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9479"/>
                <a:gridCol w="2659479"/>
                <a:gridCol w="26594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adventure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thriller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comedy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melodrama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tragedy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historical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fantasy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western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blockbuster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969" y="2348880"/>
            <a:ext cx="8000831" cy="437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32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152400"/>
            <a:ext cx="8229600" cy="68431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Name the Genres.</a:t>
            </a:r>
            <a:endParaRPr lang="en-GB" sz="3600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3406118"/>
              </p:ext>
            </p:extLst>
          </p:nvPr>
        </p:nvGraphicFramePr>
        <p:xfrm>
          <a:off x="582781" y="692696"/>
          <a:ext cx="7978437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9479"/>
                <a:gridCol w="2659479"/>
                <a:gridCol w="26594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adventure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thriller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comedy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melodrama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tragedy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historical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fantasy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western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blockbuster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969" y="2348880"/>
            <a:ext cx="8000831" cy="437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6828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152400"/>
            <a:ext cx="8229600" cy="68431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Name the Genres.</a:t>
            </a:r>
            <a:endParaRPr lang="en-GB" sz="3600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6439167"/>
              </p:ext>
            </p:extLst>
          </p:nvPr>
        </p:nvGraphicFramePr>
        <p:xfrm>
          <a:off x="582781" y="692696"/>
          <a:ext cx="7978437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9479"/>
                <a:gridCol w="2659479"/>
                <a:gridCol w="26594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adventure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thriller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comedy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melodrama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tragedy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historical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fantasy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western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blockbuster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969" y="2348880"/>
            <a:ext cx="8000831" cy="437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5173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152400"/>
            <a:ext cx="8229600" cy="68431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Name the Genres.</a:t>
            </a:r>
            <a:endParaRPr lang="en-GB" sz="3600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440076"/>
              </p:ext>
            </p:extLst>
          </p:nvPr>
        </p:nvGraphicFramePr>
        <p:xfrm>
          <a:off x="582781" y="692696"/>
          <a:ext cx="7978437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9479"/>
                <a:gridCol w="2659479"/>
                <a:gridCol w="26594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adventure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thriller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comedy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melodrama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tragedy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historical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fantasy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western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blockbuster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969" y="2348880"/>
            <a:ext cx="8000831" cy="437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0758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152400"/>
            <a:ext cx="8229600" cy="68431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Name the Genres.</a:t>
            </a:r>
            <a:endParaRPr lang="en-GB" sz="3600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2171126"/>
              </p:ext>
            </p:extLst>
          </p:nvPr>
        </p:nvGraphicFramePr>
        <p:xfrm>
          <a:off x="582781" y="692696"/>
          <a:ext cx="7978437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9479"/>
                <a:gridCol w="2659479"/>
                <a:gridCol w="26594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adventure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thriller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comedy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melodrama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tragedy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historical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fantasy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western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blockbuster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969" y="2348880"/>
            <a:ext cx="8000831" cy="437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8550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152400"/>
            <a:ext cx="8229600" cy="68431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Name the Genres.</a:t>
            </a:r>
            <a:endParaRPr lang="en-GB" sz="3600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1531659"/>
              </p:ext>
            </p:extLst>
          </p:nvPr>
        </p:nvGraphicFramePr>
        <p:xfrm>
          <a:off x="582781" y="692696"/>
          <a:ext cx="7978437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9479"/>
                <a:gridCol w="2659479"/>
                <a:gridCol w="26594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adventure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thriller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comedy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melodrama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tragedy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historical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fantasy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western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blockbuster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969" y="2348880"/>
            <a:ext cx="8000831" cy="437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6939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152400"/>
            <a:ext cx="8229600" cy="68431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Name the Genres.</a:t>
            </a:r>
            <a:endParaRPr lang="en-GB" sz="3600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2992587"/>
              </p:ext>
            </p:extLst>
          </p:nvPr>
        </p:nvGraphicFramePr>
        <p:xfrm>
          <a:off x="582781" y="692696"/>
          <a:ext cx="7978437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9479"/>
                <a:gridCol w="2659479"/>
                <a:gridCol w="26594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adventure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thriller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comedy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melodrama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tragedy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historical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fantasy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western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blockbuster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969" y="2348880"/>
            <a:ext cx="8000831" cy="437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4072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640</TotalTime>
  <Words>957</Words>
  <Application>Microsoft Office PowerPoint</Application>
  <PresentationFormat>Экран (4:3)</PresentationFormat>
  <Paragraphs>224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Cinema &amp; Theatre in London</vt:lpstr>
      <vt:lpstr>Answer the questions: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New Words (Ex.3 p.83)</vt:lpstr>
      <vt:lpstr>New Words (Ex.3 p.83)</vt:lpstr>
      <vt:lpstr>New Words (Ex.3 p.83)</vt:lpstr>
      <vt:lpstr>Watch the Video and Answer the Questions.</vt:lpstr>
      <vt:lpstr>Watch the Video and Answer the Questions.</vt:lpstr>
      <vt:lpstr>Watch the Video and Match the Columns.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 We Read Books?</dc:title>
  <dc:creator>Наталия</dc:creator>
  <cp:lastModifiedBy>Английский</cp:lastModifiedBy>
  <cp:revision>55</cp:revision>
  <dcterms:created xsi:type="dcterms:W3CDTF">2020-04-05T17:48:16Z</dcterms:created>
  <dcterms:modified xsi:type="dcterms:W3CDTF">2023-05-29T06:50:10Z</dcterms:modified>
</cp:coreProperties>
</file>