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70" r:id="rId15"/>
    <p:sldId id="271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3" r:id="rId24"/>
    <p:sldId id="272" r:id="rId25"/>
    <p:sldId id="281" r:id="rId26"/>
    <p:sldId id="25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7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9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9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8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7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5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3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6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8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D3AE9-8E2D-4046-979E-F882B6FD0F7C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030E-070D-4A6B-9864-A9BD1D29F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a/6eC9D9fK3WGVbp/5b024fd00e5377efa6889cb1" TargetMode="External"/><Relationship Id="rId3" Type="http://schemas.openxmlformats.org/officeDocument/2006/relationships/hyperlink" Target="https://id.pinterest.com/pin/221169031680888341/" TargetMode="External"/><Relationship Id="rId7" Type="http://schemas.openxmlformats.org/officeDocument/2006/relationships/hyperlink" Target="https://topuch.ru/proverochnaya-rabota-klass-ptici-ch-aste-a-viberite-odin-pravi/index.html" TargetMode="External"/><Relationship Id="rId2" Type="http://schemas.openxmlformats.org/officeDocument/2006/relationships/hyperlink" Target="https://catherineasquithgallery.com/fony-dlja-prezentacij/7776-fon-dlja-prezentacii-pticy-208-fot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figure/7-The-skeleton-of-a-bird-Source-D-G-Mackean-www-biology-resourcescom_fig4_301801651" TargetMode="External"/><Relationship Id="rId5" Type="http://schemas.openxmlformats.org/officeDocument/2006/relationships/hyperlink" Target="https://videouroki.net/tests/klass-ptitsy-6.html" TargetMode="External"/><Relationship Id="rId4" Type="http://schemas.openxmlformats.org/officeDocument/2006/relationships/hyperlink" Target="https://stuff4scrap.ru/product/papka-dlya-tisneniya-bird-scroll-frame-dari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68760"/>
            <a:ext cx="6984776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Игра – тренажер по теме «Класс Птицы»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3429001"/>
            <a:ext cx="619268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Автор: </a:t>
            </a:r>
            <a:r>
              <a:rPr lang="ru-RU" b="1" i="1" dirty="0" err="1" smtClean="0"/>
              <a:t>Садовникова</a:t>
            </a:r>
            <a:r>
              <a:rPr lang="ru-RU" b="1" i="1" dirty="0" smtClean="0"/>
              <a:t> Любовь Анатольевна, учитель биологии МАОУ «СОШ №24» г. Краснотурьинска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2915816" y="4653136"/>
            <a:ext cx="3816424" cy="1152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67844" y="4844479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НАЧАТЬ ИГРУ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2079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90" y="187710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7752" y="764704"/>
            <a:ext cx="518457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называется часть пера, обозначенная номером 1?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365684" y="4218583"/>
            <a:ext cx="155013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Очин</a:t>
            </a:r>
            <a:endParaRPr lang="ru-RU" sz="2400" b="1" dirty="0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389784" y="4154565"/>
            <a:ext cx="1728192" cy="6400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Стержень</a:t>
            </a:r>
            <a:endParaRPr lang="ru-RU" sz="2400" b="1" dirty="0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516194" y="4150908"/>
            <a:ext cx="1656184" cy="6437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Опахало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5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-19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67" y="2101455"/>
            <a:ext cx="34766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468052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называется структура яйца, обозначенная цифрой 3?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259632" y="4316781"/>
            <a:ext cx="1944216" cy="6794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Халазы</a:t>
            </a:r>
            <a:endParaRPr lang="ru-RU" sz="2000" b="1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347864" y="4348149"/>
            <a:ext cx="2088232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Зародышевый диск</a:t>
            </a:r>
            <a:endParaRPr lang="ru-RU" sz="2000" b="1" dirty="0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5688124" y="4316781"/>
            <a:ext cx="2088232" cy="6794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Воздушная камера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20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980728"/>
            <a:ext cx="684076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Какой из перечисленных признаков связан с приспособленностью птиц к полету?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971600" y="3422073"/>
            <a:ext cx="230425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Появление четырехкамерного сердца</a:t>
            </a:r>
            <a:endParaRPr lang="ru-RU" b="1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583124" y="3422073"/>
            <a:ext cx="2193776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Наличие полых костей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084168" y="3422073"/>
            <a:ext cx="2232248" cy="11521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Роговые чешуи</a:t>
            </a:r>
          </a:p>
          <a:p>
            <a:pPr algn="ctr"/>
            <a:r>
              <a:rPr lang="ru-RU" b="1" dirty="0" smtClean="0"/>
              <a:t> на ногах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18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23628" y="1340768"/>
            <a:ext cx="669674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Сердце птиц состоит из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5816" y="2996952"/>
            <a:ext cx="1836204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Двух предсердий и двух желудочков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4009" y="2996952"/>
            <a:ext cx="194421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Двух предсердий и одного желудочка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77644" y="2996952"/>
            <a:ext cx="194421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Двух желудочков и одного предсердия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85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1847462" cy="27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203848" y="3212976"/>
            <a:ext cx="2664296" cy="1440160"/>
          </a:xfrm>
          <a:prstGeom prst="wedgeEllipseCallout">
            <a:avLst>
              <a:gd name="adj1" fmla="val -50473"/>
              <a:gd name="adj2" fmla="val 538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>НЕ ПРАВИЛЬНО! ПОДУМАЙ ЕЩЁ!</a:t>
            </a:r>
            <a:endParaRPr lang="ru-RU" b="1" dirty="0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5580112" y="5252078"/>
            <a:ext cx="1944216" cy="1379578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ВЕРНУТЬСЯ К ВОПРОСУ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28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Первая буква С</a:t>
            </a:r>
            <a:endParaRPr lang="ru-RU" sz="2800" b="1" dirty="0"/>
          </a:p>
        </p:txBody>
      </p:sp>
      <p:sp>
        <p:nvSpPr>
          <p:cNvPr id="3" name="Овал 2">
            <a:hlinkClick r:id="rId4" action="ppaction://hlinksldjump"/>
          </p:cNvPr>
          <p:cNvSpPr/>
          <p:nvPr/>
        </p:nvSpPr>
        <p:spPr>
          <a:xfrm>
            <a:off x="3851920" y="5517232"/>
            <a:ext cx="3384376" cy="95660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СЛЕДУЮЩИЙ ВОПРОС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Вторая буква В</a:t>
            </a:r>
            <a:endParaRPr lang="ru-RU" sz="2800" b="1" dirty="0"/>
          </a:p>
        </p:txBody>
      </p:sp>
      <p:pic>
        <p:nvPicPr>
          <p:cNvPr id="1229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39743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 буква И</a:t>
            </a:r>
            <a:endParaRPr lang="ru-RU" sz="2800" b="1" dirty="0"/>
          </a:p>
        </p:txBody>
      </p:sp>
      <p:pic>
        <p:nvPicPr>
          <p:cNvPr id="133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45224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7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4176464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буква Р</a:t>
            </a:r>
            <a:endParaRPr lang="ru-RU" sz="2800" b="1" dirty="0"/>
          </a:p>
        </p:txBody>
      </p:sp>
      <p:pic>
        <p:nvPicPr>
          <p:cNvPr id="1433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35729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5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буква </a:t>
            </a:r>
            <a:r>
              <a:rPr lang="ru-RU" sz="2800" b="1" dirty="0"/>
              <a:t>И</a:t>
            </a:r>
          </a:p>
        </p:txBody>
      </p:sp>
      <p:pic>
        <p:nvPicPr>
          <p:cNvPr id="1126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8802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125" r="3125" b="38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2" y="3851557"/>
            <a:ext cx="152539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411760" y="548680"/>
            <a:ext cx="4303876" cy="2880320"/>
          </a:xfrm>
          <a:prstGeom prst="wedgeEllipseCallout">
            <a:avLst>
              <a:gd name="adj1" fmla="val -45724"/>
              <a:gd name="adj2" fmla="val 84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4540" y="824229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Привет! Вчера на этой рябине сидела целая стайка удивительных птичек. Они очень красиво щебетали и были похожи на попугайчиков. Но ведь на Урале попугайчики не водятся… Что же это были за птицы? Если ты правильно выполнишь все задания, то узнаешь!</a:t>
            </a:r>
            <a:endParaRPr lang="ru-RU" sz="1600" b="1" dirty="0"/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3851920" y="5733256"/>
            <a:ext cx="3704340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ВЫПОЛНИТЬ ЗАДАНИЯ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9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буква С</a:t>
            </a:r>
            <a:endParaRPr lang="ru-RU" sz="2800" b="1" dirty="0"/>
          </a:p>
        </p:txBody>
      </p:sp>
      <p:pic>
        <p:nvPicPr>
          <p:cNvPr id="1536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35729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буква Т</a:t>
            </a:r>
            <a:endParaRPr lang="ru-RU" sz="2800" b="1" dirty="0"/>
          </a:p>
        </p:txBody>
      </p:sp>
      <p:pic>
        <p:nvPicPr>
          <p:cNvPr id="1638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73216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 буква Е</a:t>
            </a:r>
            <a:endParaRPr lang="ru-RU" sz="2800" b="1" dirty="0"/>
          </a:p>
        </p:txBody>
      </p:sp>
      <p:pic>
        <p:nvPicPr>
          <p:cNvPr id="1741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27" y="5517232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3140968"/>
            <a:ext cx="3960440" cy="1368152"/>
          </a:xfrm>
          <a:prstGeom prst="wedgeEllipseCallout">
            <a:avLst>
              <a:gd name="adj1" fmla="val -59314"/>
              <a:gd name="adj2" fmla="val 574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Следующая буква Л</a:t>
            </a:r>
            <a:endParaRPr lang="ru-RU" sz="2800" b="1" dirty="0"/>
          </a:p>
        </p:txBody>
      </p:sp>
      <p:pic>
        <p:nvPicPr>
          <p:cNvPr id="1843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35729"/>
            <a:ext cx="34940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5"/>
          <a:stretch/>
        </p:blipFill>
        <p:spPr bwMode="auto">
          <a:xfrm>
            <a:off x="-12785" y="3613458"/>
            <a:ext cx="1617177" cy="324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403648" y="2564904"/>
            <a:ext cx="3960440" cy="2232248"/>
          </a:xfrm>
          <a:prstGeom prst="wedgeEllipseCallout">
            <a:avLst>
              <a:gd name="adj1" fmla="val -55466"/>
              <a:gd name="adj2" fmla="val 388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ПРАВИЛЬНО!</a:t>
            </a:r>
          </a:p>
          <a:p>
            <a:pPr algn="ctr"/>
            <a:r>
              <a:rPr lang="ru-RU" sz="2800" b="1" dirty="0" smtClean="0"/>
              <a:t>А вот и последняя буква Ь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31840" y="5301208"/>
            <a:ext cx="4248472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Какой же правильный ответ?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ПОСМОТРИ ЗДЕСЬ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622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24494"/>
            <a:ext cx="2967807" cy="24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68407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МОЛОДЕЦ! </a:t>
            </a:r>
          </a:p>
          <a:p>
            <a:pPr algn="ctr"/>
            <a:r>
              <a:rPr lang="ru-RU" sz="2800" b="1" dirty="0" smtClean="0"/>
              <a:t>ТЕБЕ УДАЛОСЬ СОБРАТЬ ВСЕ БУКВЫ! </a:t>
            </a:r>
          </a:p>
          <a:p>
            <a:pPr algn="ctr"/>
            <a:r>
              <a:rPr lang="ru-RU" sz="2800" b="1" dirty="0" smtClean="0"/>
              <a:t>И ИЗ БУКВ ПОЛУЧИЛОСЬ НАЗВАНИЕ: СВИРИСТЕЛЬ!</a:t>
            </a:r>
          </a:p>
          <a:p>
            <a:pPr algn="ctr"/>
            <a:r>
              <a:rPr lang="ru-RU" sz="2800" b="1" dirty="0" smtClean="0"/>
              <a:t>ПОСЛУШАЙ КАК ОН ПОЁТ:</a:t>
            </a:r>
            <a:endParaRPr lang="ru-RU" sz="2800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04522"/>
            <a:ext cx="2376264" cy="15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Голос птиц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0404" y="1991361"/>
            <a:ext cx="609600" cy="609600"/>
          </a:xfrm>
          <a:prstGeom prst="rect">
            <a:avLst/>
          </a:prstGeom>
        </p:spPr>
      </p:pic>
      <p:sp>
        <p:nvSpPr>
          <p:cNvPr id="5" name="Блок-схема: подготовка 4">
            <a:hlinkClick r:id="rId9" action="ppaction://hlinksldjump"/>
          </p:cNvPr>
          <p:cNvSpPr/>
          <p:nvPr/>
        </p:nvSpPr>
        <p:spPr>
          <a:xfrm>
            <a:off x="323528" y="5589240"/>
            <a:ext cx="2592288" cy="1010462"/>
          </a:xfrm>
          <a:prstGeom prst="flowChartPreparati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ЗАВЕРШИТЬ ИГРУ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08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7768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Используемые источники:</a:t>
            </a:r>
          </a:p>
          <a:p>
            <a:pPr algn="ctr"/>
            <a:endParaRPr lang="ru-RU" dirty="0"/>
          </a:p>
          <a:p>
            <a:r>
              <a:rPr lang="ru-RU" dirty="0" smtClean="0"/>
              <a:t>Слайд </a:t>
            </a:r>
            <a:r>
              <a:rPr lang="ru-RU" dirty="0" smtClean="0"/>
              <a:t>1:  фон - </a:t>
            </a:r>
            <a:r>
              <a:rPr lang="en-US" dirty="0" smtClean="0">
                <a:hlinkClick r:id="rId2"/>
              </a:rPr>
              <a:t>https://catherineasquithgallery.com/fony-dlja-prezentacij/7776-fon-dlja-prezentacii-pticy-208-foto.html</a:t>
            </a:r>
            <a:endParaRPr lang="ru-RU" dirty="0" smtClean="0"/>
          </a:p>
          <a:p>
            <a:r>
              <a:rPr lang="ru-RU" dirty="0" smtClean="0"/>
              <a:t>Слайд 2: фон -  </a:t>
            </a:r>
            <a:r>
              <a:rPr lang="en-US" dirty="0" smtClean="0"/>
              <a:t>Zaiushka.ru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Мальчик с лопаткой </a:t>
            </a:r>
            <a:r>
              <a:rPr lang="en-US" dirty="0">
                <a:hlinkClick r:id="rId3"/>
              </a:rPr>
              <a:t>https://id.pinterest.com/pin/221169031680888341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Слайды 3-13: фон </a:t>
            </a:r>
            <a:r>
              <a:rPr lang="en-US" dirty="0">
                <a:hlinkClick r:id="rId4"/>
              </a:rPr>
              <a:t>https://stuff4scrap.ru/product/papka-dlya-tisneniya-bird-scroll-frame-darice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Слайд 4: рисунок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videouroki.net/tests/klass-ptitsy-6.html</a:t>
            </a:r>
            <a:endParaRPr lang="ru-RU" dirty="0" smtClean="0"/>
          </a:p>
          <a:p>
            <a:r>
              <a:rPr lang="ru-RU" dirty="0" smtClean="0"/>
              <a:t>Слайд 6: рисунок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www.researchgate.net/figure/7-The-skeleton-of-a-bird-Source-D-G-Mackean-www-biology-resourcescom_fig4_301801651</a:t>
            </a:r>
            <a:endParaRPr lang="ru-RU" dirty="0" smtClean="0"/>
          </a:p>
          <a:p>
            <a:r>
              <a:rPr lang="ru-RU" dirty="0" smtClean="0"/>
              <a:t>Слайд 11: рисунок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topuch.ru/proverochnaya-rabota-klass-ptici-ch-aste-a-viberite-odin-pravi/index.html</a:t>
            </a:r>
            <a:endParaRPr lang="ru-RU" dirty="0" smtClean="0"/>
          </a:p>
          <a:p>
            <a:r>
              <a:rPr lang="ru-RU" dirty="0" smtClean="0"/>
              <a:t>Слайд 14-25:рисунки</a:t>
            </a:r>
          </a:p>
          <a:p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disk.yandex.ru/a/6eC9D9fK3WGVbp/5b024fd00e5377efa6889cb1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340768"/>
            <a:ext cx="525658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Какой признак характерен только для класса Птицы?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187624" y="3429000"/>
            <a:ext cx="216024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Сердце четырехкамерное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707904" y="3438484"/>
            <a:ext cx="187220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зубов на челюстях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940152" y="3438484"/>
            <a:ext cx="212176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шейном отделе 7 позвонков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6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4391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844" y="836712"/>
            <a:ext cx="5904656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каком рисунке изображен головной мозг птиц?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3931"/>
            <a:ext cx="4153644" cy="21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2411760" y="4358061"/>
            <a:ext cx="7429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495061" y="4386839"/>
            <a:ext cx="79208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566205" y="4376967"/>
            <a:ext cx="80349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5659613" y="4365104"/>
            <a:ext cx="72008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76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196752"/>
            <a:ext cx="5616624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Дыхательная система птиц представлена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03648" y="3397100"/>
            <a:ext cx="1656184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Легкими и кожей</a:t>
            </a:r>
            <a:endParaRPr lang="ru-RU" b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491880" y="3359728"/>
            <a:ext cx="1656184" cy="829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Легкими и жабрами</a:t>
            </a:r>
            <a:endParaRPr lang="ru-RU" b="1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595633" y="3325092"/>
            <a:ext cx="165618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Легкими и воздушными мешками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33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18256" y="-203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16632"/>
            <a:ext cx="576064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Какой цифрой на рисунке обозначена цевка?</a:t>
            </a:r>
            <a:endParaRPr lang="ru-RU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2" y="1220082"/>
            <a:ext cx="2447916" cy="299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7550" y="2286236"/>
            <a:ext cx="360040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19694"/>
            <a:ext cx="360218" cy="3693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090459"/>
            <a:ext cx="432048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4328" y="3759881"/>
            <a:ext cx="432048" cy="4052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016640" y="2090459"/>
            <a:ext cx="680910" cy="432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87824" y="1700808"/>
            <a:ext cx="648072" cy="630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48042" y="3212976"/>
            <a:ext cx="719902" cy="391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58592" y="3999672"/>
            <a:ext cx="9389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hlinkClick r:id="rId4" action="ppaction://hlinksldjump"/>
          </p:cNvPr>
          <p:cNvSpPr/>
          <p:nvPr/>
        </p:nvSpPr>
        <p:spPr>
          <a:xfrm>
            <a:off x="1644227" y="4509120"/>
            <a:ext cx="86409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2952265" y="4509120"/>
            <a:ext cx="100811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4387327" y="4509120"/>
            <a:ext cx="94541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5764328" y="4509120"/>
            <a:ext cx="91749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548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417131"/>
            <a:ext cx="568863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Что представляет собой киль?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403648" y="3036137"/>
            <a:ext cx="1728192" cy="1012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Вырост копчика</a:t>
            </a:r>
            <a:endParaRPr lang="ru-RU" sz="2400" b="1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707904" y="3032956"/>
            <a:ext cx="1728192" cy="1012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Вырост грудины</a:t>
            </a:r>
            <a:endParaRPr lang="ru-RU" sz="2400" b="1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6061395" y="2996952"/>
            <a:ext cx="1800200" cy="10483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Вырост черепа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55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895961" y="1412776"/>
            <a:ext cx="540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Что представляет собой зоб?</a:t>
            </a:r>
            <a:endParaRPr lang="ru-RU" sz="32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619672" y="2996952"/>
            <a:ext cx="180020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Расширение пищевода</a:t>
            </a:r>
            <a:endParaRPr lang="ru-RU" sz="2000" b="1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779912" y="3032956"/>
            <a:ext cx="194421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Расширение желудка</a:t>
            </a:r>
            <a:endParaRPr lang="ru-RU" sz="2000" b="1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940152" y="3032956"/>
            <a:ext cx="190574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Расширение клоаки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606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21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9752" y="655022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Автор игры: </a:t>
            </a:r>
            <a:r>
              <a:rPr lang="ru-RU" sz="1400" b="1" dirty="0" err="1" smtClean="0"/>
              <a:t>Садовникова</a:t>
            </a:r>
            <a:r>
              <a:rPr lang="ru-RU" sz="1400" b="1" dirty="0" smtClean="0"/>
              <a:t> Л.А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655676" y="908720"/>
            <a:ext cx="583264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каком рисунке изображена дыхательная система  птиц?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65394" r="41455" b="17303"/>
          <a:stretch/>
        </p:blipFill>
        <p:spPr bwMode="auto">
          <a:xfrm>
            <a:off x="1575510" y="2136432"/>
            <a:ext cx="5890575" cy="158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1575510" y="3933056"/>
            <a:ext cx="980266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2843808" y="3933056"/>
            <a:ext cx="93610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4067944" y="3933056"/>
            <a:ext cx="93610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220072" y="3933056"/>
            <a:ext cx="93610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6372200" y="3933056"/>
            <a:ext cx="93857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885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458</Words>
  <Application>Microsoft Office PowerPoint</Application>
  <PresentationFormat>Экран (4:3)</PresentationFormat>
  <Paragraphs>116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U53R</dc:creator>
  <cp:lastModifiedBy>U53R</cp:lastModifiedBy>
  <cp:revision>22</cp:revision>
  <dcterms:created xsi:type="dcterms:W3CDTF">2022-08-12T06:21:34Z</dcterms:created>
  <dcterms:modified xsi:type="dcterms:W3CDTF">2022-11-03T07:30:02Z</dcterms:modified>
</cp:coreProperties>
</file>