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900" r:id="rId2"/>
    <p:sldMasterId id="2147483912" r:id="rId3"/>
    <p:sldMasterId id="2147483924" r:id="rId4"/>
    <p:sldMasterId id="2147483936" r:id="rId5"/>
    <p:sldMasterId id="2147483948" r:id="rId6"/>
    <p:sldMasterId id="2147483960" r:id="rId7"/>
    <p:sldMasterId id="2147483972" r:id="rId8"/>
    <p:sldMasterId id="2147483984" r:id="rId9"/>
    <p:sldMasterId id="2147483996" r:id="rId10"/>
    <p:sldMasterId id="2147484008" r:id="rId11"/>
    <p:sldMasterId id="2147484020" r:id="rId12"/>
    <p:sldMasterId id="2147484032" r:id="rId13"/>
    <p:sldMasterId id="2147484044" r:id="rId14"/>
  </p:sldMasterIdLst>
  <p:notesMasterIdLst>
    <p:notesMasterId r:id="rId35"/>
  </p:notesMasterIdLst>
  <p:sldIdLst>
    <p:sldId id="314" r:id="rId15"/>
    <p:sldId id="318" r:id="rId16"/>
    <p:sldId id="326" r:id="rId17"/>
    <p:sldId id="337" r:id="rId18"/>
    <p:sldId id="363" r:id="rId19"/>
    <p:sldId id="364" r:id="rId20"/>
    <p:sldId id="351" r:id="rId21"/>
    <p:sldId id="352" r:id="rId22"/>
    <p:sldId id="350" r:id="rId23"/>
    <p:sldId id="349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1" r:id="rId32"/>
    <p:sldId id="360" r:id="rId33"/>
    <p:sldId id="325" r:id="rId34"/>
  </p:sldIdLst>
  <p:sldSz cx="10655300" cy="7380288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5" userDrawn="1">
          <p15:clr>
            <a:srgbClr val="A4A3A4"/>
          </p15:clr>
        </p15:guide>
        <p15:guide id="2" pos="33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FF"/>
    <a:srgbClr val="00FF00"/>
    <a:srgbClr val="9900CC"/>
    <a:srgbClr val="FEFEFE"/>
    <a:srgbClr val="CC0066"/>
    <a:srgbClr val="0099FF"/>
    <a:srgbClr val="3399FF"/>
    <a:srgbClr val="990033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>
      <p:cViewPr varScale="1">
        <p:scale>
          <a:sx n="68" d="100"/>
          <a:sy n="68" d="100"/>
        </p:scale>
        <p:origin x="-1182" y="-102"/>
      </p:cViewPr>
      <p:guideLst>
        <p:guide orient="horz" pos="2325"/>
        <p:guide pos="33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583F1-3935-4ADE-BBC7-5674002C82F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9046-2984-41CE-A852-66A37487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531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469A-3E7C-4F9F-91B7-0D914525ECD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2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51402" y="1259030"/>
            <a:ext cx="5610620" cy="5374117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60" y="574023"/>
            <a:ext cx="7171950" cy="3362132"/>
          </a:xfrm>
        </p:spPr>
        <p:txBody>
          <a:bodyPr anchor="b">
            <a:normAutofit/>
          </a:bodyPr>
          <a:lstStyle>
            <a:lvl1pPr algn="l">
              <a:defRPr sz="4735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59" y="4136607"/>
            <a:ext cx="5773077" cy="2059191"/>
          </a:xfrm>
        </p:spPr>
        <p:txBody>
          <a:bodyPr anchor="t">
            <a:normAutofit/>
          </a:bodyPr>
          <a:lstStyle>
            <a:lvl1pPr marL="0" indent="0" algn="l">
              <a:buNone/>
              <a:defRPr sz="2152">
                <a:solidFill>
                  <a:schemeClr val="bg2">
                    <a:lumMod val="75000"/>
                  </a:schemeClr>
                </a:solidFill>
              </a:defRPr>
            </a:lvl1pPr>
            <a:lvl2pPr marL="49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0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6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31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838189"/>
            <a:ext cx="7638241" cy="1640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1559" y="574023"/>
            <a:ext cx="9412182" cy="336213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22"/>
            </a:lvl1pPr>
            <a:lvl2pPr marL="492039" indent="0">
              <a:buNone/>
              <a:defRPr sz="1722"/>
            </a:lvl2pPr>
            <a:lvl3pPr marL="984077" indent="0">
              <a:buNone/>
              <a:defRPr sz="1722"/>
            </a:lvl3pPr>
            <a:lvl4pPr marL="1476116" indent="0">
              <a:buNone/>
              <a:defRPr sz="1722"/>
            </a:lvl4pPr>
            <a:lvl5pPr marL="1968155" indent="0">
              <a:buNone/>
              <a:defRPr sz="1722"/>
            </a:lvl5pPr>
            <a:lvl6pPr marL="2460193" indent="0">
              <a:buNone/>
              <a:defRPr sz="1722"/>
            </a:lvl6pPr>
            <a:lvl7pPr marL="2952232" indent="0">
              <a:buNone/>
              <a:defRPr sz="1722"/>
            </a:lvl7pPr>
            <a:lvl8pPr marL="3444270" indent="0">
              <a:buNone/>
              <a:defRPr sz="1722"/>
            </a:lvl8pPr>
            <a:lvl9pPr marL="3936309" indent="0">
              <a:buNone/>
              <a:defRPr sz="172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87944" y="4136606"/>
            <a:ext cx="8484774" cy="49201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22"/>
            </a:lvl1pPr>
            <a:lvl2pPr marL="492039" indent="0">
              <a:buFontTx/>
              <a:buNone/>
              <a:defRPr/>
            </a:lvl2pPr>
            <a:lvl3pPr marL="984077" indent="0">
              <a:buFontTx/>
              <a:buNone/>
              <a:defRPr/>
            </a:lvl3pPr>
            <a:lvl4pPr marL="1476116" indent="0">
              <a:buFontTx/>
              <a:buNone/>
              <a:defRPr/>
            </a:lvl4pPr>
            <a:lvl5pPr marL="1968155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5299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1546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7941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2577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1470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8155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8865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4423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110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4392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491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74022"/>
            <a:ext cx="9412182" cy="3116122"/>
          </a:xfrm>
        </p:spPr>
        <p:txBody>
          <a:bodyPr anchor="ctr">
            <a:normAutofit/>
          </a:bodyPr>
          <a:lstStyle>
            <a:lvl1pPr algn="l">
              <a:defRPr sz="3013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4428173"/>
            <a:ext cx="7438611" cy="2050080"/>
          </a:xfrm>
        </p:spPr>
        <p:txBody>
          <a:bodyPr anchor="ctr">
            <a:normAutofit/>
          </a:bodyPr>
          <a:lstStyle>
            <a:lvl1pPr marL="0" indent="0" algn="l">
              <a:buNone/>
              <a:defRPr sz="1937">
                <a:solidFill>
                  <a:schemeClr val="bg2">
                    <a:lumMod val="75000"/>
                  </a:schemeClr>
                </a:solidFill>
              </a:defRPr>
            </a:lvl1pPr>
            <a:lvl2pPr marL="492039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 marL="984077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 marL="1476116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 marL="1968155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  <a:lvl6pPr marL="2460193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6pPr>
            <a:lvl7pPr marL="2952232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7pPr>
            <a:lvl8pPr marL="3444270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8pPr>
            <a:lvl9pPr marL="3936309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2163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8386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9500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24030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22397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1844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3730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9304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5370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9125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694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8" y="574022"/>
            <a:ext cx="7993557" cy="3116122"/>
          </a:xfrm>
        </p:spPr>
        <p:txBody>
          <a:bodyPr anchor="ctr">
            <a:normAutofit/>
          </a:bodyPr>
          <a:lstStyle>
            <a:lvl1pPr algn="l">
              <a:defRPr sz="3013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3119" y="3690144"/>
            <a:ext cx="7460653" cy="519354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92039" indent="0">
              <a:buFontTx/>
              <a:buNone/>
              <a:defRPr/>
            </a:lvl2pPr>
            <a:lvl3pPr marL="984077" indent="0">
              <a:buFontTx/>
              <a:buNone/>
              <a:defRPr/>
            </a:lvl3pPr>
            <a:lvl4pPr marL="1476116" indent="0">
              <a:buFontTx/>
              <a:buNone/>
              <a:defRPr/>
            </a:lvl4pPr>
            <a:lvl5pPr marL="1968155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628629"/>
            <a:ext cx="7437223" cy="1849624"/>
          </a:xfrm>
        </p:spPr>
        <p:txBody>
          <a:bodyPr anchor="ctr">
            <a:normAutofit/>
          </a:bodyPr>
          <a:lstStyle>
            <a:lvl1pPr marL="0" indent="0" algn="l">
              <a:buNone/>
              <a:defRPr sz="2152">
                <a:solidFill>
                  <a:schemeClr val="bg2">
                    <a:lumMod val="75000"/>
                  </a:schemeClr>
                </a:solidFill>
              </a:defRPr>
            </a:lvl1pPr>
            <a:lvl2pPr marL="492039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 marL="984077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 marL="1476116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 marL="1968155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  <a:lvl6pPr marL="2460193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6pPr>
            <a:lvl7pPr marL="2952232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7pPr>
            <a:lvl8pPr marL="3444270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8pPr>
            <a:lvl9pPr marL="3936309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6383" y="764743"/>
            <a:ext cx="532904" cy="629311"/>
          </a:xfrm>
          <a:prstGeom prst="rect">
            <a:avLst/>
          </a:prstGeom>
        </p:spPr>
        <p:txBody>
          <a:bodyPr vert="horz" lIns="98404" tIns="49202" rIns="98404" bIns="49202" rtlCol="0" anchor="ctr">
            <a:noAutofit/>
          </a:bodyPr>
          <a:lstStyle/>
          <a:p>
            <a:pPr lvl="0"/>
            <a:r>
              <a:rPr lang="en-US" sz="861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2979451"/>
            <a:ext cx="532904" cy="629311"/>
          </a:xfrm>
          <a:prstGeom prst="rect">
            <a:avLst/>
          </a:prstGeom>
        </p:spPr>
        <p:txBody>
          <a:bodyPr vert="horz" lIns="98404" tIns="49202" rIns="98404" bIns="49202" rtlCol="0" anchor="ctr">
            <a:noAutofit/>
          </a:bodyPr>
          <a:lstStyle/>
          <a:p>
            <a:pPr lvl="0" algn="r"/>
            <a:r>
              <a:rPr lang="en-US" sz="861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36291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01585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6838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4672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3979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503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95299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8866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91538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309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124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3690144"/>
            <a:ext cx="7437223" cy="1826670"/>
          </a:xfrm>
        </p:spPr>
        <p:txBody>
          <a:bodyPr anchor="b">
            <a:normAutofit/>
          </a:bodyPr>
          <a:lstStyle>
            <a:lvl1pPr algn="l">
              <a:defRPr sz="3013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523895"/>
            <a:ext cx="7438611" cy="954357"/>
          </a:xfrm>
        </p:spPr>
        <p:txBody>
          <a:bodyPr anchor="t">
            <a:normAutofit/>
          </a:bodyPr>
          <a:lstStyle>
            <a:lvl1pPr marL="0" indent="0" algn="l">
              <a:buNone/>
              <a:defRPr sz="1937">
                <a:solidFill>
                  <a:schemeClr val="bg2">
                    <a:lumMod val="75000"/>
                  </a:schemeClr>
                </a:solidFill>
              </a:defRPr>
            </a:lvl1pPr>
            <a:lvl2pPr marL="492039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 marL="984077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 marL="1476116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 marL="1968155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  <a:lvl6pPr marL="2460193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6pPr>
            <a:lvl7pPr marL="2952232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7pPr>
            <a:lvl8pPr marL="3444270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8pPr>
            <a:lvl9pPr marL="3936309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2041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3885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1464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0284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4209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9481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26008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8989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5301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0697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99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9" y="574022"/>
            <a:ext cx="7993556" cy="3116122"/>
          </a:xfrm>
        </p:spPr>
        <p:txBody>
          <a:bodyPr anchor="ctr">
            <a:normAutofit/>
          </a:bodyPr>
          <a:lstStyle>
            <a:lvl1pPr algn="l">
              <a:defRPr sz="3013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182163"/>
            <a:ext cx="7437223" cy="11298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5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330208"/>
            <a:ext cx="7437222" cy="1148045"/>
          </a:xfrm>
        </p:spPr>
        <p:txBody>
          <a:bodyPr anchor="t">
            <a:normAutofit/>
          </a:bodyPr>
          <a:lstStyle>
            <a:lvl1pPr marL="0" indent="0" algn="l">
              <a:buNone/>
              <a:defRPr sz="1937">
                <a:solidFill>
                  <a:schemeClr val="bg2">
                    <a:lumMod val="75000"/>
                  </a:schemeClr>
                </a:solidFill>
              </a:defRPr>
            </a:lvl1pPr>
            <a:lvl2pPr marL="492039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 marL="984077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 marL="1476116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 marL="1968155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  <a:lvl6pPr marL="2460193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6pPr>
            <a:lvl7pPr marL="2952232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7pPr>
            <a:lvl8pPr marL="3444270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8pPr>
            <a:lvl9pPr marL="3936309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6383" y="764743"/>
            <a:ext cx="532904" cy="629311"/>
          </a:xfrm>
          <a:prstGeom prst="rect">
            <a:avLst/>
          </a:prstGeom>
        </p:spPr>
        <p:txBody>
          <a:bodyPr vert="horz" lIns="98404" tIns="49202" rIns="98404" bIns="49202" rtlCol="0" anchor="ctr">
            <a:noAutofit/>
          </a:bodyPr>
          <a:lstStyle/>
          <a:p>
            <a:pPr lvl="0"/>
            <a:r>
              <a:rPr lang="en-US" sz="861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2979451"/>
            <a:ext cx="532904" cy="629311"/>
          </a:xfrm>
          <a:prstGeom prst="rect">
            <a:avLst/>
          </a:prstGeom>
        </p:spPr>
        <p:txBody>
          <a:bodyPr vert="horz" lIns="98404" tIns="49202" rIns="98404" bIns="49202" rtlCol="0" anchor="ctr">
            <a:noAutofit/>
          </a:bodyPr>
          <a:lstStyle/>
          <a:p>
            <a:pPr lvl="0" algn="r"/>
            <a:r>
              <a:rPr lang="en-US" sz="861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063379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0097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44100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9349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3156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06911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238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3955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9751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6987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28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74022"/>
            <a:ext cx="8769482" cy="3116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13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227721"/>
            <a:ext cx="7437223" cy="90203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5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129758"/>
            <a:ext cx="7437222" cy="1348495"/>
          </a:xfrm>
        </p:spPr>
        <p:txBody>
          <a:bodyPr anchor="t">
            <a:normAutofit/>
          </a:bodyPr>
          <a:lstStyle>
            <a:lvl1pPr marL="0" indent="0" algn="l">
              <a:buNone/>
              <a:defRPr sz="1937">
                <a:solidFill>
                  <a:schemeClr val="bg2">
                    <a:lumMod val="75000"/>
                  </a:schemeClr>
                </a:solidFill>
              </a:defRPr>
            </a:lvl1pPr>
            <a:lvl2pPr marL="492039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 marL="984077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 marL="1476116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 marL="1968155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  <a:lvl6pPr marL="2460193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6pPr>
            <a:lvl7pPr marL="2952232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7pPr>
            <a:lvl8pPr marL="3444270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8pPr>
            <a:lvl9pPr marL="3936309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56227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3560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5695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308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8637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7523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1547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83872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97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11816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27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838189"/>
            <a:ext cx="7638241" cy="1640064"/>
          </a:xfrm>
        </p:spPr>
        <p:txBody>
          <a:bodyPr>
            <a:normAutofit/>
          </a:bodyPr>
          <a:lstStyle>
            <a:lvl1pPr algn="l">
              <a:defRPr sz="301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60" y="574024"/>
            <a:ext cx="7638241" cy="4054606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0444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6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687" y="574022"/>
            <a:ext cx="2382054" cy="4756186"/>
          </a:xfrm>
        </p:spPr>
        <p:txBody>
          <a:bodyPr vert="eaVert">
            <a:normAutofit/>
          </a:bodyPr>
          <a:lstStyle>
            <a:lvl1pPr>
              <a:defRPr sz="301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59" y="574023"/>
            <a:ext cx="6816889" cy="590423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12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85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93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838189"/>
            <a:ext cx="7638241" cy="1640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60" y="574023"/>
            <a:ext cx="7638241" cy="405460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303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91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734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770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330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909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818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022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269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86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7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2132083"/>
            <a:ext cx="7460654" cy="2496542"/>
          </a:xfrm>
        </p:spPr>
        <p:txBody>
          <a:bodyPr anchor="b">
            <a:normAutofit/>
          </a:bodyPr>
          <a:lstStyle>
            <a:lvl1pPr algn="l">
              <a:defRPr sz="3444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829077"/>
            <a:ext cx="7460653" cy="1649176"/>
          </a:xfrm>
        </p:spPr>
        <p:txBody>
          <a:bodyPr anchor="t">
            <a:normAutofit/>
          </a:bodyPr>
          <a:lstStyle>
            <a:lvl1pPr marL="0" indent="0" algn="l">
              <a:buNone/>
              <a:defRPr sz="1937">
                <a:solidFill>
                  <a:schemeClr val="bg2">
                    <a:lumMod val="75000"/>
                  </a:schemeClr>
                </a:solidFill>
              </a:defRPr>
            </a:lvl1pPr>
            <a:lvl2pPr marL="492039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 marL="984077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 marL="1476116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 marL="1968155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  <a:lvl6pPr marL="2460193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6pPr>
            <a:lvl7pPr marL="2952232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7pPr>
            <a:lvl8pPr marL="3444270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8pPr>
            <a:lvl9pPr marL="3936309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38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7336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213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876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479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107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8392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5395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5474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2155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77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838189"/>
            <a:ext cx="7638241" cy="1640064"/>
          </a:xfrm>
        </p:spPr>
        <p:txBody>
          <a:bodyPr>
            <a:normAutofit/>
          </a:bodyPr>
          <a:lstStyle>
            <a:lvl1pPr>
              <a:defRPr sz="34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1560" y="574023"/>
            <a:ext cx="4602809" cy="405460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432947" y="574023"/>
            <a:ext cx="4600794" cy="404549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43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378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295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6712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122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706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4846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209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035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6135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897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838189"/>
            <a:ext cx="7638241" cy="1640064"/>
          </a:xfrm>
        </p:spPr>
        <p:txBody>
          <a:bodyPr>
            <a:normAutofit/>
          </a:bodyPr>
          <a:lstStyle>
            <a:lvl1pPr>
              <a:defRPr sz="34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943" y="574022"/>
            <a:ext cx="4331181" cy="656026"/>
          </a:xfrm>
        </p:spPr>
        <p:txBody>
          <a:bodyPr anchor="b">
            <a:noAutofit/>
          </a:bodyPr>
          <a:lstStyle>
            <a:lvl1pPr marL="0" indent="0">
              <a:buNone/>
              <a:defRPr sz="2583" b="0" cap="all">
                <a:solidFill>
                  <a:schemeClr val="tx1"/>
                </a:solidFill>
              </a:defRPr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59" y="1230049"/>
            <a:ext cx="4597565" cy="339857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443" y="609899"/>
            <a:ext cx="4386165" cy="620149"/>
          </a:xfrm>
        </p:spPr>
        <p:txBody>
          <a:bodyPr anchor="b">
            <a:noAutofit/>
          </a:bodyPr>
          <a:lstStyle>
            <a:lvl1pPr marL="0" indent="0">
              <a:buNone/>
              <a:defRPr sz="2583" b="0" cap="all">
                <a:solidFill>
                  <a:schemeClr val="tx1"/>
                </a:solidFill>
              </a:defRPr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948" y="1230048"/>
            <a:ext cx="4610660" cy="338946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450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052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687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6482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1895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929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273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21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3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55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135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838189"/>
            <a:ext cx="7638241" cy="1640064"/>
          </a:xfrm>
        </p:spPr>
        <p:txBody>
          <a:bodyPr>
            <a:normAutofit/>
          </a:bodyPr>
          <a:lstStyle>
            <a:lvl1pPr>
              <a:defRPr sz="34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365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444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296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716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045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185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3687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194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0352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406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77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68401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3990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0975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293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557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007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895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5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944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6529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95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252" y="574022"/>
            <a:ext cx="3729355" cy="1640064"/>
          </a:xfrm>
        </p:spPr>
        <p:txBody>
          <a:bodyPr anchor="b">
            <a:normAutofit/>
          </a:bodyPr>
          <a:lstStyle>
            <a:lvl1pPr algn="l">
              <a:defRPr sz="215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58" y="574023"/>
            <a:ext cx="5172383" cy="590423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4252" y="2378095"/>
            <a:ext cx="3729355" cy="2250533"/>
          </a:xfrm>
        </p:spPr>
        <p:txBody>
          <a:bodyPr anchor="t">
            <a:normAutofit/>
          </a:bodyPr>
          <a:lstStyle>
            <a:lvl1pPr marL="0" indent="0">
              <a:buNone/>
              <a:defRPr sz="1722"/>
            </a:lvl1pPr>
            <a:lvl2pPr marL="492039" indent="0">
              <a:buNone/>
              <a:defRPr sz="1291"/>
            </a:lvl2pPr>
            <a:lvl3pPr marL="984077" indent="0">
              <a:buNone/>
              <a:defRPr sz="1076"/>
            </a:lvl3pPr>
            <a:lvl4pPr marL="1476116" indent="0">
              <a:buNone/>
              <a:defRPr sz="969"/>
            </a:lvl4pPr>
            <a:lvl5pPr marL="1968155" indent="0">
              <a:buNone/>
              <a:defRPr sz="969"/>
            </a:lvl5pPr>
            <a:lvl6pPr marL="2460193" indent="0">
              <a:buNone/>
              <a:defRPr sz="969"/>
            </a:lvl6pPr>
            <a:lvl7pPr marL="2952232" indent="0">
              <a:buNone/>
              <a:defRPr sz="969"/>
            </a:lvl7pPr>
            <a:lvl8pPr marL="3444270" indent="0">
              <a:buNone/>
              <a:defRPr sz="969"/>
            </a:lvl8pPr>
            <a:lvl9pPr marL="3936309" indent="0">
              <a:buNone/>
              <a:defRPr sz="9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4777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2402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975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9692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22696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9421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211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511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7950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7678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51325"/>
          </a:xfrm>
        </p:spPr>
        <p:txBody>
          <a:bodyPr anchor="ctr"/>
          <a:lstStyle>
            <a:lvl1pPr>
              <a:defRPr sz="4305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671816" y="659306"/>
            <a:ext cx="1115478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26797" y="659306"/>
            <a:ext cx="1545019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25838" y="2445"/>
            <a:ext cx="887942" cy="39361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2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56" y="1558061"/>
            <a:ext cx="4152185" cy="1230048"/>
          </a:xfrm>
        </p:spPr>
        <p:txBody>
          <a:bodyPr anchor="b">
            <a:normAutofit/>
          </a:bodyPr>
          <a:lstStyle>
            <a:lvl1pPr algn="l">
              <a:defRPr sz="258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87942" y="984038"/>
            <a:ext cx="3823246" cy="516620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22"/>
            </a:lvl1pPr>
            <a:lvl2pPr marL="492039" indent="0">
              <a:buNone/>
              <a:defRPr sz="1722"/>
            </a:lvl2pPr>
            <a:lvl3pPr marL="984077" indent="0">
              <a:buNone/>
              <a:defRPr sz="1722"/>
            </a:lvl3pPr>
            <a:lvl4pPr marL="1476116" indent="0">
              <a:buNone/>
              <a:defRPr sz="1722"/>
            </a:lvl4pPr>
            <a:lvl5pPr marL="1968155" indent="0">
              <a:buNone/>
              <a:defRPr sz="1722"/>
            </a:lvl5pPr>
            <a:lvl6pPr marL="2460193" indent="0">
              <a:buNone/>
              <a:defRPr sz="1722"/>
            </a:lvl6pPr>
            <a:lvl7pPr marL="2952232" indent="0">
              <a:buNone/>
              <a:defRPr sz="1722"/>
            </a:lvl7pPr>
            <a:lvl8pPr marL="3444270" indent="0">
              <a:buNone/>
              <a:defRPr sz="1722"/>
            </a:lvl8pPr>
            <a:lvl9pPr marL="3936309" indent="0">
              <a:buNone/>
              <a:defRPr sz="172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9121" y="2952115"/>
            <a:ext cx="4153310" cy="2241421"/>
          </a:xfrm>
        </p:spPr>
        <p:txBody>
          <a:bodyPr anchor="t">
            <a:normAutofit/>
          </a:bodyPr>
          <a:lstStyle>
            <a:lvl1pPr marL="0" indent="0">
              <a:buNone/>
              <a:defRPr sz="1937"/>
            </a:lvl1pPr>
            <a:lvl2pPr marL="492039" indent="0">
              <a:buNone/>
              <a:defRPr sz="1291"/>
            </a:lvl2pPr>
            <a:lvl3pPr marL="984077" indent="0">
              <a:buNone/>
              <a:defRPr sz="1076"/>
            </a:lvl3pPr>
            <a:lvl4pPr marL="1476116" indent="0">
              <a:buNone/>
              <a:defRPr sz="969"/>
            </a:lvl4pPr>
            <a:lvl5pPr marL="1968155" indent="0">
              <a:buNone/>
              <a:defRPr sz="969"/>
            </a:lvl5pPr>
            <a:lvl6pPr marL="2460193" indent="0">
              <a:buNone/>
              <a:defRPr sz="969"/>
            </a:lvl6pPr>
            <a:lvl7pPr marL="2952232" indent="0">
              <a:buNone/>
              <a:defRPr sz="969"/>
            </a:lvl7pPr>
            <a:lvl8pPr marL="3444270" indent="0">
              <a:buNone/>
              <a:defRPr sz="969"/>
            </a:lvl8pPr>
            <a:lvl9pPr marL="3936309" indent="0">
              <a:buNone/>
              <a:defRPr sz="9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559" y="6642260"/>
            <a:ext cx="6772273" cy="39293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38361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3972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310" y="1185893"/>
            <a:ext cx="3942461" cy="944677"/>
          </a:xfrm>
        </p:spPr>
        <p:txBody>
          <a:bodyPr anchor="b"/>
          <a:lstStyle>
            <a:lvl1pPr algn="l">
              <a:buNone/>
              <a:defRPr sz="1937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38310" y="2163859"/>
            <a:ext cx="3942461" cy="4969394"/>
          </a:xfrm>
        </p:spPr>
        <p:txBody>
          <a:bodyPr/>
          <a:lstStyle>
            <a:lvl1pPr marL="9841" indent="0">
              <a:buNone/>
              <a:defRPr sz="1507"/>
            </a:lvl1pPr>
            <a:lvl2pPr>
              <a:buNone/>
              <a:defRPr sz="1291"/>
            </a:lvl2pPr>
            <a:lvl3pPr>
              <a:buNone/>
              <a:defRPr sz="1076"/>
            </a:lvl3pPr>
            <a:lvl4pPr>
              <a:buNone/>
              <a:defRPr sz="969"/>
            </a:lvl4pPr>
            <a:lvl5pPr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7589" y="835407"/>
            <a:ext cx="5945657" cy="6297846"/>
          </a:xfrm>
        </p:spPr>
        <p:txBody>
          <a:bodyPr/>
          <a:lstStyle>
            <a:lvl1pPr>
              <a:defRPr sz="3444"/>
            </a:lvl1pPr>
            <a:lvl2pPr>
              <a:defRPr sz="3013"/>
            </a:lvl2pPr>
            <a:lvl3pPr>
              <a:defRPr sz="2583"/>
            </a:lvl3pPr>
            <a:lvl4pPr>
              <a:defRPr sz="2152"/>
            </a:lvl4pPr>
            <a:lvl5pPr>
              <a:defRPr sz="215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9469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618" y="1193631"/>
            <a:ext cx="683788" cy="5038179"/>
          </a:xfrm>
        </p:spPr>
        <p:txBody>
          <a:bodyPr vert="vert270" lIns="45720" tIns="0" rIns="45720" anchor="t"/>
          <a:lstStyle>
            <a:lvl1pPr algn="ctr">
              <a:buNone/>
              <a:defRPr sz="2152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389" y="1230048"/>
            <a:ext cx="5327650" cy="4920192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444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4727" y="3523672"/>
            <a:ext cx="3019002" cy="2708138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99"/>
            </a:lvl1pPr>
            <a:lvl2pPr>
              <a:buFontTx/>
              <a:buNone/>
              <a:defRPr sz="1291"/>
            </a:lvl2pPr>
            <a:lvl3pPr>
              <a:buFontTx/>
              <a:buNone/>
              <a:defRPr sz="1076"/>
            </a:lvl3pPr>
            <a:lvl4pPr>
              <a:buFontTx/>
              <a:buNone/>
              <a:defRPr sz="969"/>
            </a:lvl4pPr>
            <a:lvl5pPr>
              <a:buFontTx/>
              <a:buNone/>
              <a:defRPr sz="969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8753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5143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2681" y="1230048"/>
            <a:ext cx="2219854" cy="59042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765" y="1230048"/>
            <a:ext cx="7281122" cy="59042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19523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304366" y="4100161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304387" y="4193796"/>
            <a:ext cx="4350915" cy="2066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304387" y="4428568"/>
            <a:ext cx="4350915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304386" y="4481553"/>
            <a:ext cx="2290890" cy="1968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304386" y="4519401"/>
            <a:ext cx="2290890" cy="98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304386" y="4264166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595679" y="4370257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927611"/>
            <a:ext cx="10655300" cy="2627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955446"/>
            <a:ext cx="10655301" cy="1513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474151" y="3920539"/>
            <a:ext cx="3181150" cy="267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655300" cy="398361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2765" y="2584809"/>
            <a:ext cx="9856153" cy="1581978"/>
          </a:xfrm>
        </p:spPr>
        <p:txBody>
          <a:bodyPr anchor="b"/>
          <a:lstStyle>
            <a:lvl1pPr>
              <a:defRPr sz="4735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2765" y="4196947"/>
            <a:ext cx="5771621" cy="1886074"/>
          </a:xfrm>
        </p:spPr>
        <p:txBody>
          <a:bodyPr/>
          <a:lstStyle>
            <a:lvl1pPr marL="68885" indent="0" algn="l">
              <a:buNone/>
              <a:defRPr sz="2583">
                <a:solidFill>
                  <a:schemeClr val="tx2"/>
                </a:solidFill>
              </a:defRPr>
            </a:lvl1pPr>
            <a:lvl2pPr marL="492039" indent="0" algn="ctr">
              <a:buNone/>
            </a:lvl2pPr>
            <a:lvl3pPr marL="984077" indent="0" algn="ctr">
              <a:buNone/>
            </a:lvl3pPr>
            <a:lvl4pPr marL="1476116" indent="0" algn="ctr">
              <a:buNone/>
            </a:lvl4pPr>
            <a:lvl5pPr marL="1968155" indent="0" algn="ctr">
              <a:buNone/>
            </a:lvl5pPr>
            <a:lvl6pPr marL="2460193" indent="0" algn="ctr">
              <a:buNone/>
            </a:lvl6pPr>
            <a:lvl7pPr marL="2952232" indent="0" algn="ctr">
              <a:buNone/>
            </a:lvl7pPr>
            <a:lvl8pPr marL="3444270" indent="0" algn="ctr">
              <a:buNone/>
            </a:lvl8pPr>
            <a:lvl9pPr marL="39363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813886" y="4526577"/>
            <a:ext cx="1118807" cy="492019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304386" y="4525552"/>
            <a:ext cx="1509501" cy="492019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695214" y="1223"/>
            <a:ext cx="871292" cy="393615"/>
          </a:xfrm>
        </p:spPr>
        <p:txBody>
          <a:bodyPr/>
          <a:lstStyle>
            <a:lvl1pPr algn="r">
              <a:defRPr sz="1937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526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1335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695" y="2132084"/>
            <a:ext cx="9057005" cy="1465807"/>
          </a:xfrm>
        </p:spPr>
        <p:txBody>
          <a:bodyPr anchor="b">
            <a:noAutofit/>
          </a:bodyPr>
          <a:lstStyle>
            <a:lvl1pPr algn="l">
              <a:buNone/>
              <a:defRPr sz="4628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695" y="3623517"/>
            <a:ext cx="9057005" cy="1624688"/>
          </a:xfrm>
        </p:spPr>
        <p:txBody>
          <a:bodyPr anchor="t"/>
          <a:lstStyle>
            <a:lvl1pPr marL="49204" indent="0">
              <a:buNone/>
              <a:defRPr sz="2260" b="0">
                <a:solidFill>
                  <a:schemeClr val="tx2"/>
                </a:solidFill>
              </a:defRPr>
            </a:lvl1pPr>
            <a:lvl2pPr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40520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765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6444" y="2420735"/>
            <a:ext cx="4706091" cy="4870649"/>
          </a:xfrm>
        </p:spPr>
        <p:txBody>
          <a:bodyPr/>
          <a:lstStyle>
            <a:lvl1pPr>
              <a:defRPr sz="2152"/>
            </a:lvl1pPr>
            <a:lvl2pPr>
              <a:defRPr sz="2045"/>
            </a:lvl2pPr>
            <a:lvl3pPr>
              <a:defRPr sz="1937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166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1230048"/>
            <a:ext cx="9767358" cy="1151325"/>
          </a:xfrm>
        </p:spPr>
        <p:txBody>
          <a:bodyPr anchor="ctr"/>
          <a:lstStyle>
            <a:lvl1pPr>
              <a:defRPr sz="4305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971" y="2415941"/>
            <a:ext cx="4709643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1539" y="2415941"/>
            <a:ext cx="4709791" cy="492019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9204" indent="0">
              <a:buNone/>
              <a:defRPr sz="204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152" b="1"/>
            </a:lvl2pPr>
            <a:lvl3pPr>
              <a:buNone/>
              <a:defRPr sz="1937" b="1"/>
            </a:lvl3pPr>
            <a:lvl4pPr>
              <a:buNone/>
              <a:defRPr sz="1722" b="1"/>
            </a:lvl4pPr>
            <a:lvl5pPr>
              <a:buNone/>
              <a:defRPr sz="1722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3971" y="2914793"/>
            <a:ext cx="4709643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8135" y="2914793"/>
            <a:ext cx="4709791" cy="4182163"/>
          </a:xfrm>
        </p:spPr>
        <p:txBody>
          <a:bodyPr/>
          <a:lstStyle>
            <a:lvl1pPr>
              <a:defRPr sz="2152"/>
            </a:lvl1pPr>
            <a:lvl2pPr>
              <a:defRPr sz="2152"/>
            </a:lvl2pPr>
            <a:lvl3pPr>
              <a:defRPr sz="1937"/>
            </a:lvl3pPr>
            <a:lvl4pPr>
              <a:defRPr sz="1722"/>
            </a:lvl4pPr>
            <a:lvl5pPr>
              <a:defRPr sz="1722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1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73190" y="4191276"/>
            <a:ext cx="2878767" cy="286100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560" y="4838189"/>
            <a:ext cx="7638241" cy="16400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574024"/>
            <a:ext cx="7638241" cy="4054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58300" y="6642263"/>
            <a:ext cx="1398873" cy="3929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7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4C5729-F5F1-4A8E-9325-EEF1AEF1F82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559" y="6642260"/>
            <a:ext cx="6772273" cy="3929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7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9366" y="6003321"/>
            <a:ext cx="998535" cy="7209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1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D1FDAA-C5F5-4EFA-A9DC-951ED4601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105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92039" rtl="0" eaLnBrk="1" latinLnBrk="0" hangingPunct="1">
        <a:spcBef>
          <a:spcPct val="0"/>
        </a:spcBef>
        <a:buNone/>
        <a:defRPr sz="3444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7524" indent="-307524" algn="l" defTabSz="492039" rtl="0" eaLnBrk="1" latinLnBrk="0" hangingPunct="1">
        <a:spcBef>
          <a:spcPct val="20000"/>
        </a:spcBef>
        <a:spcAft>
          <a:spcPts val="6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5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99563" indent="-307524" algn="l" defTabSz="492039" rtl="0" eaLnBrk="1" latinLnBrk="0" hangingPunct="1">
        <a:spcBef>
          <a:spcPct val="20000"/>
        </a:spcBef>
        <a:spcAft>
          <a:spcPts val="6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3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91601" indent="-307524" algn="l" defTabSz="492039" rtl="0" eaLnBrk="1" latinLnBrk="0" hangingPunct="1">
        <a:spcBef>
          <a:spcPct val="20000"/>
        </a:spcBef>
        <a:spcAft>
          <a:spcPts val="6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2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660630" indent="-184514" algn="l" defTabSz="492039" rtl="0" eaLnBrk="1" latinLnBrk="0" hangingPunct="1">
        <a:spcBef>
          <a:spcPct val="20000"/>
        </a:spcBef>
        <a:spcAft>
          <a:spcPts val="6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152669" indent="-184514" algn="l" defTabSz="492039" rtl="0" eaLnBrk="1" latinLnBrk="0" hangingPunct="1">
        <a:spcBef>
          <a:spcPct val="20000"/>
        </a:spcBef>
        <a:spcAft>
          <a:spcPts val="6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06213" indent="-246019" algn="l" defTabSz="492039" rtl="0" eaLnBrk="1" latinLnBrk="0" hangingPunct="1">
        <a:spcBef>
          <a:spcPct val="20000"/>
        </a:spcBef>
        <a:spcAft>
          <a:spcPts val="6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198251" indent="-246019" algn="l" defTabSz="492039" rtl="0" eaLnBrk="1" latinLnBrk="0" hangingPunct="1">
        <a:spcBef>
          <a:spcPct val="20000"/>
        </a:spcBef>
        <a:spcAft>
          <a:spcPts val="6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690290" indent="-246019" algn="l" defTabSz="492039" rtl="0" eaLnBrk="1" latinLnBrk="0" hangingPunct="1">
        <a:spcBef>
          <a:spcPct val="20000"/>
        </a:spcBef>
        <a:spcAft>
          <a:spcPts val="6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182328" indent="-246019" algn="l" defTabSz="492039" rtl="0" eaLnBrk="1" latinLnBrk="0" hangingPunct="1">
        <a:spcBef>
          <a:spcPct val="20000"/>
        </a:spcBef>
        <a:spcAft>
          <a:spcPts val="64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2039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defTabSz="492039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defTabSz="492039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defTabSz="492039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defTabSz="492039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defTabSz="492039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defTabSz="492039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defTabSz="492039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defTabSz="492039" rtl="0" eaLnBrk="1" latinLnBrk="0" hangingPunct="1"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16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32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55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2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29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406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12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00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266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79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7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7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94755"/>
            <a:ext cx="10655300" cy="908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0655300" cy="33432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31754"/>
            <a:ext cx="10655301" cy="984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304366" y="387682"/>
            <a:ext cx="4350936" cy="980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304387" y="473630"/>
            <a:ext cx="4350915" cy="1937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301052" y="535393"/>
            <a:ext cx="3569526" cy="2952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592346" y="633795"/>
            <a:ext cx="1864678" cy="39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586509" y="-2153"/>
            <a:ext cx="67150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539333" y="-2153"/>
            <a:ext cx="31966" cy="66914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517131" y="-2153"/>
            <a:ext cx="10655" cy="66914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458861" y="-2153"/>
            <a:ext cx="31966" cy="66914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389240" y="409"/>
            <a:ext cx="63932" cy="6297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0340063" y="409"/>
            <a:ext cx="10655" cy="6297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937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2765" y="1230048"/>
            <a:ext cx="9589770" cy="11480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2765" y="2420734"/>
            <a:ext cx="9589770" cy="4654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675144" y="659306"/>
            <a:ext cx="1115478" cy="49201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38086"/>
                </a:solidFill>
              </a:rPr>
              <a:pPr/>
              <a:t>23.08.2022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26797" y="659306"/>
            <a:ext cx="1545019" cy="49201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61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25838" y="2445"/>
            <a:ext cx="887942" cy="39361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937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186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631" indent="-275542" algn="l" rtl="0" eaLnBrk="1" latinLnBrk="0" hangingPunct="1">
        <a:spcBef>
          <a:spcPts val="323"/>
        </a:spcBef>
        <a:buClr>
          <a:schemeClr val="accent3"/>
        </a:buClr>
        <a:buFont typeface="Georgia"/>
        <a:buChar char="•"/>
        <a:defRPr kumimoji="0" sz="3013" kern="1200">
          <a:solidFill>
            <a:schemeClr val="tx1"/>
          </a:solidFill>
          <a:latin typeface="+mn-lt"/>
          <a:ea typeface="+mn-ea"/>
          <a:cs typeface="+mn-cs"/>
        </a:defRPr>
      </a:lvl1pPr>
      <a:lvl2pPr marL="708536" indent="-265701" algn="l" rtl="0" eaLnBrk="1" latinLnBrk="0" hangingPunct="1">
        <a:spcBef>
          <a:spcPts val="323"/>
        </a:spcBef>
        <a:buClr>
          <a:schemeClr val="accent2"/>
        </a:buClr>
        <a:buFont typeface="Georgia"/>
        <a:buChar char="▫"/>
        <a:defRPr kumimoji="0" sz="27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3918" indent="-236179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583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69460" indent="-216497" algn="l" rtl="0" eaLnBrk="1" latinLnBrk="0" hangingPunct="1">
        <a:spcBef>
          <a:spcPts val="323"/>
        </a:spcBef>
        <a:buClr>
          <a:schemeClr val="accent1"/>
        </a:buClr>
        <a:buFont typeface="Wingdings 2"/>
        <a:buChar char=""/>
        <a:defRPr kumimoji="0" sz="2368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95797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2152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31976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937" kern="1200">
          <a:solidFill>
            <a:schemeClr val="accent3"/>
          </a:solidFill>
          <a:latin typeface="+mn-lt"/>
          <a:ea typeface="+mn-ea"/>
          <a:cs typeface="+mn-cs"/>
        </a:defRPr>
      </a:lvl6pPr>
      <a:lvl7pPr marL="1968155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▫"/>
        <a:defRPr kumimoji="0" sz="1722" kern="1200">
          <a:solidFill>
            <a:schemeClr val="accent3"/>
          </a:solidFill>
          <a:latin typeface="+mn-lt"/>
          <a:ea typeface="+mn-ea"/>
          <a:cs typeface="+mn-cs"/>
        </a:defRPr>
      </a:lvl7pPr>
      <a:lvl8pPr marL="2184652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614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10989" indent="-196815" algn="l" rtl="0" eaLnBrk="1" latinLnBrk="0" hangingPunct="1">
        <a:spcBef>
          <a:spcPts val="323"/>
        </a:spcBef>
        <a:buClr>
          <a:schemeClr val="accent3"/>
        </a:buClr>
        <a:buFont typeface="Georgia"/>
        <a:buChar char="◦"/>
        <a:defRPr kumimoji="0" sz="1507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2" r="2549"/>
          <a:stretch/>
        </p:blipFill>
        <p:spPr>
          <a:xfrm>
            <a:off x="0" y="233760"/>
            <a:ext cx="10643160" cy="7146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082" y="2610024"/>
            <a:ext cx="10297144" cy="374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Кейс дидактических материалов  для организации  игр по финансовой грамотности .</a:t>
            </a:r>
          </a:p>
          <a:p>
            <a:pPr algn="ctr">
              <a:spcAft>
                <a:spcPts val="0"/>
              </a:spcAft>
            </a:pPr>
            <a:endParaRPr lang="ru-RU" sz="3600" b="1" dirty="0" smtClean="0">
              <a:ln w="6604" cap="flat" cmpd="sng" algn="ctr">
                <a:solidFill>
                  <a:srgbClr val="ED7D31"/>
                </a:solidFill>
                <a:prstDash val="solid"/>
                <a:round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36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МБДОУ №   66</a:t>
            </a:r>
          </a:p>
          <a:p>
            <a:pPr algn="r">
              <a:spcAft>
                <a:spcPts val="0"/>
              </a:spcAft>
            </a:pPr>
            <a:r>
              <a:rPr lang="ru-RU" sz="3600" b="1" dirty="0" err="1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Кокорева</a:t>
            </a:r>
            <a:r>
              <a:rPr lang="ru-RU" sz="36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Мария Константиновна</a:t>
            </a:r>
          </a:p>
          <a:p>
            <a:pPr algn="r">
              <a:spcAft>
                <a:spcPts val="0"/>
              </a:spcAft>
            </a:pPr>
            <a:r>
              <a:rPr lang="ru-RU" sz="36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МОП « Детская планета « </a:t>
            </a:r>
            <a:r>
              <a:rPr lang="ru-RU" sz="3600" b="1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Экономия»   </a:t>
            </a:r>
            <a:endParaRPr lang="ru-RU" b="1" dirty="0">
              <a:solidFill>
                <a:srgbClr val="33C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3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174" y="667958"/>
            <a:ext cx="4897635" cy="929903"/>
          </a:xfrm>
        </p:spPr>
        <p:txBody>
          <a:bodyPr/>
          <a:lstStyle/>
          <a:p>
            <a:pPr algn="ctr"/>
            <a:r>
              <a:rPr lang="ru-RU" b="1" dirty="0" smtClean="0"/>
              <a:t>«Деньги»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158" y="3612652"/>
            <a:ext cx="4649517" cy="3409645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583" dirty="0"/>
              <a:t>Знакомство детей с понятием «деньги».</a:t>
            </a:r>
          </a:p>
          <a:p>
            <a:pPr>
              <a:buFont typeface="Wingdings" pitchFamily="2" charset="2"/>
              <a:buChar char="ü"/>
            </a:pPr>
            <a:r>
              <a:rPr lang="ru-RU" sz="2583" dirty="0"/>
              <a:t>Формирование представлений о российских денежных знаках.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50159" y="1597861"/>
            <a:ext cx="4582062" cy="1859807"/>
          </a:xfrm>
        </p:spPr>
        <p:txBody>
          <a:bodyPr/>
          <a:lstStyle/>
          <a:p>
            <a:r>
              <a:rPr lang="ru-RU" sz="3013" dirty="0"/>
              <a:t>Цель:</a:t>
            </a:r>
          </a:p>
          <a:p>
            <a:r>
              <a:rPr lang="ru-RU" sz="2583" dirty="0"/>
              <a:t>Формировать у детей представление денежных знаках.</a:t>
            </a:r>
          </a:p>
        </p:txBody>
      </p:sp>
      <p:pic>
        <p:nvPicPr>
          <p:cNvPr id="7" name="Содержимое 6" descr="IMG_20211114_1424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0641" y="667960"/>
            <a:ext cx="4262057" cy="3099687"/>
          </a:xfrm>
        </p:spPr>
      </p:pic>
      <p:pic>
        <p:nvPicPr>
          <p:cNvPr id="8" name="Содержимое 7" descr="IMG_20211110_1615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0642" y="3922621"/>
            <a:ext cx="4349586" cy="3262189"/>
          </a:xfrm>
        </p:spPr>
      </p:pic>
    </p:spTree>
    <p:extLst>
      <p:ext uri="{BB962C8B-B14F-4D97-AF65-F5344CB8AC3E}">
        <p14:creationId xmlns="" xmlns:p14="http://schemas.microsoft.com/office/powerpoint/2010/main" val="21531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731" y="745450"/>
            <a:ext cx="5440079" cy="92990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«Что стоит дороже ?»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641" y="4387571"/>
            <a:ext cx="5579420" cy="2789710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368" dirty="0"/>
              <a:t>Дать представление детям о том, что товары имеют разную стоимость.</a:t>
            </a:r>
          </a:p>
          <a:p>
            <a:pPr>
              <a:buFont typeface="Wingdings" pitchFamily="2" charset="2"/>
              <a:buChar char="ü"/>
            </a:pPr>
            <a:r>
              <a:rPr lang="ru-RU" sz="2368" dirty="0"/>
              <a:t>Закрепить умение классифицировать товары по стоимости 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07715" y="1830337"/>
            <a:ext cx="5191960" cy="1317363"/>
          </a:xfrm>
        </p:spPr>
        <p:txBody>
          <a:bodyPr/>
          <a:lstStyle/>
          <a:p>
            <a:r>
              <a:rPr lang="ru-RU" sz="3013" dirty="0"/>
              <a:t>Цель:</a:t>
            </a:r>
          </a:p>
          <a:p>
            <a:r>
              <a:rPr lang="ru-RU" sz="2583" dirty="0"/>
              <a:t>Знакомство с понятиями «дороже» и «дешевле».</a:t>
            </a:r>
          </a:p>
        </p:txBody>
      </p:sp>
      <p:pic>
        <p:nvPicPr>
          <p:cNvPr id="7" name="Содержимое 6" descr="IMG_20211112_1549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626" y="590466"/>
            <a:ext cx="3564629" cy="3642121"/>
          </a:xfrm>
        </p:spPr>
      </p:pic>
      <p:pic>
        <p:nvPicPr>
          <p:cNvPr id="8" name="Содержимое 7" descr="IMG_20211114_1423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12537" y="3380177"/>
            <a:ext cx="3524082" cy="3794009"/>
          </a:xfrm>
        </p:spPr>
      </p:pic>
    </p:spTree>
    <p:extLst>
      <p:ext uri="{BB962C8B-B14F-4D97-AF65-F5344CB8AC3E}">
        <p14:creationId xmlns="" xmlns:p14="http://schemas.microsoft.com/office/powerpoint/2010/main" val="24487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67843" y="667958"/>
            <a:ext cx="6586815" cy="1162379"/>
          </a:xfrm>
        </p:spPr>
        <p:txBody>
          <a:bodyPr>
            <a:noAutofit/>
          </a:bodyPr>
          <a:lstStyle/>
          <a:p>
            <a:pPr algn="ctr"/>
            <a:r>
              <a:rPr lang="ru-RU" sz="3444" dirty="0"/>
              <a:t>«Что можно купить за деньги?» </a:t>
            </a:r>
            <a:br>
              <a:rPr lang="ru-RU" sz="3444" dirty="0"/>
            </a:br>
            <a:r>
              <a:rPr lang="ru-RU" sz="3444" dirty="0"/>
              <a:t>«Что нельзя купить за деньги?»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17682" y="3922620"/>
            <a:ext cx="4969385" cy="3099678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Закрепление у детей представлений о деньгах.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Расширение представлений о понятие «товар».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Формирование представлений о том что нельзя купить за деньги. 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40191" y="1907829"/>
            <a:ext cx="4897636" cy="1859807"/>
          </a:xfrm>
        </p:spPr>
        <p:txBody>
          <a:bodyPr/>
          <a:lstStyle/>
          <a:p>
            <a:r>
              <a:rPr lang="ru-RU" sz="2583" dirty="0"/>
              <a:t>Цель:</a:t>
            </a:r>
          </a:p>
          <a:p>
            <a:r>
              <a:rPr lang="ru-RU" sz="2152" dirty="0"/>
              <a:t>Формировать у детей представление о том, что не всё можно купить за деньги. </a:t>
            </a:r>
          </a:p>
        </p:txBody>
      </p:sp>
      <p:pic>
        <p:nvPicPr>
          <p:cNvPr id="9" name="Содержимое 8" descr="IMG_20211110_1608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0642" y="590467"/>
            <a:ext cx="2826654" cy="3381412"/>
          </a:xfrm>
        </p:spPr>
      </p:pic>
      <p:pic>
        <p:nvPicPr>
          <p:cNvPr id="12" name="Содержимое 11" descr="IMG_20211114_1416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78133" y="4155096"/>
            <a:ext cx="3952089" cy="2964067"/>
          </a:xfrm>
        </p:spPr>
      </p:pic>
    </p:spTree>
    <p:extLst>
      <p:ext uri="{BB962C8B-B14F-4D97-AF65-F5344CB8AC3E}">
        <p14:creationId xmlns="" xmlns:p14="http://schemas.microsoft.com/office/powerpoint/2010/main" val="34574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158" y="667958"/>
            <a:ext cx="4665160" cy="10073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«Бюджет семьи»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0126" y="3147700"/>
            <a:ext cx="4349449" cy="3952089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Формировать представление о том, что  такое «бюджет».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Формировать представление о том, что  такое «доходы семьи».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Формировать представление о том, что  такое «расходы семьи».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88240" y="1675354"/>
            <a:ext cx="4349586" cy="1232607"/>
          </a:xfrm>
        </p:spPr>
        <p:txBody>
          <a:bodyPr/>
          <a:lstStyle/>
          <a:p>
            <a:r>
              <a:rPr lang="ru-RU" sz="3013" dirty="0"/>
              <a:t>Цель:</a:t>
            </a:r>
          </a:p>
          <a:p>
            <a:r>
              <a:rPr lang="ru-RU" sz="2152" dirty="0"/>
              <a:t>Познакомить с понятием «бюджет».</a:t>
            </a:r>
          </a:p>
        </p:txBody>
      </p:sp>
      <p:pic>
        <p:nvPicPr>
          <p:cNvPr id="7" name="Содержимое 6" descr="IMG_20211114_1421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8134" y="4155096"/>
            <a:ext cx="4262057" cy="2944694"/>
          </a:xfrm>
        </p:spPr>
      </p:pic>
      <p:pic>
        <p:nvPicPr>
          <p:cNvPr id="8" name="Содержимое 7" descr="IMG_20211114_1421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0642" y="900434"/>
            <a:ext cx="4349586" cy="3099678"/>
          </a:xfrm>
        </p:spPr>
      </p:pic>
    </p:spTree>
    <p:extLst>
      <p:ext uri="{BB962C8B-B14F-4D97-AF65-F5344CB8AC3E}">
        <p14:creationId xmlns="" xmlns:p14="http://schemas.microsoft.com/office/powerpoint/2010/main" val="20066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5239" y="745450"/>
            <a:ext cx="5595063" cy="910257"/>
          </a:xfrm>
        </p:spPr>
        <p:txBody>
          <a:bodyPr>
            <a:normAutofit/>
          </a:bodyPr>
          <a:lstStyle/>
          <a:p>
            <a:pPr algn="r"/>
            <a:r>
              <a:rPr lang="ru-RU" sz="3874" b="1" dirty="0"/>
              <a:t>«Учимся экономить»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5142" y="3690144"/>
            <a:ext cx="4349449" cy="3332154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Продолжить формировать представления о реальных потребностях человека.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Познакомить со способами экономии денежных средств.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05142" y="1830337"/>
            <a:ext cx="4510176" cy="1549839"/>
          </a:xfrm>
        </p:spPr>
        <p:txBody>
          <a:bodyPr/>
          <a:lstStyle/>
          <a:p>
            <a:r>
              <a:rPr lang="ru-RU" sz="3013" dirty="0"/>
              <a:t>Цель:</a:t>
            </a:r>
          </a:p>
          <a:p>
            <a:r>
              <a:rPr lang="ru-RU" sz="2583" dirty="0"/>
              <a:t>Дать представление что такое «экономить».</a:t>
            </a:r>
          </a:p>
        </p:txBody>
      </p:sp>
      <p:pic>
        <p:nvPicPr>
          <p:cNvPr id="7" name="Содержимое 6" descr="IMG_20211114_1424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8134" y="3845128"/>
            <a:ext cx="4184565" cy="3177170"/>
          </a:xfrm>
        </p:spPr>
      </p:pic>
      <p:pic>
        <p:nvPicPr>
          <p:cNvPr id="8" name="Содержимое 7" descr="IMG_20211116_1601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336817" y="9275"/>
            <a:ext cx="2944692" cy="4107074"/>
          </a:xfrm>
        </p:spPr>
      </p:pic>
    </p:spTree>
    <p:extLst>
      <p:ext uri="{BB962C8B-B14F-4D97-AF65-F5344CB8AC3E}">
        <p14:creationId xmlns="" xmlns:p14="http://schemas.microsoft.com/office/powerpoint/2010/main" val="615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0126" y="667958"/>
            <a:ext cx="4432684" cy="774919"/>
          </a:xfrm>
        </p:spPr>
        <p:txBody>
          <a:bodyPr/>
          <a:lstStyle/>
          <a:p>
            <a:pPr algn="r"/>
            <a:r>
              <a:rPr lang="ru-RU" b="1" dirty="0" smtClean="0"/>
              <a:t>«Что важнее ?»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5142" y="3767636"/>
            <a:ext cx="4581925" cy="3409645"/>
          </a:xfrm>
        </p:spPr>
        <p:txBody>
          <a:bodyPr/>
          <a:lstStyle/>
          <a:p>
            <a:r>
              <a:rPr lang="ru-RU" sz="258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Закрепить умение ориентироваться в понятиях «жизненно необходимые предметы» и предметы «роскоши».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Формировать  умение дифференцировать  предметы по их значимости.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05142" y="1597861"/>
            <a:ext cx="4504570" cy="1937299"/>
          </a:xfrm>
        </p:spPr>
        <p:txBody>
          <a:bodyPr/>
          <a:lstStyle/>
          <a:p>
            <a:r>
              <a:rPr lang="ru-RU" sz="3013" dirty="0"/>
              <a:t>Цель:</a:t>
            </a:r>
          </a:p>
          <a:p>
            <a:r>
              <a:rPr lang="ru-RU" sz="2152" dirty="0"/>
              <a:t>Дать представление об ограниченности ресурсов при неограниченных потребностях .</a:t>
            </a:r>
          </a:p>
        </p:txBody>
      </p:sp>
      <p:pic>
        <p:nvPicPr>
          <p:cNvPr id="8" name="Содержимое 7" descr="IMG_20211117_0752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625" y="606049"/>
            <a:ext cx="4107073" cy="3080305"/>
          </a:xfrm>
        </p:spPr>
      </p:pic>
      <p:pic>
        <p:nvPicPr>
          <p:cNvPr id="7" name="Содержимое 6" descr="IMG_20211117_07515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78133" y="3845129"/>
            <a:ext cx="4184565" cy="3146259"/>
          </a:xfrm>
        </p:spPr>
      </p:pic>
    </p:spTree>
    <p:extLst>
      <p:ext uri="{BB962C8B-B14F-4D97-AF65-F5344CB8AC3E}">
        <p14:creationId xmlns="" xmlns:p14="http://schemas.microsoft.com/office/powerpoint/2010/main" val="13670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715" y="745450"/>
            <a:ext cx="5540127" cy="10073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«Назови профессию»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2634" y="1752845"/>
            <a:ext cx="4494533" cy="1704823"/>
          </a:xfrm>
        </p:spPr>
        <p:txBody>
          <a:bodyPr/>
          <a:lstStyle/>
          <a:p>
            <a:r>
              <a:rPr lang="ru-RU" sz="3013" dirty="0"/>
              <a:t>Цель:</a:t>
            </a:r>
          </a:p>
          <a:p>
            <a:r>
              <a:rPr lang="ru-RU" sz="2583" dirty="0"/>
              <a:t>Формирование представлений о профессиях.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27650" y="3845128"/>
            <a:ext cx="4665160" cy="3254662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583" dirty="0"/>
              <a:t>Расширять представления детей о мире профессий.</a:t>
            </a:r>
          </a:p>
          <a:p>
            <a:pPr>
              <a:buFont typeface="Wingdings" pitchFamily="2" charset="2"/>
              <a:buChar char="ü"/>
            </a:pPr>
            <a:r>
              <a:rPr lang="ru-RU" sz="2583" dirty="0"/>
              <a:t>Воспитывать бережное отношение к результату труда  других людей.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IMG_20211114_1438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8133" y="3767636"/>
            <a:ext cx="4417041" cy="3254662"/>
          </a:xfrm>
        </p:spPr>
      </p:pic>
      <p:pic>
        <p:nvPicPr>
          <p:cNvPr id="8" name="Содержимое 7" descr="IMG_20211117_0727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55626" y="823050"/>
            <a:ext cx="4184564" cy="2789710"/>
          </a:xfrm>
        </p:spPr>
      </p:pic>
    </p:spTree>
    <p:extLst>
      <p:ext uri="{BB962C8B-B14F-4D97-AF65-F5344CB8AC3E}">
        <p14:creationId xmlns="" xmlns:p14="http://schemas.microsoft.com/office/powerpoint/2010/main" val="8373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698" y="745450"/>
            <a:ext cx="5207603" cy="91025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«Кто кем работает?»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642" y="4310080"/>
            <a:ext cx="4349449" cy="2712218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Формирование   представлений о многообразии профессий.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Воспитывать уважение к трудящемуся человеку.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27650" y="1830337"/>
            <a:ext cx="4417041" cy="1859807"/>
          </a:xfrm>
        </p:spPr>
        <p:txBody>
          <a:bodyPr/>
          <a:lstStyle/>
          <a:p>
            <a:r>
              <a:rPr lang="ru-RU" sz="3013" dirty="0"/>
              <a:t>Цели:</a:t>
            </a:r>
          </a:p>
          <a:p>
            <a:r>
              <a:rPr lang="ru-RU" sz="2368" dirty="0"/>
              <a:t>Расширить представления  у детей </a:t>
            </a:r>
          </a:p>
          <a:p>
            <a:r>
              <a:rPr lang="ru-RU" sz="2368" dirty="0"/>
              <a:t>о профессиях.</a:t>
            </a:r>
          </a:p>
        </p:txBody>
      </p:sp>
      <p:pic>
        <p:nvPicPr>
          <p:cNvPr id="7" name="Содержимое 6" descr="IMG_20211114_1424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05143" y="4077604"/>
            <a:ext cx="4349586" cy="3029713"/>
          </a:xfrm>
        </p:spPr>
      </p:pic>
      <p:pic>
        <p:nvPicPr>
          <p:cNvPr id="8" name="Содержимое 7" descr="IMG_20211117_0737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43086" y="745450"/>
            <a:ext cx="2768515" cy="3332154"/>
          </a:xfrm>
        </p:spPr>
      </p:pic>
    </p:spTree>
    <p:extLst>
      <p:ext uri="{BB962C8B-B14F-4D97-AF65-F5344CB8AC3E}">
        <p14:creationId xmlns="" xmlns:p14="http://schemas.microsoft.com/office/powerpoint/2010/main" val="23467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666" y="745450"/>
            <a:ext cx="5075176" cy="11623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«Помоги найти инструменты»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72666" y="3845128"/>
            <a:ext cx="4804500" cy="3332154"/>
          </a:xfrm>
        </p:spPr>
        <p:txBody>
          <a:bodyPr/>
          <a:lstStyle/>
          <a:p>
            <a:r>
              <a:rPr lang="ru-RU" sz="258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Формирование представлений о профессиях.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Формировать представления об орудиях труда, материалах и результатах трудовой деятельности.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50159" y="2062813"/>
            <a:ext cx="4649515" cy="1627331"/>
          </a:xfrm>
        </p:spPr>
        <p:txBody>
          <a:bodyPr/>
          <a:lstStyle/>
          <a:p>
            <a:r>
              <a:rPr lang="ru-RU" sz="3013" dirty="0"/>
              <a:t>Цель</a:t>
            </a:r>
          </a:p>
          <a:p>
            <a:r>
              <a:rPr lang="ru-RU" sz="2152" dirty="0"/>
              <a:t>Формирование у детей представлений  о современных профессиях.</a:t>
            </a:r>
          </a:p>
        </p:txBody>
      </p:sp>
      <p:pic>
        <p:nvPicPr>
          <p:cNvPr id="7" name="Содержимое 6" descr="IMG_20211117_0819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200904" y="3399849"/>
            <a:ext cx="3136622" cy="4337147"/>
          </a:xfrm>
        </p:spPr>
      </p:pic>
      <p:pic>
        <p:nvPicPr>
          <p:cNvPr id="8" name="Содержимое 7" descr="IMG_20211117_0816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0642" y="590467"/>
            <a:ext cx="4349586" cy="3262189"/>
          </a:xfrm>
        </p:spPr>
      </p:pic>
    </p:spTree>
    <p:extLst>
      <p:ext uri="{BB962C8B-B14F-4D97-AF65-F5344CB8AC3E}">
        <p14:creationId xmlns="" xmlns:p14="http://schemas.microsoft.com/office/powerpoint/2010/main" val="2660708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206" y="822942"/>
            <a:ext cx="5207603" cy="11513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«Кому, что надо для работы?»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2698" y="4077604"/>
            <a:ext cx="5036976" cy="3022186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Формирование представлений о профессиях.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Формировать представления об орудиях труда, материалах и результатах трудовой деятельности.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5206" y="2140305"/>
            <a:ext cx="5191960" cy="1627331"/>
          </a:xfrm>
        </p:spPr>
        <p:txBody>
          <a:bodyPr/>
          <a:lstStyle/>
          <a:p>
            <a:r>
              <a:rPr lang="ru-RU" sz="3013" dirty="0"/>
              <a:t>Цель:</a:t>
            </a:r>
          </a:p>
          <a:p>
            <a:r>
              <a:rPr lang="ru-RU" sz="2152" dirty="0"/>
              <a:t>Формирование у детей представлений  о современных профессиях.</a:t>
            </a:r>
          </a:p>
        </p:txBody>
      </p:sp>
      <p:pic>
        <p:nvPicPr>
          <p:cNvPr id="7" name="Содержимое 6" descr="IMG_20211110_1558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33117" y="3922620"/>
            <a:ext cx="3642121" cy="3174074"/>
          </a:xfrm>
        </p:spPr>
      </p:pic>
      <p:pic>
        <p:nvPicPr>
          <p:cNvPr id="8" name="Содержимое 7" descr="IMG_20211114_1433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78134" y="590467"/>
            <a:ext cx="3830716" cy="3184697"/>
          </a:xfrm>
        </p:spPr>
      </p:pic>
    </p:spTree>
    <p:extLst>
      <p:ext uri="{BB962C8B-B14F-4D97-AF65-F5344CB8AC3E}">
        <p14:creationId xmlns="" xmlns:p14="http://schemas.microsoft.com/office/powerpoint/2010/main" val="25126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-\Desktop\ФИНАНСОВАЯ ГРАМОТНОСТЬТ\in_article_156c4be0e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55300" cy="7290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354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55300" cy="7380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36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2" r="2549"/>
          <a:stretch/>
        </p:blipFill>
        <p:spPr>
          <a:xfrm>
            <a:off x="503114" y="-49338"/>
            <a:ext cx="9721080" cy="62597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126" y="2036260"/>
            <a:ext cx="9505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Цель  кейса – создание основ для формирования  финансово грамотного поведения детей старшего возраста, как необходимого   условия повышения уровня и качества жизни   будущего гражданина.</a:t>
            </a:r>
            <a:endParaRPr lang="ru-RU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655" y="2944614"/>
            <a:ext cx="576064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Задачи:</a:t>
            </a:r>
          </a:p>
          <a:p>
            <a:pPr algn="just">
              <a:spcAft>
                <a:spcPts val="75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формирование первичных  экономических  представлений и компетенций;</a:t>
            </a:r>
          </a:p>
          <a:p>
            <a:pPr algn="just">
              <a:spcAft>
                <a:spcPts val="75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развитие экономического мышления дошкольников;</a:t>
            </a:r>
          </a:p>
          <a:p>
            <a:pPr algn="just">
              <a:spcAft>
                <a:spcPts val="75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Воспитание  социально- личностных качеств  и ценностных  ориентиров,  необходимых  для рационального  поведения  в сфере  экономики.  </a:t>
            </a:r>
          </a:p>
          <a:p>
            <a:pPr algn="just">
              <a:spcAft>
                <a:spcPts val="750"/>
              </a:spcAft>
            </a:pPr>
            <a:endParaRPr lang="ru-RU" sz="2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Рисунок 5" descr="C:\Users\Светлана\Desktop\Новая папка (2)\IMG_20220823_134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770" y="2754040"/>
            <a:ext cx="3678618" cy="328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53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2" r="2549"/>
          <a:stretch/>
        </p:blipFill>
        <p:spPr>
          <a:xfrm>
            <a:off x="503114" y="-49337"/>
            <a:ext cx="9721080" cy="6259761"/>
          </a:xfrm>
          <a:prstGeom prst="rect">
            <a:avLst/>
          </a:prstGeom>
        </p:spPr>
      </p:pic>
      <p:sp>
        <p:nvSpPr>
          <p:cNvPr id="2" name="AutoShape 2" descr="https://ds04.infourok.ru/uploads/ex/02ea/000f1e19-e76ab9b6/2/img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9138" y="2033961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 – метод - это метод анализа практической ситуации, реальной и  гипотетической .Он позволяет оценить не объём усвоенной информации, а готовность ребёнка к  практической деятельности.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Кейс оформлен в виде «банка»,также он  трансформируется  в ширму для обыгрывания  игровых ситуаций. Кейс включает в себя  дидактические игры.</a:t>
            </a:r>
          </a:p>
        </p:txBody>
      </p:sp>
      <p:pic>
        <p:nvPicPr>
          <p:cNvPr id="10" name="Рисунок 9" descr="C:\Users\Светлана\Desktop\Новая папка (2)\IMG_20220823_134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738" y="2033960"/>
            <a:ext cx="39666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54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2" r="2549"/>
          <a:stretch/>
        </p:blipFill>
        <p:spPr>
          <a:xfrm>
            <a:off x="647130" y="0"/>
            <a:ext cx="9721080" cy="6259761"/>
          </a:xfrm>
          <a:prstGeom prst="rect">
            <a:avLst/>
          </a:prstGeom>
        </p:spPr>
      </p:pic>
      <p:sp>
        <p:nvSpPr>
          <p:cNvPr id="2" name="AutoShape 2" descr="https://ds04.infourok.ru/uploads/ex/02ea/000f1e19-e76ab9b6/2/img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903" y="2177976"/>
            <a:ext cx="2789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" name="Рисунок 9" descr="C:\Users\Светлана\Desktop\Новая папка (2)\IMG_20220823_1348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74" y="2105968"/>
            <a:ext cx="47525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ветлана\Desktop\Новая папка (2)\IMG_20220823_135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46" y="2105968"/>
            <a:ext cx="46085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54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2" r="2549"/>
          <a:stretch/>
        </p:blipFill>
        <p:spPr>
          <a:xfrm>
            <a:off x="647130" y="0"/>
            <a:ext cx="9721080" cy="6259761"/>
          </a:xfrm>
          <a:prstGeom prst="rect">
            <a:avLst/>
          </a:prstGeom>
        </p:spPr>
      </p:pic>
      <p:sp>
        <p:nvSpPr>
          <p:cNvPr id="2" name="AutoShape 2" descr="https://ds04.infourok.ru/uploads/ex/02ea/000f1e19-e76ab9b6/2/img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903" y="2177976"/>
            <a:ext cx="2789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 descr="C:\Users\Светлана\Desktop\Новая папка (2)\IMG_20220823_135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46" y="2177976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лана\Desktop\Новая папка (2)\IMG_20211222_1333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698" y="2177976"/>
            <a:ext cx="4464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54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33118" y="435483"/>
            <a:ext cx="9020351" cy="852411"/>
          </a:xfrm>
        </p:spPr>
        <p:txBody>
          <a:bodyPr>
            <a:normAutofit/>
          </a:bodyPr>
          <a:lstStyle/>
          <a:p>
            <a:pPr algn="r"/>
            <a:r>
              <a:rPr lang="ru-RU" sz="3874" b="1" dirty="0"/>
              <a:t>«Что продаётся в магазине?»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4940190" y="3070208"/>
            <a:ext cx="4959484" cy="4029581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Знакомство детей с понятием «товар».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Формирование представлений о разновидностях магазинов.</a:t>
            </a:r>
          </a:p>
          <a:p>
            <a:pPr>
              <a:buFont typeface="Wingdings" pitchFamily="2" charset="2"/>
              <a:buChar char="ü"/>
            </a:pPr>
            <a:r>
              <a:rPr lang="ru-RU" sz="2152" dirty="0"/>
              <a:t>Воспитывать культуру  взаимоотношений между продавцом и покупателем.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>
          <a:xfrm>
            <a:off x="4785207" y="1520370"/>
            <a:ext cx="5114469" cy="1239871"/>
          </a:xfrm>
        </p:spPr>
        <p:txBody>
          <a:bodyPr/>
          <a:lstStyle/>
          <a:p>
            <a:r>
              <a:rPr lang="ru-RU" sz="3013" dirty="0"/>
              <a:t>Цель:</a:t>
            </a:r>
          </a:p>
          <a:p>
            <a:r>
              <a:rPr lang="ru-RU" sz="2583" dirty="0"/>
              <a:t>Формирование у детей представлений о «товаре».</a:t>
            </a:r>
          </a:p>
        </p:txBody>
      </p:sp>
      <p:pic>
        <p:nvPicPr>
          <p:cNvPr id="1026" name="Picture 2" descr="E:\МОП\Фото игр\IMG_20211114_1443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0643" y="4143250"/>
            <a:ext cx="3952089" cy="2964067"/>
          </a:xfrm>
          <a:prstGeom prst="rect">
            <a:avLst/>
          </a:prstGeom>
          <a:noFill/>
        </p:spPr>
      </p:pic>
      <p:pic>
        <p:nvPicPr>
          <p:cNvPr id="1029" name="Picture 5" descr="E:\МОП\Фото игр\IMG_20211112_1606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0642" y="1210402"/>
            <a:ext cx="4029581" cy="2847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13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666" y="745450"/>
            <a:ext cx="4742652" cy="910257"/>
          </a:xfrm>
        </p:spPr>
        <p:txBody>
          <a:bodyPr/>
          <a:lstStyle/>
          <a:p>
            <a:pPr algn="r"/>
            <a:r>
              <a:rPr lang="ru-RU" b="1" dirty="0" smtClean="0"/>
              <a:t>«За покупками»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2634" y="3845128"/>
            <a:ext cx="4504433" cy="3177170"/>
          </a:xfrm>
        </p:spPr>
        <p:txBody>
          <a:bodyPr/>
          <a:lstStyle/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583" dirty="0"/>
              <a:t>Познакомить детей с понятием «категория товара».</a:t>
            </a:r>
          </a:p>
          <a:p>
            <a:pPr>
              <a:buFont typeface="Wingdings" pitchFamily="2" charset="2"/>
              <a:buChar char="ü"/>
            </a:pPr>
            <a:r>
              <a:rPr lang="ru-RU" sz="2583" dirty="0"/>
              <a:t>Формировать умение выбирать товары из заданной категории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5207" y="1675353"/>
            <a:ext cx="5114468" cy="1937299"/>
          </a:xfrm>
        </p:spPr>
        <p:txBody>
          <a:bodyPr/>
          <a:lstStyle/>
          <a:p>
            <a:r>
              <a:rPr lang="ru-RU" sz="3013" dirty="0"/>
              <a:t>Цель:</a:t>
            </a:r>
          </a:p>
          <a:p>
            <a:r>
              <a:rPr lang="ru-RU" sz="2583" dirty="0"/>
              <a:t>Формирование представлений о «категории товара».</a:t>
            </a:r>
          </a:p>
        </p:txBody>
      </p:sp>
      <p:pic>
        <p:nvPicPr>
          <p:cNvPr id="7" name="Содержимое 6" descr="IMG_20211112_1613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55626" y="636556"/>
            <a:ext cx="3564629" cy="3363556"/>
          </a:xfrm>
        </p:spPr>
      </p:pic>
      <p:pic>
        <p:nvPicPr>
          <p:cNvPr id="8" name="Содержимое 7" descr="IMG_20211114_14443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833118" y="4077604"/>
            <a:ext cx="4349586" cy="3099678"/>
          </a:xfrm>
        </p:spPr>
      </p:pic>
    </p:spTree>
    <p:extLst>
      <p:ext uri="{BB962C8B-B14F-4D97-AF65-F5344CB8AC3E}">
        <p14:creationId xmlns="" xmlns:p14="http://schemas.microsoft.com/office/powerpoint/2010/main" val="1055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27650" y="512974"/>
            <a:ext cx="4665160" cy="1151325"/>
          </a:xfrm>
        </p:spPr>
        <p:txBody>
          <a:bodyPr/>
          <a:lstStyle/>
          <a:p>
            <a:pPr algn="ctr"/>
            <a:r>
              <a:rPr lang="ru-RU" b="1" dirty="0" smtClean="0"/>
              <a:t>«Путаница» 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405142" y="3690144"/>
            <a:ext cx="4339549" cy="340964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013" dirty="0"/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583" dirty="0"/>
              <a:t>Закрепить понятие «категория товара.</a:t>
            </a:r>
          </a:p>
          <a:p>
            <a:pPr>
              <a:buFont typeface="Wingdings" pitchFamily="2" charset="2"/>
              <a:buChar char="ü"/>
            </a:pPr>
            <a:r>
              <a:rPr lang="ru-RU" sz="2583" dirty="0"/>
              <a:t>Формировать умение определять «категорию товара».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327650" y="1597861"/>
            <a:ext cx="4494533" cy="1782315"/>
          </a:xfrm>
        </p:spPr>
        <p:txBody>
          <a:bodyPr/>
          <a:lstStyle/>
          <a:p>
            <a:r>
              <a:rPr lang="ru-RU" dirty="0" smtClean="0"/>
              <a:t>  </a:t>
            </a:r>
          </a:p>
          <a:p>
            <a:endParaRPr lang="ru-RU" sz="3013" dirty="0"/>
          </a:p>
          <a:p>
            <a:r>
              <a:rPr lang="ru-RU" sz="3013" dirty="0"/>
              <a:t>Цель:</a:t>
            </a:r>
          </a:p>
          <a:p>
            <a:r>
              <a:rPr lang="ru-RU" sz="2583" dirty="0"/>
              <a:t>Закрепить понятие «категория товара».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IMG_20211114_1426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626" y="3845129"/>
            <a:ext cx="4349586" cy="3262189"/>
          </a:xfrm>
        </p:spPr>
      </p:pic>
      <p:pic>
        <p:nvPicPr>
          <p:cNvPr id="10" name="Содержимое 9" descr="IMG_20211114_1427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55626" y="512975"/>
            <a:ext cx="4262056" cy="3262189"/>
          </a:xfrm>
        </p:spPr>
      </p:pic>
    </p:spTree>
    <p:extLst>
      <p:ext uri="{BB962C8B-B14F-4D97-AF65-F5344CB8AC3E}">
        <p14:creationId xmlns="" xmlns:p14="http://schemas.microsoft.com/office/powerpoint/2010/main" val="18862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Другая 1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FFFF00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10.xml><?xml version="1.0" encoding="utf-8"?>
<a:theme xmlns:a="http://schemas.openxmlformats.org/drawingml/2006/main" name="8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1788</TotalTime>
  <Words>596</Words>
  <Application>Microsoft Office PowerPoint</Application>
  <PresentationFormat>Произвольный</PresentationFormat>
  <Paragraphs>106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Сектор</vt:lpstr>
      <vt:lpstr>Городская</vt:lpstr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8_Городская</vt:lpstr>
      <vt:lpstr>9_Городская</vt:lpstr>
      <vt:lpstr>10_Городская</vt:lpstr>
      <vt:lpstr>11_Городская</vt:lpstr>
      <vt:lpstr>12_Городская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«Что продаётся в магазине?»</vt:lpstr>
      <vt:lpstr>«За покупками»</vt:lpstr>
      <vt:lpstr>«Путаница» </vt:lpstr>
      <vt:lpstr>«Деньги»</vt:lpstr>
      <vt:lpstr>«Что стоит дороже ?»</vt:lpstr>
      <vt:lpstr>«Что можно купить за деньги?»  «Что нельзя купить за деньги?»</vt:lpstr>
      <vt:lpstr>«Бюджет семьи»</vt:lpstr>
      <vt:lpstr>«Учимся экономить»</vt:lpstr>
      <vt:lpstr>«Что важнее ?»</vt:lpstr>
      <vt:lpstr>«Назови профессию»</vt:lpstr>
      <vt:lpstr>«Кто кем работает?»</vt:lpstr>
      <vt:lpstr>«Помоги найти инструменты»</vt:lpstr>
      <vt:lpstr>«Кому, что надо для работы?»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Детский_сад №66</cp:lastModifiedBy>
  <cp:revision>105</cp:revision>
  <cp:lastPrinted>2021-09-06T12:28:47Z</cp:lastPrinted>
  <dcterms:created xsi:type="dcterms:W3CDTF">2020-11-22T15:39:56Z</dcterms:created>
  <dcterms:modified xsi:type="dcterms:W3CDTF">2022-08-23T17:53:05Z</dcterms:modified>
</cp:coreProperties>
</file>