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835" y="-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35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Изучение Донецкого края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968D-CBCC-484C-B0D8-9604B55FA9F4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7066F-A503-4639-8C9F-DC4DFA7E0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835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Изучение Донецкого края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48073-FA62-44CD-8ECE-65F154A010D3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498D-98E0-49F2-AC79-AA663681F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0772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30233_html_67c08c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54025" y="-1454024"/>
            <a:ext cx="6997952" cy="9906002"/>
          </a:xfrm>
          <a:prstGeom prst="rect">
            <a:avLst/>
          </a:prstGeom>
        </p:spPr>
      </p:pic>
      <p:pic>
        <p:nvPicPr>
          <p:cNvPr id="1028" name="Picture 4" descr="D:\КАРТИНКИ\фоны\03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544736" y="-1503261"/>
            <a:ext cx="6816525" cy="9905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100" y="332656"/>
            <a:ext cx="7215239" cy="1728192"/>
          </a:xfrm>
        </p:spPr>
        <p:txBody>
          <a:bodyPr>
            <a:noAutofit/>
          </a:bodyPr>
          <a:lstStyle/>
          <a:p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Cassandra" pitchFamily="66" charset="0"/>
              </a:rPr>
              <a:t>«С любви к родному краю, к матери-земле, начинается человек»</a:t>
            </a:r>
            <a:br>
              <a:rPr lang="ru-RU" sz="28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Cassandra" pitchFamily="66" charset="0"/>
              </a:rPr>
            </a:b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Cassandra" pitchFamily="66" charset="0"/>
              </a:rPr>
              <a:t>М. Стельмах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8818" y="5286388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ligraph" pitchFamily="2" charset="0"/>
              </a:rPr>
              <a:t>Подготовила:</a:t>
            </a:r>
          </a:p>
          <a:p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alligraph" pitchFamily="2" charset="0"/>
              </a:rPr>
              <a:t>Учитель: Ткаченко Т.В.</a:t>
            </a:r>
            <a:endParaRPr lang="ru-RU" sz="2800" b="1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Calligraph" pitchFamily="2" charset="0"/>
            </a:endParaRPr>
          </a:p>
        </p:txBody>
      </p:sp>
      <p:pic>
        <p:nvPicPr>
          <p:cNvPr id="10" name="Рисунок 9" descr="0_10d759_858a660f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13781">
            <a:off x="1812165" y="3565441"/>
            <a:ext cx="2934951" cy="342601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6550" y="2143116"/>
            <a:ext cx="7878875" cy="2822460"/>
          </a:xfrm>
        </p:spPr>
        <p:txBody>
          <a:bodyPr>
            <a:normAutofit fontScale="25000" lnSpcReduction="20000"/>
          </a:bodyPr>
          <a:lstStyle/>
          <a:p>
            <a:r>
              <a:rPr lang="ru-RU" sz="5200" b="1" dirty="0" smtClean="0">
                <a:solidFill>
                  <a:schemeClr val="tx1"/>
                </a:solidFill>
              </a:rPr>
              <a:t/>
            </a:r>
            <a:br>
              <a:rPr lang="ru-RU" sz="5200" b="1" dirty="0" smtClean="0">
                <a:solidFill>
                  <a:schemeClr val="tx1"/>
                </a:solidFill>
              </a:rPr>
            </a:br>
            <a:r>
              <a:rPr lang="ru-RU" sz="240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" pitchFamily="2" charset="0"/>
              </a:rPr>
              <a:t>Исследование территории </a:t>
            </a:r>
          </a:p>
          <a:p>
            <a:r>
              <a:rPr lang="ru-RU" sz="240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" pitchFamily="2" charset="0"/>
              </a:rPr>
              <a:t>Родного края</a:t>
            </a:r>
            <a:r>
              <a:rPr lang="ru-RU" sz="17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7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7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7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7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4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38158" y="928670"/>
            <a:ext cx="842968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XVIII век был ознаменован пионерами-исследователями, которые первыми заглянули в недра донецкой земли, исследовали почвы, особенности климата, водные богатства и растительный мир. Участниками этих первых выдающихся академических экспедиций были С.Г. </a:t>
            </a:r>
            <a:r>
              <a:rPr lang="ru-RU" sz="2400" b="1" dirty="0" err="1" smtClean="0">
                <a:latin typeface="Georgia" pitchFamily="18" charset="0"/>
              </a:rPr>
              <a:t>Гмелин</a:t>
            </a:r>
            <a:r>
              <a:rPr lang="ru-RU" sz="2400" b="1" dirty="0" smtClean="0">
                <a:latin typeface="Georgia" pitchFamily="18" charset="0"/>
              </a:rPr>
              <a:t>, И.А. </a:t>
            </a:r>
            <a:r>
              <a:rPr lang="ru-RU" sz="2400" b="1" dirty="0" err="1" smtClean="0">
                <a:latin typeface="Georgia" pitchFamily="18" charset="0"/>
              </a:rPr>
              <a:t>Гюльденштедт</a:t>
            </a:r>
            <a:r>
              <a:rPr lang="ru-RU" sz="2400" b="1" dirty="0" smtClean="0">
                <a:latin typeface="Georgia" pitchFamily="18" charset="0"/>
              </a:rPr>
              <a:t> и  П.С. Паллас, которые в научных трудах уделили немало внимания в первую очередь геологии, а также полезным ископаемым и растительности края.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Без внимания не осталась своеобразная реликтовая растительность меловых скал Северского Донца, происхождение которой являются загадкой до сих пор.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8488" y="1000108"/>
            <a:ext cx="57864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Много сделали для изучения недр прилегающих районов инженеры-горняки Луганского чугунолитейного завода, построенного в 1795 году. Среди них особо следует отметить Е.П. Ковалевского, который первым решил вопросы касательно осадочных пород, из которых состоит донецкий кряж, и опубликовал подробную петрографическую карту края. Термин «Донбасс» впервые был употреблен в 30-х годах </a:t>
            </a:r>
            <a:r>
              <a:rPr lang="ru-RU" sz="1600" b="1" dirty="0" err="1" smtClean="0">
                <a:latin typeface="Georgia" pitchFamily="18" charset="0"/>
              </a:rPr>
              <a:t>ХIХстолетия</a:t>
            </a:r>
            <a:r>
              <a:rPr lang="ru-RU" sz="1600" b="1" dirty="0" smtClean="0">
                <a:latin typeface="Georgia" pitchFamily="18" charset="0"/>
              </a:rPr>
              <a:t>  именно Ковалевским Е.Н. – одним из выдающихся исследователей геологии нашего района. В 1837 году богатый заводчик А. Демидов направил в Приазовье экспедицию во главе с французским инженером-горняком </a:t>
            </a:r>
            <a:r>
              <a:rPr lang="ru-RU" sz="1600" b="1" dirty="0" err="1" smtClean="0">
                <a:latin typeface="Georgia" pitchFamily="18" charset="0"/>
              </a:rPr>
              <a:t>Ле-Пле</a:t>
            </a:r>
            <a:r>
              <a:rPr lang="ru-RU" sz="1600" b="1" dirty="0" smtClean="0">
                <a:latin typeface="Georgia" pitchFamily="18" charset="0"/>
              </a:rPr>
              <a:t>, который собрал богатые  минералогические и </a:t>
            </a:r>
            <a:r>
              <a:rPr lang="ru-RU" sz="1600" b="1" dirty="0" err="1" smtClean="0">
                <a:latin typeface="Georgia" pitchFamily="18" charset="0"/>
              </a:rPr>
              <a:t>палаонтологические</a:t>
            </a:r>
            <a:r>
              <a:rPr lang="ru-RU" sz="1600" b="1" dirty="0" smtClean="0">
                <a:latin typeface="Georgia" pitchFamily="18" charset="0"/>
              </a:rPr>
              <a:t> коллекции  и дал новейшее по тем временам описание природных условий Донбасса. Чуть позже в наших краях побывал английский геолог </a:t>
            </a:r>
            <a:r>
              <a:rPr lang="ru-RU" sz="1600" b="1" dirty="0" err="1" smtClean="0">
                <a:latin typeface="Georgia" pitchFamily="18" charset="0"/>
              </a:rPr>
              <a:t>Мурчисон</a:t>
            </a:r>
            <a:r>
              <a:rPr lang="ru-RU" sz="1600" b="1" dirty="0" smtClean="0">
                <a:latin typeface="Georgia" pitchFamily="18" charset="0"/>
              </a:rPr>
              <a:t>, который особенно тщательно изучил каменноугольные залежи вдоль реки </a:t>
            </a:r>
            <a:r>
              <a:rPr lang="ru-RU" sz="1600" b="1" dirty="0" err="1" smtClean="0">
                <a:latin typeface="Georgia" pitchFamily="18" charset="0"/>
              </a:rPr>
              <a:t>Кальмиус</a:t>
            </a:r>
            <a:r>
              <a:rPr lang="ru-RU" sz="1600" b="1" dirty="0" smtClean="0">
                <a:latin typeface="Georgia" pitchFamily="18" charset="0"/>
              </a:rPr>
              <a:t>.</a:t>
            </a:r>
            <a:endParaRPr lang="ru-RU" sz="1600" b="1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62" y="1142984"/>
            <a:ext cx="1357322" cy="1662026"/>
          </a:xfrm>
          <a:prstGeom prst="ellipse">
            <a:avLst/>
          </a:prstGeom>
          <a:ln w="63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2" y="3143248"/>
            <a:ext cx="2105635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67116" y="1000108"/>
            <a:ext cx="5357850" cy="50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После значительного перерыва, вновь прослеживается некоторое оживление в деятельности по изучению природы юга Российской империи, в том числе территории Донбасса.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Прежде всего, стоит упомянуть А.Демидова, снарядившего в 1827 году экспедицию для всестороннего изучения Донецкого кряжа с его залежами соли, каменного угля и железных руд.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В отчете этой экспедиции приводится топография,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описание рудных богатств, климата и растительности </a:t>
            </a:r>
            <a:r>
              <a:rPr lang="ru-RU" sz="2000" b="1" dirty="0" err="1" smtClean="0">
                <a:latin typeface="Georgia" pitchFamily="18" charset="0"/>
              </a:rPr>
              <a:t>Донетчины</a:t>
            </a:r>
            <a:r>
              <a:rPr lang="ru-RU" sz="2000" b="1" dirty="0" smtClean="0">
                <a:latin typeface="Georgia" pitchFamily="18" charset="0"/>
              </a:rPr>
              <a:t>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62" y="1857364"/>
            <a:ext cx="2298517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95678" y="1214422"/>
            <a:ext cx="51435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itchFamily="18" charset="0"/>
              </a:rPr>
              <a:t>Исследователем Донбасса является русский географ</a:t>
            </a:r>
          </a:p>
          <a:p>
            <a:pPr algn="ctr"/>
            <a:r>
              <a:rPr lang="ru-RU" sz="2400" b="1" dirty="0">
                <a:latin typeface="Georgia" pitchFamily="18" charset="0"/>
              </a:rPr>
              <a:t>и ботаник П.И. Кеппен, написавший ряд книг и статей о</a:t>
            </a:r>
          </a:p>
          <a:p>
            <a:pPr algn="ctr"/>
            <a:r>
              <a:rPr lang="ru-RU" sz="2400" b="1" dirty="0">
                <a:latin typeface="Georgia" pitchFamily="18" charset="0"/>
              </a:rPr>
              <a:t>запасе воды между нижним Днепром и Азовским морем, о</a:t>
            </a:r>
          </a:p>
          <a:p>
            <a:pPr algn="ctr"/>
            <a:r>
              <a:rPr lang="ru-RU" sz="2400" b="1" dirty="0">
                <a:latin typeface="Georgia" pitchFamily="18" charset="0"/>
              </a:rPr>
              <a:t>возможности размещения сельскохозяйственных угодий и</a:t>
            </a:r>
          </a:p>
          <a:p>
            <a:pPr algn="ctr"/>
            <a:r>
              <a:rPr lang="ru-RU" sz="2400" b="1" dirty="0">
                <a:latin typeface="Georgia" pitchFamily="18" charset="0"/>
              </a:rPr>
              <a:t>землепользования.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4" y="1857364"/>
            <a:ext cx="2496276" cy="3058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95612" y="785795"/>
            <a:ext cx="60722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После Крымской войны каменноугольная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      промышленность получила серьезный толчок к развитию, поэтому российское правительство вынуждено было глубже заняться вопросом изучения недр Донецкого бассейна.   Русским ученым-академиком Г.П. </a:t>
            </a:r>
            <a:r>
              <a:rPr lang="ru-RU" sz="2400" b="1" dirty="0" err="1" smtClean="0">
                <a:latin typeface="Georgia" pitchFamily="18" charset="0"/>
              </a:rPr>
              <a:t>Гельмерсоном</a:t>
            </a:r>
            <a:r>
              <a:rPr lang="ru-RU" sz="2400" b="1" dirty="0" smtClean="0">
                <a:latin typeface="Georgia" pitchFamily="18" charset="0"/>
              </a:rPr>
              <a:t> были проработаны геологические карты всего бассейна и впервые определены запасы угля до глубины 214 метров. 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8" y="1714488"/>
            <a:ext cx="2453613" cy="3000396"/>
          </a:xfrm>
          <a:prstGeom prst="ellipse">
            <a:avLst/>
          </a:prstGeom>
          <a:ln w="63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2595546" y="1000108"/>
            <a:ext cx="6500858" cy="51078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Горные инженеры Л.С.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Жовтоножкин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и два однофамильца Носовы (1864–69 гг.) исследовали месторождения руд цветных металлов, а  Н.Д. Борисяк – каменную соль.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Со времён основания геологического комитета (в 1882 г.) еще больше активизировалось изучение рудных и нерудных ископаемых.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Исключительное внимание к Донбассу проявлял Д.И. Менделеев.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Он в 1888 году инспектировал угольные шахты 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Брянцевскую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солешахтy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напечатал книгу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«Будущая сила на берегах Донца».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76" y="928670"/>
            <a:ext cx="1176346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8" y="2071678"/>
            <a:ext cx="1240248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0" y="3143248"/>
            <a:ext cx="1252921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10" y="4286256"/>
            <a:ext cx="1204921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2881299" y="1000108"/>
            <a:ext cx="6286544" cy="53092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Наибольший вклад в комплексное геологическое исследование Донецкого бассейна внес прославленный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геолог Л.И.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Лутyгин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о котором даже можно сказать,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что он стал создателем настоящей, целостной геологии Донбасса,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поскольку 20 лет жизни он посвятил исключительно этому делу.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Вместе с другими учеными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Лутугин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проработал геологический разрез в угольной толще бассейна, и подсчитал в 1913 году запасы угля, которые составили 56 миллиардов тонн. За обзорную геологическую карту Донбасса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Лутугин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получил золотую медаль на международной выставке в Турине (Италия).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2" y="1500174"/>
            <a:ext cx="2126471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09596" y="928670"/>
            <a:ext cx="84296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 последующими геологическими исследованиями нашего бассейна связаны имена нескольких талантливых ученых: Н.Н. Яковлева, В. Соколова, В. Наливкина, Н.Д. Борисяка, Д. </a:t>
            </a:r>
            <a:r>
              <a:rPr lang="ru-RU" sz="2000" b="1" dirty="0" err="1" smtClean="0">
                <a:latin typeface="Georgia" pitchFamily="18" charset="0"/>
              </a:rPr>
              <a:t>Мушкетова</a:t>
            </a:r>
            <a:r>
              <a:rPr lang="ru-RU" sz="2000" b="1" dirty="0" smtClean="0">
                <a:latin typeface="Georgia" pitchFamily="18" charset="0"/>
              </a:rPr>
              <a:t>, А.П. Карпинского (ему установлен памятник в г. </a:t>
            </a:r>
            <a:r>
              <a:rPr lang="ru-RU" sz="2000" b="1" dirty="0" err="1" smtClean="0">
                <a:latin typeface="Georgia" pitchFamily="18" charset="0"/>
              </a:rPr>
              <a:t>Соледаре</a:t>
            </a:r>
            <a:r>
              <a:rPr lang="ru-RU" sz="2000" b="1" dirty="0" smtClean="0">
                <a:latin typeface="Georgia" pitchFamily="18" charset="0"/>
              </a:rPr>
              <a:t> Артемовского района), которые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плодотворно работали в советские времена. Они углубили геологические представления о Донбассе и точнее определили угольные запасы, размеры которых в 1937 году уже составили 90 миллиардов тонн. А главная задача на будущее заключалась в расширении границ Старого Донбасса и создании «Большого Донбасса», то есть расширении новых производственных площадей. Инициаторами этого дела стали геологи  П.И. Степанов, Н.Н. Самсонов, А.Г. </a:t>
            </a:r>
            <a:r>
              <a:rPr lang="ru-RU" sz="2000" b="1" dirty="0" err="1" smtClean="0">
                <a:latin typeface="Georgia" pitchFamily="18" charset="0"/>
              </a:rPr>
              <a:t>Дубянський</a:t>
            </a:r>
            <a:r>
              <a:rPr lang="ru-RU" sz="2000" b="1" dirty="0" smtClean="0">
                <a:latin typeface="Georgia" pitchFamily="18" charset="0"/>
              </a:rPr>
              <a:t>, которые для исследования применяли глубокие скважины и геофизические методы (гравиметрию, электроразведку, сейсмометрию т.д.).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3024174" y="1000108"/>
            <a:ext cx="6072230" cy="47149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Что касается гидрологических исследований Донбасса в связи с проблемой обеспечения местной промышленности питьевой и технической водой, то первые научные работы велись с 1881 года по поручению  Екатеринославского губернского земства инженером Гуровым и геоморфологом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Эдельштейном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10" y="1428736"/>
            <a:ext cx="1392936" cy="1836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3"/>
          <a:stretch>
            <a:fillRect/>
          </a:stretch>
        </p:blipFill>
        <p:spPr bwMode="auto">
          <a:xfrm>
            <a:off x="1023910" y="3571876"/>
            <a:ext cx="1386821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67116" y="1142984"/>
            <a:ext cx="52864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Донецкими плодородными почвами, в частности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черноземами, интересовался выдающийся русский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почвовед В.В. Докучаев, который в свое время побывал на </a:t>
            </a:r>
            <a:r>
              <a:rPr lang="ru-RU" sz="2000" b="1" dirty="0" err="1" smtClean="0">
                <a:latin typeface="Georgia" pitchFamily="18" charset="0"/>
              </a:rPr>
              <a:t>Старобельщине</a:t>
            </a:r>
            <a:r>
              <a:rPr lang="ru-RU" sz="2000" b="1" dirty="0" smtClean="0">
                <a:latin typeface="Georgia" pitchFamily="18" charset="0"/>
              </a:rPr>
              <a:t>. Продолжателями его исследований были ученые В.Р. Вильямс,                 П.А. </a:t>
            </a:r>
            <a:r>
              <a:rPr lang="ru-RU" sz="2000" b="1" dirty="0" err="1" smtClean="0">
                <a:latin typeface="Georgia" pitchFamily="18" charset="0"/>
              </a:rPr>
              <a:t>Костичев</a:t>
            </a:r>
            <a:r>
              <a:rPr lang="ru-RU" sz="2000" b="1" dirty="0" smtClean="0">
                <a:latin typeface="Georgia" pitchFamily="18" charset="0"/>
              </a:rPr>
              <a:t>, Г.Н. Высоцкий. Лучшим знатоком почв Донбасса является профессор Г. Махов, издавший работу «Почвы Донецкого кряжа» в Артемовске в 1926 году.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10" y="1857364"/>
            <a:ext cx="2396154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5" y="-1416855"/>
            <a:ext cx="6643710" cy="9906000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738158" y="1643050"/>
            <a:ext cx="8429684" cy="47149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Донецкий край – наша Родина, родная земля. </a:t>
            </a:r>
            <a:endParaRPr lang="ru-RU" sz="16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Здесь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жили наши предки.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Они защищали ее от врагов, чтобы передать нам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Здесь мы родились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и сделали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свои первые шаги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Эта земля кормит нас и согревает. </a:t>
            </a:r>
            <a:endParaRPr lang="ru-RU" sz="16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Сюда мы возвращаемся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из путешествий по другим странам и областям.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         Донецкий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край… Для кого-то это родной дом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теплый майский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ветерок, буйные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травы степи и беззаботное детство. </a:t>
            </a:r>
            <a:endParaRPr lang="ru-RU" sz="16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кого-то – лучи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яркого солнца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, режущего глаза после мрака забоя угольной шахты,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а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для кого-то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– городской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пейзаж с терриконами и заводскими трубами. Есть в нашем крае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и множество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живописных мест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где можно отдохнуть от городской суеты,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побыть наедине с природой.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Чтобы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стать настоящим хозяином родной земли, </a:t>
            </a:r>
            <a:endParaRPr lang="ru-RU" sz="16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нужно научиться понимать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ее, узнать законы, обеспечивающие ее гармонию, и никогда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не нарушать </a:t>
            </a: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их.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2538" y="78579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ssandra" pitchFamily="66" charset="0"/>
              </a:rPr>
              <a:t>Исследование Донецкого края</a:t>
            </a:r>
            <a:endParaRPr lang="ru-RU" sz="3600" b="1" dirty="0">
              <a:solidFill>
                <a:srgbClr val="FF0000"/>
              </a:solidFill>
              <a:latin typeface="Cassandr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67115" y="857232"/>
            <a:ext cx="49292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Georgia" pitchFamily="18" charset="0"/>
              </a:rPr>
              <a:t>Проблему лесоразведения в засушливых степях успешно </a:t>
            </a:r>
            <a:r>
              <a:rPr lang="ru-RU" sz="3200" b="1" dirty="0" smtClean="0">
                <a:latin typeface="Georgia" pitchFamily="18" charset="0"/>
              </a:rPr>
              <a:t>решили ученые – энтузиасты В.Е. </a:t>
            </a:r>
            <a:r>
              <a:rPr lang="ru-RU" sz="3200" b="1" dirty="0" err="1" smtClean="0">
                <a:latin typeface="Georgia" pitchFamily="18" charset="0"/>
              </a:rPr>
              <a:t>Графф</a:t>
            </a:r>
            <a:r>
              <a:rPr lang="ru-RU" sz="3200" b="1" dirty="0" smtClean="0">
                <a:latin typeface="Georgia" pitchFamily="18" charset="0"/>
              </a:rPr>
              <a:t> и его последователи </a:t>
            </a:r>
            <a:r>
              <a:rPr lang="ru-RU" sz="3200" b="1" dirty="0" err="1" smtClean="0">
                <a:latin typeface="Georgia" pitchFamily="18" charset="0"/>
              </a:rPr>
              <a:t>Л.Г.Высоцкий</a:t>
            </a:r>
            <a:r>
              <a:rPr lang="ru-RU" sz="3200" b="1" dirty="0" smtClean="0">
                <a:latin typeface="Georgia" pitchFamily="18" charset="0"/>
              </a:rPr>
              <a:t> и,  </a:t>
            </a:r>
            <a:r>
              <a:rPr lang="ru-RU" sz="3200" b="1" dirty="0" err="1" smtClean="0">
                <a:latin typeface="Georgia" pitchFamily="18" charset="0"/>
              </a:rPr>
              <a:t>Л.Г.Барки</a:t>
            </a:r>
            <a:r>
              <a:rPr lang="ru-RU" sz="3200" b="1" dirty="0" smtClean="0">
                <a:latin typeface="Georgia" pitchFamily="18" charset="0"/>
              </a:rPr>
              <a:t> и </a:t>
            </a:r>
            <a:r>
              <a:rPr lang="ru-RU" sz="3200" b="1" dirty="0" err="1" smtClean="0">
                <a:latin typeface="Georgia" pitchFamily="18" charset="0"/>
              </a:rPr>
              <a:t>Н.Я.Дахнов</a:t>
            </a:r>
            <a:r>
              <a:rPr lang="ru-RU" sz="3200" b="1" dirty="0" smtClean="0">
                <a:latin typeface="Georgia" pitchFamily="18" charset="0"/>
              </a:rPr>
              <a:t>.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4" y="1928802"/>
            <a:ext cx="2558520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81033" y="928670"/>
            <a:ext cx="8072495" cy="546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Планомерное изучение </a:t>
            </a:r>
            <a:r>
              <a:rPr lang="ru-RU" sz="2800" b="1" dirty="0" smtClean="0">
                <a:latin typeface="Georgia" pitchFamily="18" charset="0"/>
              </a:rPr>
              <a:t>природы Донбасса </a:t>
            </a:r>
            <a:r>
              <a:rPr lang="ru-RU" sz="2800" b="1" dirty="0">
                <a:latin typeface="Georgia" pitchFamily="18" charset="0"/>
              </a:rPr>
              <a:t>началось только после Великой Октябрьской социалистической</a:t>
            </a:r>
          </a:p>
          <a:p>
            <a:pPr algn="ctr"/>
            <a:r>
              <a:rPr lang="ru-RU" sz="2800" b="1" dirty="0">
                <a:latin typeface="Georgia" pitchFamily="18" charset="0"/>
              </a:rPr>
              <a:t>революции. Для этого периода характерна не только основательность</a:t>
            </a:r>
            <a:r>
              <a:rPr lang="ru-RU" sz="2800" b="1" dirty="0" smtClean="0">
                <a:latin typeface="Georgia" pitchFamily="18" charset="0"/>
              </a:rPr>
              <a:t>, плановость и последовательность, но и комплексность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</a:rPr>
              <a:t>исследований</a:t>
            </a:r>
            <a:r>
              <a:rPr lang="ru-RU" sz="2800" b="1" dirty="0">
                <a:latin typeface="Georgia" pitchFamily="18" charset="0"/>
              </a:rPr>
              <a:t>. </a:t>
            </a:r>
            <a:endParaRPr lang="ru-RU" sz="2800" b="1" dirty="0" smtClean="0">
              <a:latin typeface="Georgia" pitchFamily="18" charset="0"/>
            </a:endParaRPr>
          </a:p>
          <a:p>
            <a:pPr algn="ctr"/>
            <a:r>
              <a:rPr lang="ru-RU" sz="2800" b="1" dirty="0" smtClean="0">
                <a:latin typeface="Georgia" pitchFamily="18" charset="0"/>
              </a:rPr>
              <a:t>Это позволило определить направления восстановления и развития одной из важнейших экономических баз на долгосрочную перспективу</a:t>
            </a:r>
            <a:r>
              <a:rPr lang="ru-RU" sz="3200" b="1" dirty="0" smtClean="0">
                <a:latin typeface="Georgia" pitchFamily="18" charset="0"/>
              </a:rPr>
              <a:t>.</a:t>
            </a:r>
            <a:endParaRPr lang="ru-RU" sz="32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23910" y="928670"/>
            <a:ext cx="8001056" cy="533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В настоящее время природные </a:t>
            </a:r>
            <a:r>
              <a:rPr lang="ru-RU" sz="2800" b="1" dirty="0" smtClean="0">
                <a:latin typeface="Georgia" pitchFamily="18" charset="0"/>
              </a:rPr>
              <a:t>условия, минеральные</a:t>
            </a:r>
            <a:r>
              <a:rPr lang="ru-RU" sz="2800" b="1" dirty="0">
                <a:latin typeface="Georgia" pitchFamily="18" charset="0"/>
              </a:rPr>
              <a:t>, водные и биологические ресурсы</a:t>
            </a:r>
            <a:r>
              <a:rPr lang="ru-RU" sz="2800" b="1" dirty="0" smtClean="0">
                <a:latin typeface="Georgia" pitchFamily="18" charset="0"/>
              </a:rPr>
              <a:t>, экономику и организацию промышленного комплекса Донбасса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</a:rPr>
              <a:t>изучают </a:t>
            </a:r>
            <a:r>
              <a:rPr lang="ru-RU" sz="2800" b="1" dirty="0">
                <a:latin typeface="Georgia" pitchFamily="18" charset="0"/>
              </a:rPr>
              <a:t>многочисленные научные коллективы во </a:t>
            </a:r>
            <a:r>
              <a:rPr lang="ru-RU" sz="2800" b="1" dirty="0" smtClean="0">
                <a:latin typeface="Georgia" pitchFamily="18" charset="0"/>
              </a:rPr>
              <a:t>главе с Донецким научным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</a:rPr>
              <a:t>центром. За </a:t>
            </a:r>
            <a:r>
              <a:rPr lang="ru-RU" sz="2800" b="1" dirty="0">
                <a:latin typeface="Georgia" pitchFamily="18" charset="0"/>
              </a:rPr>
              <a:t>относительно короткий промежуток времени наш край прошел </a:t>
            </a:r>
            <a:r>
              <a:rPr lang="ru-RU" sz="2800" b="1" dirty="0" smtClean="0">
                <a:latin typeface="Georgia" pitchFamily="18" charset="0"/>
              </a:rPr>
              <a:t>путь бурного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</a:rPr>
              <a:t>и </a:t>
            </a:r>
            <a:r>
              <a:rPr lang="ru-RU" sz="2800" b="1" dirty="0">
                <a:latin typeface="Georgia" pitchFamily="18" charset="0"/>
              </a:rPr>
              <a:t>стремительного развития, и без сомнений, еще более интересная </a:t>
            </a:r>
            <a:r>
              <a:rPr lang="ru-RU" sz="2800" b="1" dirty="0" smtClean="0">
                <a:latin typeface="Georgia" pitchFamily="18" charset="0"/>
              </a:rPr>
              <a:t>и насыщенная дорога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</a:rPr>
              <a:t>его </a:t>
            </a:r>
            <a:r>
              <a:rPr lang="ru-RU" sz="2800" b="1" dirty="0">
                <a:latin typeface="Georgia" pitchFamily="18" charset="0"/>
              </a:rPr>
              <a:t>ждет впереди.</a:t>
            </a:r>
          </a:p>
        </p:txBody>
      </p:sp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738159" y="2071679"/>
            <a:ext cx="8429684" cy="40544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ssandra" pitchFamily="66" charset="0"/>
              </a:rPr>
              <a:t>"Нам дана короткая жизнь, но память об отданной за благое дело жизни вечна."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sandra" pitchFamily="66" charset="0"/>
              </a:rPr>
              <a:t>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ssandra" pitchFamily="66" charset="0"/>
              </a:rPr>
              <a:t>Марк Туллий Цицерон</a:t>
            </a:r>
            <a:endParaRPr kumimoji="0" lang="ru-RU" sz="3600" b="1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ssandr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5" y="-1416855"/>
            <a:ext cx="6643710" cy="990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81100" y="785794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sandra" pitchFamily="66" charset="0"/>
              </a:rPr>
              <a:t>«Не знать географию своей Родины все равно,</a:t>
            </a:r>
          </a:p>
          <a:p>
            <a:pPr algn="ctr"/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sandra" pitchFamily="66" charset="0"/>
              </a:rPr>
              <a:t> что быть в своей стране иностранцем».</a:t>
            </a:r>
            <a:b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sandra" pitchFamily="66" charset="0"/>
              </a:rPr>
            </a:br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sandra" pitchFamily="66" charset="0"/>
              </a:rPr>
              <a:t>                                              Н. В. Гоголь</a:t>
            </a:r>
            <a:endParaRPr lang="ru-RU" sz="2800" b="1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158" y="2428868"/>
            <a:ext cx="85011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Чтобы собрать достаточно подробные сведения о природных богатствах Донбасса, потребовались многие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десятилетия упорной работы сотен ученых-геологов,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географов, ботаников, почвоведов, зоологов. Они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бурили скважины и собирали коллекции горных пород, определяли высоты и составляли географические карты, проводили наблюдения за изменениями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погоды, состоянием рек и озер, описывали растительный и животный мир, исследовали сложные природные комплексы-ландшафты. Так накапливались знания о Донецком крае.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38290" y="714356"/>
            <a:ext cx="7500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Первые сведения о землях Восточной Европы, включающих  и территорию современного Донбасса, находим у известного греческого историка Геродота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Галикарнасского, посетившего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 в V веке до н. э.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северное Причерноморье и Приазовье.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Он отмечает безлесье скифских степей, богатых рекам водой и поросшими буйными травами.                                        Знаменитый врач и учетный Греции Гиппократ(460–377 до н. э.) посетил </a:t>
            </a:r>
            <a:r>
              <a:rPr lang="ru-RU" sz="2400" b="1" dirty="0" err="1" smtClean="0">
                <a:latin typeface="Georgia" pitchFamily="18" charset="0"/>
              </a:rPr>
              <a:t>Скифию</a:t>
            </a:r>
            <a:r>
              <a:rPr lang="ru-RU" sz="2400" b="1" dirty="0" smtClean="0">
                <a:latin typeface="Georgia" pitchFamily="18" charset="0"/>
              </a:rPr>
              <a:t> несколько позже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Геродота. Он не только подтвердил сведения Геродота, но и дополнил их.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1785926"/>
            <a:ext cx="1207303" cy="114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4" y="3714752"/>
            <a:ext cx="1520864" cy="1962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38554" y="928671"/>
            <a:ext cx="54172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itchFamily="18" charset="0"/>
              </a:rPr>
              <a:t>Путешествовавший вдоль берегов Черного моря,</a:t>
            </a:r>
          </a:p>
          <a:p>
            <a:pPr algn="ctr"/>
            <a:r>
              <a:rPr lang="ru-RU" sz="2400" b="1" dirty="0" err="1">
                <a:latin typeface="Georgia" pitchFamily="18" charset="0"/>
              </a:rPr>
              <a:t>Страбон</a:t>
            </a:r>
            <a:r>
              <a:rPr lang="ru-RU" sz="2400" b="1" dirty="0">
                <a:latin typeface="Georgia" pitchFamily="18" charset="0"/>
              </a:rPr>
              <a:t> (66–24 гг. до н. э.) впервые указал, что между </a:t>
            </a:r>
            <a:r>
              <a:rPr lang="ru-RU" sz="2400" b="1" dirty="0" smtClean="0">
                <a:latin typeface="Georgia" pitchFamily="18" charset="0"/>
              </a:rPr>
              <a:t>Доном и </a:t>
            </a:r>
            <a:r>
              <a:rPr lang="ru-RU" sz="2400" b="1" dirty="0">
                <a:latin typeface="Georgia" pitchFamily="18" charset="0"/>
              </a:rPr>
              <a:t>Днепром проживало могучее скифское племя </a:t>
            </a:r>
            <a:r>
              <a:rPr lang="ru-RU" sz="2400" b="1" dirty="0" err="1">
                <a:latin typeface="Georgia" pitchFamily="18" charset="0"/>
              </a:rPr>
              <a:t>роксоланов</a:t>
            </a:r>
            <a:r>
              <a:rPr lang="ru-RU" sz="2400" b="1" dirty="0">
                <a:latin typeface="Georgia" pitchFamily="18" charset="0"/>
              </a:rPr>
              <a:t>. </a:t>
            </a:r>
            <a:r>
              <a:rPr lang="ru-RU" sz="2400" b="1" dirty="0" smtClean="0">
                <a:latin typeface="Georgia" pitchFamily="18" charset="0"/>
              </a:rPr>
              <a:t>В болотистых </a:t>
            </a:r>
            <a:r>
              <a:rPr lang="ru-RU" sz="2400" b="1" dirty="0">
                <a:latin typeface="Georgia" pitchFamily="18" charset="0"/>
              </a:rPr>
              <a:t>лесах речных долин в изобилии водились олени и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дикие </a:t>
            </a:r>
            <a:r>
              <a:rPr lang="ru-RU" sz="2400" b="1" dirty="0">
                <a:latin typeface="Georgia" pitchFamily="18" charset="0"/>
              </a:rPr>
              <a:t>кабаны, медведи, а в степи – олени и косули. Быки </a:t>
            </a:r>
            <a:r>
              <a:rPr lang="ru-RU" sz="2400" b="1" dirty="0" smtClean="0">
                <a:latin typeface="Georgia" pitchFamily="18" charset="0"/>
              </a:rPr>
              <a:t>рождались безрогими</a:t>
            </a:r>
            <a:r>
              <a:rPr lang="ru-RU" sz="2400" b="1" dirty="0">
                <a:latin typeface="Georgia" pitchFamily="18" charset="0"/>
              </a:rPr>
              <a:t>, лошади мелкими, а овцы очень крупными.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10" y="1571612"/>
            <a:ext cx="2611953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60879" y="928670"/>
            <a:ext cx="4953000" cy="53245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Географ и натуралист I в. н.э. Плиний Старший в «Истории природы»</a:t>
            </a:r>
          </a:p>
          <a:p>
            <a:pPr algn="ctr"/>
            <a:r>
              <a:rPr lang="ru-RU" sz="2000" b="1" dirty="0">
                <a:latin typeface="Georgia" pitchFamily="18" charset="0"/>
              </a:rPr>
              <a:t>уделил внимание </a:t>
            </a:r>
            <a:r>
              <a:rPr lang="ru-RU" sz="2000" b="1" dirty="0" err="1">
                <a:latin typeface="Georgia" pitchFamily="18" charset="0"/>
              </a:rPr>
              <a:t>Скифии</a:t>
            </a:r>
            <a:r>
              <a:rPr lang="ru-RU" sz="2000" b="1" dirty="0">
                <a:latin typeface="Georgia" pitchFamily="18" charset="0"/>
              </a:rPr>
              <a:t>. Страна к западу </a:t>
            </a:r>
            <a:r>
              <a:rPr lang="ru-RU" sz="2000" b="1" dirty="0" smtClean="0">
                <a:latin typeface="Georgia" pitchFamily="18" charset="0"/>
              </a:rPr>
              <a:t>от </a:t>
            </a:r>
            <a:r>
              <a:rPr lang="ru-RU" sz="2000" b="1" dirty="0" err="1" smtClean="0">
                <a:latin typeface="Georgia" pitchFamily="18" charset="0"/>
              </a:rPr>
              <a:t>Танаиса</a:t>
            </a:r>
            <a:r>
              <a:rPr lang="ru-RU" sz="2000" b="1" dirty="0" smtClean="0">
                <a:latin typeface="Georgia" pitchFamily="18" charset="0"/>
              </a:rPr>
              <a:t>, писал он, в сторону Таврии (Крым) по берегам Азовского моря не богата животными, но там водятся зубры и быстрые туры, дикие лошади, лоси, бобры.</a:t>
            </a:r>
          </a:p>
          <a:p>
            <a:pPr algn="ctr"/>
            <a:endParaRPr lang="ru-RU" sz="2000" b="1" dirty="0"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atin typeface="Georgia" pitchFamily="18" charset="0"/>
              </a:rPr>
              <a:t>Клавдий </a:t>
            </a:r>
            <a:r>
              <a:rPr lang="ru-RU" sz="2000" b="1" dirty="0">
                <a:latin typeface="Georgia" pitchFamily="18" charset="0"/>
              </a:rPr>
              <a:t>Птолемей (II в. до н.э.) писал, что Дон </a:t>
            </a:r>
            <a:r>
              <a:rPr lang="ru-RU" sz="2000" b="1" dirty="0" smtClean="0">
                <a:latin typeface="Georgia" pitchFamily="18" charset="0"/>
              </a:rPr>
              <a:t>от </a:t>
            </a:r>
            <a:r>
              <a:rPr lang="ru-RU" sz="2000" b="1" dirty="0" err="1" smtClean="0">
                <a:latin typeface="Georgia" pitchFamily="18" charset="0"/>
              </a:rPr>
              <a:t>от</a:t>
            </a:r>
            <a:r>
              <a:rPr lang="ru-RU" sz="2000" b="1" dirty="0" smtClean="0">
                <a:latin typeface="Georgia" pitchFamily="18" charset="0"/>
              </a:rPr>
              <a:t> Днепра отделен </a:t>
            </a:r>
            <a:r>
              <a:rPr lang="ru-RU" sz="2000" b="1" dirty="0" err="1" smtClean="0">
                <a:latin typeface="Georgia" pitchFamily="18" charset="0"/>
              </a:rPr>
              <a:t>Амадокскими</a:t>
            </a:r>
            <a:r>
              <a:rPr lang="ru-RU" sz="2000" b="1" dirty="0" smtClean="0">
                <a:latin typeface="Georgia" pitchFamily="18" charset="0"/>
              </a:rPr>
              <a:t> горами (Донецкий кряж), которые находятся на некотором расстоянии от Азовского моря.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00" y="1033078"/>
            <a:ext cx="1969929" cy="227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00" y="3571876"/>
            <a:ext cx="2040395" cy="2367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1095349" y="785794"/>
            <a:ext cx="7929618" cy="37147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После Птолемея почти 2 столетия не было ученых,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которые расширили бы его представление об этом районе Земли. Лишь в конце IV века вышел труд римского полководца Аммиака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Марцелина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, который указал, что вдоль побережья Азовского и Черного морей кочевали свирепые и воинственные арийские аланы, готы (германцы) и монгольские гунны. Страна аланов,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роксоланов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гелонов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агафирцев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изобиловала горючим камнем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адамасом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, имела скудную древесную растительность, а травы густые и высокие.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2" y="4000504"/>
            <a:ext cx="215130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38620" y="1071546"/>
            <a:ext cx="46434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За последующие десять веков почти нет сведений о </a:t>
            </a:r>
            <a:r>
              <a:rPr lang="ru-RU" sz="2000" b="1" dirty="0" smtClean="0">
                <a:latin typeface="Georgia" pitchFamily="18" charset="0"/>
              </a:rPr>
              <a:t>территории </a:t>
            </a:r>
            <a:r>
              <a:rPr lang="ru-RU" sz="2000" b="1" dirty="0" err="1" smtClean="0">
                <a:latin typeface="Georgia" pitchFamily="18" charset="0"/>
              </a:rPr>
              <a:t>Донетчины</a:t>
            </a:r>
            <a:r>
              <a:rPr lang="ru-RU" sz="2000" b="1" dirty="0">
                <a:latin typeface="Georgia" pitchFamily="18" charset="0"/>
              </a:rPr>
              <a:t>. Византийский историк VI века Прокопий </a:t>
            </a:r>
            <a:r>
              <a:rPr lang="ru-RU" sz="2000" b="1" dirty="0" smtClean="0">
                <a:latin typeface="Georgia" pitchFamily="18" charset="0"/>
              </a:rPr>
              <a:t>из </a:t>
            </a:r>
            <a:r>
              <a:rPr lang="ru-RU" sz="2000" b="1" dirty="0" err="1" smtClean="0">
                <a:latin typeface="Georgia" pitchFamily="18" charset="0"/>
              </a:rPr>
              <a:t>Цезарии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>
                <a:latin typeface="Georgia" pitchFamily="18" charset="0"/>
              </a:rPr>
              <a:t>говорит об опустошительных набегах славян </a:t>
            </a:r>
            <a:r>
              <a:rPr lang="ru-RU" sz="2000" b="1" dirty="0" smtClean="0">
                <a:latin typeface="Georgia" pitchFamily="18" charset="0"/>
              </a:rPr>
              <a:t>на владения </a:t>
            </a:r>
            <a:r>
              <a:rPr lang="ru-RU" sz="2000" b="1" dirty="0">
                <a:latin typeface="Georgia" pitchFamily="18" charset="0"/>
              </a:rPr>
              <a:t>Византии. И лишь с начала ХII в. </a:t>
            </a:r>
            <a:r>
              <a:rPr lang="ru-RU" sz="2000" b="1" dirty="0" smtClean="0">
                <a:latin typeface="Georgia" pitchFamily="18" charset="0"/>
              </a:rPr>
              <a:t>появляются летописи </a:t>
            </a:r>
            <a:r>
              <a:rPr lang="ru-RU" sz="2000" b="1" dirty="0">
                <a:latin typeface="Georgia" pitchFamily="18" charset="0"/>
              </a:rPr>
              <a:t>в русских </a:t>
            </a:r>
            <a:r>
              <a:rPr lang="ru-RU" sz="2000" b="1" dirty="0" smtClean="0">
                <a:latin typeface="Georgia" pitchFamily="18" charset="0"/>
              </a:rPr>
              <a:t>монастырях, описывающие </a:t>
            </a:r>
            <a:r>
              <a:rPr lang="ru-RU" sz="2000" b="1" dirty="0">
                <a:latin typeface="Georgia" pitchFamily="18" charset="0"/>
              </a:rPr>
              <a:t>наш край. Нестор </a:t>
            </a:r>
            <a:r>
              <a:rPr lang="ru-RU" sz="2000" b="1" dirty="0" smtClean="0">
                <a:latin typeface="Georgia" pitchFamily="18" charset="0"/>
              </a:rPr>
              <a:t>в «Повести </a:t>
            </a:r>
            <a:r>
              <a:rPr lang="ru-RU" sz="2000" b="1" dirty="0">
                <a:latin typeface="Georgia" pitchFamily="18" charset="0"/>
              </a:rPr>
              <a:t>временных лет» </a:t>
            </a:r>
            <a:r>
              <a:rPr lang="ru-RU" sz="2000" b="1" dirty="0" smtClean="0">
                <a:latin typeface="Georgia" pitchFamily="18" charset="0"/>
              </a:rPr>
              <a:t>дает довольно </a:t>
            </a:r>
            <a:r>
              <a:rPr lang="ru-RU" sz="2000" b="1" dirty="0">
                <a:latin typeface="Georgia" pitchFamily="18" charset="0"/>
              </a:rPr>
              <a:t>полные географические сведения о восточных </a:t>
            </a:r>
            <a:r>
              <a:rPr lang="ru-RU" sz="2000" b="1" dirty="0" smtClean="0">
                <a:latin typeface="Georgia" pitchFamily="18" charset="0"/>
              </a:rPr>
              <a:t>и южных </a:t>
            </a:r>
            <a:r>
              <a:rPr lang="ru-RU" sz="2000" b="1" dirty="0">
                <a:latin typeface="Georgia" pitchFamily="18" charset="0"/>
              </a:rPr>
              <a:t>районах Киевской Руси.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10" y="1571612"/>
            <a:ext cx="3071834" cy="3265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00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72337"/>
          </a:xfrm>
          <a:prstGeom prst="rect">
            <a:avLst/>
          </a:prstGeom>
        </p:spPr>
      </p:pic>
      <p:pic>
        <p:nvPicPr>
          <p:cNvPr id="2050" name="Picture 2" descr="D:\КАРТИНКИ\рамки\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31146" y="-1416856"/>
            <a:ext cx="6643710" cy="9906000"/>
          </a:xfrm>
          <a:prstGeom prst="rect">
            <a:avLst/>
          </a:prstGeom>
          <a:noFill/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3024175" y="928670"/>
            <a:ext cx="5929354" cy="535746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С начала ХIII в. вследствие татаро-монгольского нашествия территория нашего края начинает привлекать к себе внимание западных исследователей.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Францисканский монах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Рубруквис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в путевых заметках описывает Донецкие степи, упоминает могильные курганы.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А в 1521 году появился трактат польского монаха, врача Матвея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Меховского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о двух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Сарматиях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Он говорит о болотистой равнине, покрытой густыми лесами, откуда берет свое начало р.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Борисфен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. Дальше к югу до берегов Сарматского моря простираются необозримые степи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86" y="1428736"/>
            <a:ext cx="1712231" cy="2162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48" y="3857628"/>
            <a:ext cx="1706582" cy="1931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1620</Words>
  <Application>Microsoft Office PowerPoint</Application>
  <PresentationFormat>Лист A4 (210x297 мм)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«С любви к родному краю, к матери-земле, начинается человек» М. Стельмах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 любви к родному краю, к матери-земле, начинается человек» М. Стельмах</dc:title>
  <dc:creator>Aspire5541</dc:creator>
  <cp:lastModifiedBy>admin</cp:lastModifiedBy>
  <cp:revision>126</cp:revision>
  <dcterms:created xsi:type="dcterms:W3CDTF">2015-11-19T03:54:39Z</dcterms:created>
  <dcterms:modified xsi:type="dcterms:W3CDTF">2023-06-21T08:05:48Z</dcterms:modified>
</cp:coreProperties>
</file>