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18" r:id="rId2"/>
    <p:sldId id="309" r:id="rId3"/>
    <p:sldId id="256" r:id="rId4"/>
    <p:sldId id="288" r:id="rId5"/>
    <p:sldId id="340" r:id="rId6"/>
    <p:sldId id="311" r:id="rId7"/>
    <p:sldId id="257" r:id="rId8"/>
    <p:sldId id="293" r:id="rId9"/>
    <p:sldId id="347" r:id="rId10"/>
    <p:sldId id="348" r:id="rId11"/>
    <p:sldId id="346" r:id="rId12"/>
    <p:sldId id="349" r:id="rId13"/>
    <p:sldId id="294" r:id="rId14"/>
    <p:sldId id="350" r:id="rId15"/>
    <p:sldId id="312" r:id="rId16"/>
    <p:sldId id="352" r:id="rId17"/>
    <p:sldId id="354" r:id="rId18"/>
    <p:sldId id="353" r:id="rId19"/>
    <p:sldId id="359" r:id="rId20"/>
    <p:sldId id="331" r:id="rId21"/>
    <p:sldId id="330" r:id="rId22"/>
    <p:sldId id="355" r:id="rId23"/>
    <p:sldId id="357" r:id="rId24"/>
    <p:sldId id="258" r:id="rId25"/>
    <p:sldId id="360" r:id="rId26"/>
    <p:sldId id="356" r:id="rId27"/>
    <p:sldId id="334" r:id="rId28"/>
    <p:sldId id="261" r:id="rId29"/>
    <p:sldId id="319" r:id="rId30"/>
    <p:sldId id="322" r:id="rId31"/>
    <p:sldId id="323" r:id="rId32"/>
    <p:sldId id="358" r:id="rId33"/>
    <p:sldId id="338" r:id="rId34"/>
    <p:sldId id="344" r:id="rId35"/>
    <p:sldId id="324" r:id="rId36"/>
    <p:sldId id="277" r:id="rId37"/>
    <p:sldId id="341" r:id="rId38"/>
    <p:sldId id="278" r:id="rId39"/>
    <p:sldId id="342" r:id="rId40"/>
    <p:sldId id="345" r:id="rId41"/>
    <p:sldId id="337" r:id="rId42"/>
    <p:sldId id="283" r:id="rId43"/>
    <p:sldId id="284" r:id="rId44"/>
    <p:sldId id="26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BDED635-FA1A-499C-A0CA-C732C01FE7C8}">
          <p14:sldIdLst>
            <p14:sldId id="318"/>
            <p14:sldId id="309"/>
            <p14:sldId id="256"/>
            <p14:sldId id="288"/>
            <p14:sldId id="340"/>
            <p14:sldId id="311"/>
            <p14:sldId id="257"/>
            <p14:sldId id="293"/>
            <p14:sldId id="347"/>
            <p14:sldId id="348"/>
            <p14:sldId id="346"/>
            <p14:sldId id="349"/>
            <p14:sldId id="294"/>
            <p14:sldId id="350"/>
            <p14:sldId id="312"/>
            <p14:sldId id="352"/>
            <p14:sldId id="354"/>
            <p14:sldId id="353"/>
            <p14:sldId id="359"/>
            <p14:sldId id="331"/>
            <p14:sldId id="330"/>
            <p14:sldId id="355"/>
            <p14:sldId id="357"/>
            <p14:sldId id="258"/>
            <p14:sldId id="360"/>
            <p14:sldId id="356"/>
            <p14:sldId id="334"/>
            <p14:sldId id="261"/>
            <p14:sldId id="319"/>
            <p14:sldId id="322"/>
            <p14:sldId id="323"/>
            <p14:sldId id="358"/>
          </p14:sldIdLst>
        </p14:section>
        <p14:section name="Раздел без заголовка" id="{F413DC26-29B0-421A-A8A1-A9E9590FEE9A}">
          <p14:sldIdLst>
            <p14:sldId id="338"/>
            <p14:sldId id="344"/>
            <p14:sldId id="324"/>
            <p14:sldId id="277"/>
            <p14:sldId id="341"/>
            <p14:sldId id="278"/>
            <p14:sldId id="342"/>
            <p14:sldId id="345"/>
            <p14:sldId id="337"/>
            <p14:sldId id="283"/>
            <p14:sldId id="284"/>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FF33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5" autoAdjust="0"/>
  </p:normalViewPr>
  <p:slideViewPr>
    <p:cSldViewPr>
      <p:cViewPr varScale="1">
        <p:scale>
          <a:sx n="65" d="100"/>
          <a:sy n="65" d="100"/>
        </p:scale>
        <p:origin x="15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CE591-CED8-456E-AD54-D17FAA4CC1D4}" type="datetimeFigureOut">
              <a:rPr lang="ru-RU" smtClean="0"/>
              <a:t>16.11.2022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4A565-4355-410E-B7D8-CEB62AAC92F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D4A565-4355-410E-B7D8-CEB62AAC92F6}" type="slidenum">
              <a:rPr lang="ru-RU" smtClean="0"/>
              <a:t>2</a:t>
            </a:fld>
            <a:endParaRPr lang="ru-RU"/>
          </a:p>
        </p:txBody>
      </p:sp>
    </p:spTree>
    <p:extLst>
      <p:ext uri="{BB962C8B-B14F-4D97-AF65-F5344CB8AC3E}">
        <p14:creationId xmlns:p14="http://schemas.microsoft.com/office/powerpoint/2010/main" val="373045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16.11.2022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H:\&#1046;&#1077;&#1083;&#1077;&#1079;&#1085;&#1103;&#1082;&#1086;&#1074;&#1072;%20&#1052;.%20&#1040;.%20&#1054;&#1090;&#1082;&#1088;&#1099;&#1090;&#1099;&#1081;%20&#1091;&#1088;&#1086;&#1082;%20&#1084;&#1072;&#1088;&#1090;%20%202020%20&#1075;.%20&#1048;&#1085;&#1074;&#1077;&#1085;&#1090;&#1072;&#1088;&#1080;&#1079;&#1072;&#1094;&#1080;&#1103;\&#1048;&#1085;&#1074;&#1077;&#1085;&#1090;&#1072;&#1088;&#1080;&#1079;&#1072;&#1094;&#1080;&#1103;.mp4"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5">
                    <a:lumMod val="50000"/>
                  </a:schemeClr>
                </a:solidFill>
              </a:rPr>
              <a:t>ОБПОУ «КГТТС»</a:t>
            </a:r>
          </a:p>
        </p:txBody>
      </p:sp>
      <p:sp>
        <p:nvSpPr>
          <p:cNvPr id="3" name="Содержимое 2"/>
          <p:cNvSpPr>
            <a:spLocks noGrp="1"/>
          </p:cNvSpPr>
          <p:nvPr>
            <p:ph idx="1"/>
          </p:nvPr>
        </p:nvSpPr>
        <p:spPr>
          <a:xfrm>
            <a:off x="457200" y="2348880"/>
            <a:ext cx="8229600" cy="3960480"/>
          </a:xfrm>
        </p:spPr>
        <p:txBody>
          <a:bodyPr>
            <a:normAutofit/>
          </a:bodyPr>
          <a:lstStyle/>
          <a:p>
            <a:pPr algn="ctr">
              <a:buNone/>
            </a:pPr>
            <a:endParaRPr lang="ru-RU" sz="4000" dirty="0">
              <a:solidFill>
                <a:schemeClr val="accent5">
                  <a:lumMod val="50000"/>
                </a:schemeClr>
              </a:solidFill>
            </a:endParaRPr>
          </a:p>
        </p:txBody>
      </p:sp>
      <p:pic>
        <p:nvPicPr>
          <p:cNvPr id="4" name="Picture 4" descr="https://im0-tub-ru.yandex.net/i?id=73aae3fb5ef4ccdfeec4b3341b37f899-l&amp;n=13"/>
          <p:cNvPicPr>
            <a:picLocks noChangeAspect="1" noChangeArrowheads="1"/>
          </p:cNvPicPr>
          <p:nvPr/>
        </p:nvPicPr>
        <p:blipFill>
          <a:blip r:embed="rId2" cstate="print"/>
          <a:srcRect/>
          <a:stretch>
            <a:fillRect/>
          </a:stretch>
        </p:blipFill>
        <p:spPr bwMode="auto">
          <a:xfrm>
            <a:off x="446856" y="1923435"/>
            <a:ext cx="8229600" cy="4215582"/>
          </a:xfrm>
          <a:prstGeom prst="rect">
            <a:avLst/>
          </a:prstGeom>
          <a:noFill/>
        </p:spPr>
      </p:pic>
      <p:sp>
        <p:nvSpPr>
          <p:cNvPr id="5" name="Прямоугольник 4"/>
          <p:cNvSpPr/>
          <p:nvPr/>
        </p:nvSpPr>
        <p:spPr>
          <a:xfrm>
            <a:off x="395536" y="1196752"/>
            <a:ext cx="8280920" cy="646331"/>
          </a:xfrm>
          <a:prstGeom prst="rect">
            <a:avLst/>
          </a:prstGeom>
          <a:solidFill>
            <a:schemeClr val="accent5">
              <a:lumMod val="60000"/>
              <a:lumOff val="40000"/>
            </a:schemeClr>
          </a:solidFill>
        </p:spPr>
        <p:txBody>
          <a:bodyPr wrap="square">
            <a:spAutoFit/>
          </a:bodyPr>
          <a:lstStyle/>
          <a:p>
            <a:pPr algn="ctr">
              <a:buNone/>
            </a:pPr>
            <a:r>
              <a:rPr lang="ru-RU" sz="3600" dirty="0">
                <a:solidFill>
                  <a:schemeClr val="accent5">
                    <a:lumMod val="50000"/>
                  </a:schemeClr>
                </a:solidFill>
              </a:rPr>
              <a:t> ОП. 07 Бухгалтерский учет</a:t>
            </a:r>
          </a:p>
        </p:txBody>
      </p:sp>
      <p:pic>
        <p:nvPicPr>
          <p:cNvPr id="6" name="Picture 14" descr="https://img-fotki.yandex.ru/get/6309/36014149.b4/0_6f49c_f93d3491_L.png"/>
          <p:cNvPicPr>
            <a:picLocks noChangeAspect="1" noChangeArrowheads="1"/>
          </p:cNvPicPr>
          <p:nvPr/>
        </p:nvPicPr>
        <p:blipFill>
          <a:blip r:embed="rId3" cstate="print"/>
          <a:srcRect/>
          <a:stretch>
            <a:fillRect/>
          </a:stretch>
        </p:blipFill>
        <p:spPr bwMode="auto">
          <a:xfrm>
            <a:off x="-324544" y="4293096"/>
            <a:ext cx="2397850" cy="22048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EE9B1-B41A-487B-9549-6B501677573A}"/>
              </a:ext>
            </a:extLst>
          </p:cNvPr>
          <p:cNvSpPr>
            <a:spLocks noGrp="1"/>
          </p:cNvSpPr>
          <p:nvPr>
            <p:ph type="title"/>
          </p:nvPr>
        </p:nvSpPr>
        <p:spPr>
          <a:xfrm>
            <a:off x="457200" y="274638"/>
            <a:ext cx="8229600" cy="659396"/>
          </a:xfrm>
        </p:spPr>
        <p:txBody>
          <a:bodyPr>
            <a:normAutofit/>
          </a:bodyPr>
          <a:lstStyle/>
          <a:p>
            <a:r>
              <a:rPr lang="ru-RU" sz="2800" dirty="0">
                <a:solidFill>
                  <a:srgbClr val="FF0000"/>
                </a:solidFill>
                <a:effectLst/>
                <a:latin typeface="+mn-lt"/>
              </a:rPr>
              <a:t>Классификация МПЗ по ПБУ 5/01 «Учет МПЗ»</a:t>
            </a:r>
          </a:p>
        </p:txBody>
      </p:sp>
      <p:sp>
        <p:nvSpPr>
          <p:cNvPr id="3" name="Объект 2">
            <a:extLst>
              <a:ext uri="{FF2B5EF4-FFF2-40B4-BE49-F238E27FC236}">
                <a16:creationId xmlns:a16="http://schemas.microsoft.com/office/drawing/2014/main" id="{15D9106A-5ACF-416D-95E6-E8E6A9847861}"/>
              </a:ext>
            </a:extLst>
          </p:cNvPr>
          <p:cNvSpPr>
            <a:spLocks noGrp="1"/>
          </p:cNvSpPr>
          <p:nvPr>
            <p:ph idx="1"/>
          </p:nvPr>
        </p:nvSpPr>
        <p:spPr>
          <a:xfrm>
            <a:off x="1300510" y="5430086"/>
            <a:ext cx="8229600" cy="2482922"/>
          </a:xfrm>
        </p:spPr>
        <p:txBody>
          <a:bodyPr>
            <a:normAutofit/>
          </a:bodyPr>
          <a:lstStyle/>
          <a:p>
            <a:pPr marL="137160" indent="0" algn="just">
              <a:lnSpc>
                <a:spcPct val="115000"/>
              </a:lnSpc>
              <a:spcAft>
                <a:spcPts val="0"/>
              </a:spcAft>
              <a:buNone/>
            </a:pPr>
            <a:r>
              <a:rPr lang="ru-RU" sz="3200" kern="0" dirty="0">
                <a:ea typeface="Times New Roman" panose="02020603050405020304" pitchFamily="18" charset="0"/>
                <a:cs typeface="Times New Roman" panose="02020603050405020304" pitchFamily="18" charset="0"/>
              </a:rPr>
              <a:t> </a:t>
            </a:r>
            <a:endParaRPr lang="ru-RU" sz="2000" kern="5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Oval 7">
            <a:extLst>
              <a:ext uri="{FF2B5EF4-FFF2-40B4-BE49-F238E27FC236}">
                <a16:creationId xmlns:a16="http://schemas.microsoft.com/office/drawing/2014/main" id="{D250C0CE-2D19-4246-A115-8FEEDC3DA825}"/>
              </a:ext>
            </a:extLst>
          </p:cNvPr>
          <p:cNvSpPr>
            <a:spLocks noChangeArrowheads="1"/>
          </p:cNvSpPr>
          <p:nvPr/>
        </p:nvSpPr>
        <p:spPr bwMode="auto">
          <a:xfrm>
            <a:off x="1288576" y="894543"/>
            <a:ext cx="6368354" cy="131181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Материально- производственные запасы</a:t>
            </a:r>
            <a:endParaRPr kumimoji="0" lang="ru-RU" alt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4">
            <a:extLst>
              <a:ext uri="{FF2B5EF4-FFF2-40B4-BE49-F238E27FC236}">
                <a16:creationId xmlns:a16="http://schemas.microsoft.com/office/drawing/2014/main" id="{9D32BCBC-7B2C-437C-9F7D-6F87568B29A6}"/>
              </a:ext>
            </a:extLst>
          </p:cNvPr>
          <p:cNvSpPr>
            <a:spLocks noChangeArrowheads="1"/>
          </p:cNvSpPr>
          <p:nvPr/>
        </p:nvSpPr>
        <p:spPr bwMode="auto">
          <a:xfrm>
            <a:off x="218209" y="3114155"/>
            <a:ext cx="2972380" cy="813775"/>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Производственные запасы (сч.10)</a:t>
            </a:r>
            <a:endParaRPr kumimoji="0" lang="ru-RU" alt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3">
            <a:extLst>
              <a:ext uri="{FF2B5EF4-FFF2-40B4-BE49-F238E27FC236}">
                <a16:creationId xmlns:a16="http://schemas.microsoft.com/office/drawing/2014/main" id="{D481059A-CB89-41E3-942E-C55E4FD26B20}"/>
              </a:ext>
            </a:extLst>
          </p:cNvPr>
          <p:cNvSpPr>
            <a:spLocks noChangeArrowheads="1"/>
          </p:cNvSpPr>
          <p:nvPr/>
        </p:nvSpPr>
        <p:spPr bwMode="auto">
          <a:xfrm>
            <a:off x="3331651" y="3348373"/>
            <a:ext cx="2972380" cy="813775"/>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Готовая продукция (</a:t>
            </a:r>
            <a:r>
              <a:rPr kumimoji="0" lang="ru-RU" altLang="ru-RU"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сч</a:t>
            </a: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43)</a:t>
            </a:r>
            <a:endParaRPr kumimoji="0" lang="ru-RU" alt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188E53F9-6DBD-46D6-AEF5-20B3082AAA66}"/>
              </a:ext>
            </a:extLst>
          </p:cNvPr>
          <p:cNvSpPr>
            <a:spLocks noChangeArrowheads="1"/>
          </p:cNvSpPr>
          <p:nvPr/>
        </p:nvSpPr>
        <p:spPr bwMode="auto">
          <a:xfrm>
            <a:off x="6475703" y="3140790"/>
            <a:ext cx="2483441" cy="643996"/>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Товары (сч.41)</a:t>
            </a:r>
            <a:endParaRPr kumimoji="0" lang="ru-RU" alt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Стрелка: вниз 15">
            <a:extLst>
              <a:ext uri="{FF2B5EF4-FFF2-40B4-BE49-F238E27FC236}">
                <a16:creationId xmlns:a16="http://schemas.microsoft.com/office/drawing/2014/main" id="{3F6E9B88-7A5B-4804-B0B6-8FD17DE49596}"/>
              </a:ext>
            </a:extLst>
          </p:cNvPr>
          <p:cNvSpPr/>
          <p:nvPr/>
        </p:nvSpPr>
        <p:spPr>
          <a:xfrm>
            <a:off x="4472752" y="2279199"/>
            <a:ext cx="375699" cy="1032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7" name="Стрелка: вниз 16">
            <a:extLst>
              <a:ext uri="{FF2B5EF4-FFF2-40B4-BE49-F238E27FC236}">
                <a16:creationId xmlns:a16="http://schemas.microsoft.com/office/drawing/2014/main" id="{3DFF5F6D-C594-4766-BF46-91095E721CCE}"/>
              </a:ext>
            </a:extLst>
          </p:cNvPr>
          <p:cNvSpPr/>
          <p:nvPr/>
        </p:nvSpPr>
        <p:spPr>
          <a:xfrm>
            <a:off x="1426576" y="1899992"/>
            <a:ext cx="375699" cy="1158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8" name="Стрелка: вниз 17">
            <a:extLst>
              <a:ext uri="{FF2B5EF4-FFF2-40B4-BE49-F238E27FC236}">
                <a16:creationId xmlns:a16="http://schemas.microsoft.com/office/drawing/2014/main" id="{658D6107-C408-454F-8EE0-FF9B6ED3F865}"/>
              </a:ext>
            </a:extLst>
          </p:cNvPr>
          <p:cNvSpPr/>
          <p:nvPr/>
        </p:nvSpPr>
        <p:spPr>
          <a:xfrm>
            <a:off x="7092280" y="1936450"/>
            <a:ext cx="375699" cy="122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19" name="Прямоугольник 18">
            <a:extLst>
              <a:ext uri="{FF2B5EF4-FFF2-40B4-BE49-F238E27FC236}">
                <a16:creationId xmlns:a16="http://schemas.microsoft.com/office/drawing/2014/main" id="{DEB1473D-E5FA-42AF-A233-E9454EEE7C7D}"/>
              </a:ext>
            </a:extLst>
          </p:cNvPr>
          <p:cNvSpPr/>
          <p:nvPr/>
        </p:nvSpPr>
        <p:spPr>
          <a:xfrm>
            <a:off x="218208" y="4386474"/>
            <a:ext cx="8314232" cy="1479700"/>
          </a:xfrm>
          <a:prstGeom prst="rect">
            <a:avLst/>
          </a:prstGeom>
        </p:spPr>
        <p:txBody>
          <a:bodyPr wrap="square">
            <a:spAutoFit/>
          </a:bodyPr>
          <a:lstStyle/>
          <a:p>
            <a:pPr marL="0" marR="0" lvl="0" indent="583565" algn="ctr" defTabSz="914400" rtl="0" eaLnBrk="1" fontAlgn="auto" latinLnBrk="0" hangingPunct="1">
              <a:lnSpc>
                <a:spcPct val="115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ru-RU" sz="2000" b="0" i="0" u="none" strike="noStrike" kern="5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Таким образом, МПЗ  играют важную роль в деятельности предприятия, так как от их уровня напрямую зависит не только бесперебойность и ритмичность работы предприятия, но и финансовые результаты ее коммерческой деятельности.</a:t>
            </a:r>
          </a:p>
        </p:txBody>
      </p:sp>
    </p:spTree>
    <p:extLst>
      <p:ext uri="{BB962C8B-B14F-4D97-AF65-F5344CB8AC3E}">
        <p14:creationId xmlns:p14="http://schemas.microsoft.com/office/powerpoint/2010/main" val="54781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000" dirty="0">
                <a:solidFill>
                  <a:srgbClr val="FF0000"/>
                </a:solidFill>
                <a:effectLst/>
                <a:latin typeface="+mn-lt"/>
              </a:rPr>
              <a:t>Нормативные документы  по учету МПЗ</a:t>
            </a:r>
          </a:p>
        </p:txBody>
      </p:sp>
      <p:sp>
        <p:nvSpPr>
          <p:cNvPr id="15" name="Стрелка вправо 14"/>
          <p:cNvSpPr/>
          <p:nvPr/>
        </p:nvSpPr>
        <p:spPr>
          <a:xfrm>
            <a:off x="151227" y="1576873"/>
            <a:ext cx="8841545" cy="92211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ea typeface="Times New Roman" panose="02020603050405020304" pitchFamily="18" charset="0"/>
              </a:rPr>
              <a:t>ПБУ 5/01 «Учет материально-производственных запасов»</a:t>
            </a:r>
            <a:endParaRPr lang="ru-RU" sz="2400" dirty="0">
              <a:solidFill>
                <a:schemeClr val="tx1"/>
              </a:solidFill>
            </a:endParaRPr>
          </a:p>
        </p:txBody>
      </p:sp>
      <p:sp>
        <p:nvSpPr>
          <p:cNvPr id="16" name="Стрелка вправо 15"/>
          <p:cNvSpPr/>
          <p:nvPr/>
        </p:nvSpPr>
        <p:spPr>
          <a:xfrm>
            <a:off x="151227" y="2375717"/>
            <a:ext cx="8841545" cy="1629632"/>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Методические  указания по инвентаризации имущества и  финансовых обязательств № 49</a:t>
            </a:r>
          </a:p>
        </p:txBody>
      </p:sp>
      <p:sp>
        <p:nvSpPr>
          <p:cNvPr id="17" name="Стрелка вправо 16"/>
          <p:cNvSpPr/>
          <p:nvPr/>
        </p:nvSpPr>
        <p:spPr>
          <a:xfrm>
            <a:off x="34639" y="4005349"/>
            <a:ext cx="9144000" cy="1629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ea typeface="Times New Roman" panose="02020603050405020304" pitchFamily="18" charset="0"/>
              </a:rPr>
              <a:t>План счетов бухгалтерского учета и Инструкция по его применению</a:t>
            </a:r>
            <a:endParaRPr lang="ru-RU" sz="2400" dirty="0">
              <a:solidFill>
                <a:schemeClr val="tx1"/>
              </a:solidFill>
            </a:endParaRPr>
          </a:p>
        </p:txBody>
      </p:sp>
      <p:sp>
        <p:nvSpPr>
          <p:cNvPr id="6" name="Стрелка вправо 14">
            <a:extLst>
              <a:ext uri="{FF2B5EF4-FFF2-40B4-BE49-F238E27FC236}">
                <a16:creationId xmlns:a16="http://schemas.microsoft.com/office/drawing/2014/main" id="{5DA6AA46-6F6F-42DD-939B-97FACA2BF791}"/>
              </a:ext>
            </a:extLst>
          </p:cNvPr>
          <p:cNvSpPr/>
          <p:nvPr/>
        </p:nvSpPr>
        <p:spPr>
          <a:xfrm>
            <a:off x="148882" y="834255"/>
            <a:ext cx="8604448" cy="922114"/>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ФЗ № 402 «О бухгалтерском учете»</a:t>
            </a:r>
          </a:p>
        </p:txBody>
      </p:sp>
    </p:spTree>
    <p:extLst>
      <p:ext uri="{BB962C8B-B14F-4D97-AF65-F5344CB8AC3E}">
        <p14:creationId xmlns:p14="http://schemas.microsoft.com/office/powerpoint/2010/main" val="48682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163" y="260648"/>
            <a:ext cx="8229600" cy="1143000"/>
          </a:xfrm>
        </p:spPr>
        <p:txBody>
          <a:bodyPr>
            <a:normAutofit/>
          </a:bodyPr>
          <a:lstStyle/>
          <a:p>
            <a:r>
              <a:rPr lang="ru-RU" sz="5400" dirty="0">
                <a:solidFill>
                  <a:srgbClr val="FF3300"/>
                </a:solidFill>
              </a:rPr>
              <a:t>Задания</a:t>
            </a: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6" name="Текст 2"/>
          <p:cNvSpPr txBox="1">
            <a:spLocks/>
          </p:cNvSpPr>
          <p:nvPr/>
        </p:nvSpPr>
        <p:spPr>
          <a:xfrm>
            <a:off x="1403648"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9" name="Содержимое 2"/>
          <p:cNvSpPr txBox="1">
            <a:spLocks/>
          </p:cNvSpPr>
          <p:nvPr/>
        </p:nvSpPr>
        <p:spPr>
          <a:xfrm>
            <a:off x="611559" y="1844824"/>
            <a:ext cx="3574111" cy="3816424"/>
          </a:xfrm>
          <a:prstGeom prst="rect">
            <a:avLst/>
          </a:prstGeom>
          <a:solidFill>
            <a:schemeClr val="accent3"/>
          </a:solidFill>
        </p:spPr>
        <p:txBody>
          <a:bodyPr>
            <a:normAutofit fontScale="25000" lnSpcReduction="20000"/>
          </a:bodyPr>
          <a:lstStyle/>
          <a:p>
            <a:pPr marL="717550" marR="0" lvl="0" indent="-581025" algn="just"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1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717550" marR="0" lvl="0" indent="-581025" algn="just" defTabSz="914400" rtl="0" eaLnBrk="1" fontAlgn="auto" latinLnBrk="0" hangingPunct="1">
              <a:lnSpc>
                <a:spcPct val="100000"/>
              </a:lnSpc>
              <a:spcBef>
                <a:spcPct val="20000"/>
              </a:spcBef>
              <a:spcAft>
                <a:spcPts val="0"/>
              </a:spcAft>
              <a:buClr>
                <a:prstClr val="black">
                  <a:shade val="95000"/>
                </a:prstClr>
              </a:buClr>
              <a:buSzPct val="65000"/>
              <a:buFontTx/>
              <a:buNone/>
              <a:tabLst/>
              <a:defRPr/>
            </a:pPr>
            <a:r>
              <a:rPr kumimoji="0" lang="ru-RU" sz="9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ru-RU" sz="12800" b="1" i="0" u="none" strike="noStrike" kern="1200" cap="none" spc="0" normalizeH="0" baseline="0" noProof="0" dirty="0">
                <a:ln>
                  <a:noFill/>
                </a:ln>
                <a:effectLst/>
                <a:uLnTx/>
                <a:uFillTx/>
                <a:latin typeface="Times New Roman" panose="02020603050405020304" pitchFamily="18" charset="0"/>
                <a:ea typeface="+mn-ea"/>
                <a:cs typeface="+mn-cs"/>
              </a:rPr>
              <a:t>1 вариант </a:t>
            </a:r>
            <a:r>
              <a:rPr kumimoji="0" lang="ru-RU" sz="12800" b="0" i="0" u="none" strike="noStrike" kern="1200" cap="none" spc="0" normalizeH="0" baseline="0" noProof="0" dirty="0">
                <a:ln>
                  <a:noFill/>
                </a:ln>
                <a:effectLst/>
                <a:uLnTx/>
                <a:uFillTx/>
                <a:latin typeface="Times New Roman" panose="02020603050405020304" pitchFamily="18" charset="0"/>
                <a:ea typeface="+mn-ea"/>
                <a:cs typeface="+mn-cs"/>
              </a:rPr>
              <a:t> Схематически изобразите классификацию МПЗ в сфере производства и обращения</a:t>
            </a:r>
          </a:p>
          <a:p>
            <a:pPr marL="717550" marR="0" lvl="0" indent="-581025" algn="just"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1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717550" marR="0" lvl="0" indent="-581025" algn="l" defTabSz="914400" rtl="0" eaLnBrk="1" fontAlgn="auto" latinLnBrk="0" hangingPunct="1">
              <a:lnSpc>
                <a:spcPct val="100000"/>
              </a:lnSpc>
              <a:spcBef>
                <a:spcPct val="20000"/>
              </a:spcBef>
              <a:spcAft>
                <a:spcPts val="0"/>
              </a:spcAft>
              <a:buClr>
                <a:prstClr val="black">
                  <a:shade val="95000"/>
                </a:prstClr>
              </a:buClr>
              <a:buSzPct val="65000"/>
              <a:buFont typeface="Wingdings 2"/>
              <a:buChar char=""/>
              <a:tabLst/>
              <a:defRPr/>
            </a:pPr>
            <a:endParaRPr kumimoji="0" lang="ru-RU" sz="1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3" name="Рисунок 2">
            <a:extLst>
              <a:ext uri="{FF2B5EF4-FFF2-40B4-BE49-F238E27FC236}">
                <a16:creationId xmlns:a16="http://schemas.microsoft.com/office/drawing/2014/main" id="{D6C433CE-7EFE-4590-8D93-DC25431B768B}"/>
              </a:ext>
            </a:extLst>
          </p:cNvPr>
          <p:cNvPicPr>
            <a:picLocks noChangeAspect="1"/>
          </p:cNvPicPr>
          <p:nvPr/>
        </p:nvPicPr>
        <p:blipFill>
          <a:blip r:embed="rId2" cstate="print"/>
          <a:stretch>
            <a:fillRect/>
          </a:stretch>
        </p:blipFill>
        <p:spPr>
          <a:xfrm>
            <a:off x="3270678" y="4993689"/>
            <a:ext cx="2237426" cy="1896020"/>
          </a:xfrm>
          <a:prstGeom prst="rect">
            <a:avLst/>
          </a:prstGeom>
        </p:spPr>
      </p:pic>
      <p:sp>
        <p:nvSpPr>
          <p:cNvPr id="4" name="Прямоугольник 3">
            <a:extLst>
              <a:ext uri="{FF2B5EF4-FFF2-40B4-BE49-F238E27FC236}">
                <a16:creationId xmlns:a16="http://schemas.microsoft.com/office/drawing/2014/main" id="{25AEF197-D591-4918-8E89-BD3BCFB6FCB3}"/>
              </a:ext>
            </a:extLst>
          </p:cNvPr>
          <p:cNvSpPr/>
          <p:nvPr/>
        </p:nvSpPr>
        <p:spPr>
          <a:xfrm>
            <a:off x="4860032" y="1983321"/>
            <a:ext cx="3574111" cy="3539430"/>
          </a:xfrm>
          <a:prstGeom prst="rect">
            <a:avLst/>
          </a:prstGeom>
          <a:solidFill>
            <a:schemeClr val="accent3">
              <a:lumMod val="75000"/>
            </a:schemeClr>
          </a:solidFill>
        </p:spPr>
        <p:txBody>
          <a:bodyPr wrap="square">
            <a:spAutoFit/>
          </a:bodyPr>
          <a:lstStyle/>
          <a:p>
            <a:pPr marL="717550" lvl="0" indent="-581025" algn="just">
              <a:spcBef>
                <a:spcPct val="20000"/>
              </a:spcBef>
              <a:buClr>
                <a:prstClr val="black">
                  <a:shade val="95000"/>
                </a:prstClr>
              </a:buClr>
              <a:buSzPct val="65000"/>
              <a:defRPr/>
            </a:pPr>
            <a:r>
              <a:rPr lang="ru-RU" sz="3200" b="1" dirty="0">
                <a:solidFill>
                  <a:prstClr val="black"/>
                </a:solidFill>
              </a:rPr>
              <a:t>           2 вариант </a:t>
            </a:r>
            <a:r>
              <a:rPr lang="ru-RU" sz="3200" dirty="0">
                <a:solidFill>
                  <a:prstClr val="black"/>
                </a:solidFill>
              </a:rPr>
              <a:t>  Соотнесите название документа с уровнем нормативного регулирования</a:t>
            </a:r>
          </a:p>
        </p:txBody>
      </p:sp>
    </p:spTree>
    <p:extLst>
      <p:ext uri="{BB962C8B-B14F-4D97-AF65-F5344CB8AC3E}">
        <p14:creationId xmlns:p14="http://schemas.microsoft.com/office/powerpoint/2010/main" val="32429582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pPr lvl="0">
              <a:lnSpc>
                <a:spcPct val="150000"/>
              </a:lnSpc>
              <a:spcAft>
                <a:spcPts val="0"/>
              </a:spcAft>
            </a:pPr>
            <a:r>
              <a:rPr lang="ru-RU" sz="44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и учет МПЗ</a:t>
            </a:r>
            <a:endParaRPr lang="ru-RU" sz="3600" kern="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Содержимое 2"/>
          <p:cNvSpPr>
            <a:spLocks noGrp="1"/>
          </p:cNvSpPr>
          <p:nvPr>
            <p:ph idx="1"/>
          </p:nvPr>
        </p:nvSpPr>
        <p:spPr>
          <a:xfrm>
            <a:off x="457200" y="1600200"/>
            <a:ext cx="7643192" cy="1893950"/>
          </a:xfrm>
        </p:spPr>
        <p:txBody>
          <a:bodyPr>
            <a:normAutofit/>
          </a:bodyPr>
          <a:lstStyle/>
          <a:p>
            <a:pPr>
              <a:buNone/>
            </a:pPr>
            <a:r>
              <a:rPr lang="ru-RU" sz="3600" dirty="0"/>
              <a:t>    </a:t>
            </a:r>
            <a:endParaRPr lang="ru-RU" sz="3600" dirty="0">
              <a:solidFill>
                <a:srgbClr val="7030A0"/>
              </a:solidFill>
            </a:endParaRPr>
          </a:p>
        </p:txBody>
      </p:sp>
      <p:sp>
        <p:nvSpPr>
          <p:cNvPr id="5" name="Прямоугольник 4">
            <a:extLst>
              <a:ext uri="{FF2B5EF4-FFF2-40B4-BE49-F238E27FC236}">
                <a16:creationId xmlns:a16="http://schemas.microsoft.com/office/drawing/2014/main" id="{6060AA28-5F1C-44A5-820E-04AC6179BF32}"/>
              </a:ext>
            </a:extLst>
          </p:cNvPr>
          <p:cNvSpPr/>
          <p:nvPr/>
        </p:nvSpPr>
        <p:spPr>
          <a:xfrm>
            <a:off x="457200" y="1196752"/>
            <a:ext cx="3826768" cy="2189125"/>
          </a:xfrm>
          <a:prstGeom prst="rect">
            <a:avLst/>
          </a:prstGeom>
          <a:solidFill>
            <a:schemeClr val="accent3"/>
          </a:solidFill>
        </p:spPr>
        <p:txBody>
          <a:bodyPr wrap="square">
            <a:spAutoFit/>
          </a:bodyPr>
          <a:lstStyle/>
          <a:p>
            <a:pPr marL="678180" algn="just">
              <a:lnSpc>
                <a:spcPct val="115000"/>
              </a:lnSpc>
              <a:spcAft>
                <a:spcPts val="0"/>
              </a:spcAft>
            </a:pPr>
            <a:r>
              <a:rPr lang="ru-RU" sz="2400" kern="50" dirty="0">
                <a:solidFill>
                  <a:srgbClr val="000000"/>
                </a:solidFill>
                <a:ea typeface="Calibri" panose="020F0502020204030204" pitchFamily="34" charset="0"/>
                <a:cs typeface="Times New Roman" panose="02020603050405020304" pitchFamily="18" charset="0"/>
              </a:rPr>
              <a:t>Согласно ПБУ 5/01 МПЗ принимаются к бухгалтерскому учету по фактической себестоимости</a:t>
            </a:r>
            <a:endParaRPr lang="ru-RU" sz="2400" kern="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315EE151-44A3-4B60-B804-5317DC260B48}"/>
              </a:ext>
            </a:extLst>
          </p:cNvPr>
          <p:cNvSpPr/>
          <p:nvPr/>
        </p:nvSpPr>
        <p:spPr>
          <a:xfrm>
            <a:off x="243378" y="3722256"/>
            <a:ext cx="4037620" cy="1938992"/>
          </a:xfrm>
          <a:prstGeom prst="rect">
            <a:avLst/>
          </a:prstGeom>
          <a:solidFill>
            <a:srgbClr val="92D050"/>
          </a:solidFill>
        </p:spPr>
        <p:txBody>
          <a:bodyPr wrap="square">
            <a:spAutoFit/>
          </a:bodyPr>
          <a:lstStyle/>
          <a:p>
            <a:r>
              <a:rPr lang="ru-RU" sz="2400" dirty="0">
                <a:ea typeface="Times New Roman" panose="02020603050405020304" pitchFamily="18" charset="0"/>
              </a:rPr>
              <a:t>Аналитический учет МПЗ ведется по местам хранения, видам, наименованиям, сортам, штукам, согласно учетной политике</a:t>
            </a:r>
            <a:endParaRPr lang="ru-RU" sz="2400" dirty="0"/>
          </a:p>
        </p:txBody>
      </p:sp>
      <p:pic>
        <p:nvPicPr>
          <p:cNvPr id="7" name="Рисунок 6">
            <a:extLst>
              <a:ext uri="{FF2B5EF4-FFF2-40B4-BE49-F238E27FC236}">
                <a16:creationId xmlns:a16="http://schemas.microsoft.com/office/drawing/2014/main" id="{4D92B370-ADA7-4605-A557-55F302B0808A}"/>
              </a:ext>
            </a:extLst>
          </p:cNvPr>
          <p:cNvPicPr>
            <a:picLocks noChangeAspect="1"/>
          </p:cNvPicPr>
          <p:nvPr/>
        </p:nvPicPr>
        <p:blipFill>
          <a:blip r:embed="rId2"/>
          <a:stretch>
            <a:fillRect/>
          </a:stretch>
        </p:blipFill>
        <p:spPr>
          <a:xfrm>
            <a:off x="5076825" y="1092740"/>
            <a:ext cx="3609975" cy="2908870"/>
          </a:xfrm>
          <a:prstGeom prst="rect">
            <a:avLst/>
          </a:prstGeom>
        </p:spPr>
      </p:pic>
      <p:sp>
        <p:nvSpPr>
          <p:cNvPr id="8" name="Прямоугольник 7">
            <a:extLst>
              <a:ext uri="{FF2B5EF4-FFF2-40B4-BE49-F238E27FC236}">
                <a16:creationId xmlns:a16="http://schemas.microsoft.com/office/drawing/2014/main" id="{09DBD360-995B-4AB6-985A-8ECE72291545}"/>
              </a:ext>
            </a:extLst>
          </p:cNvPr>
          <p:cNvSpPr/>
          <p:nvPr/>
        </p:nvSpPr>
        <p:spPr>
          <a:xfrm>
            <a:off x="4557252" y="4113622"/>
            <a:ext cx="4325652" cy="1938992"/>
          </a:xfrm>
          <a:prstGeom prst="rect">
            <a:avLst/>
          </a:prstGeom>
          <a:solidFill>
            <a:schemeClr val="accent1"/>
          </a:solidFill>
        </p:spPr>
        <p:txBody>
          <a:bodyPr wrap="square">
            <a:spAutoFit/>
          </a:bodyPr>
          <a:lstStyle/>
          <a:p>
            <a:pPr algn="just">
              <a:spcAft>
                <a:spcPts val="0"/>
              </a:spcAft>
              <a:tabLst>
                <a:tab pos="457200" algn="l"/>
              </a:tabLst>
            </a:pPr>
            <a:r>
              <a:rPr lang="ru-RU" sz="2400" dirty="0">
                <a:ea typeface="Times New Roman" panose="02020603050405020304" pitchFamily="18" charset="0"/>
              </a:rPr>
              <a:t>Основным регистром аналитического учета движения материалов является ведомость № 10 «Движение материальных ценностей».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7643192" cy="1893950"/>
          </a:xfrm>
        </p:spPr>
        <p:txBody>
          <a:bodyPr>
            <a:normAutofit/>
          </a:bodyPr>
          <a:lstStyle/>
          <a:p>
            <a:pPr>
              <a:buNone/>
            </a:pPr>
            <a:r>
              <a:rPr lang="ru-RU" sz="3600" dirty="0"/>
              <a:t>    </a:t>
            </a:r>
            <a:endParaRPr lang="ru-RU" sz="3600" dirty="0">
              <a:solidFill>
                <a:srgbClr val="7030A0"/>
              </a:solidFill>
            </a:endParaRPr>
          </a:p>
        </p:txBody>
      </p:sp>
      <p:pic>
        <p:nvPicPr>
          <p:cNvPr id="4" name="Picture 14" descr="https://img-fotki.yandex.ru/get/6309/36014149.b4/0_6f49c_f93d3491_L.png"/>
          <p:cNvPicPr>
            <a:picLocks noChangeAspect="1" noChangeArrowheads="1"/>
          </p:cNvPicPr>
          <p:nvPr/>
        </p:nvPicPr>
        <p:blipFill>
          <a:blip r:embed="rId2" cstate="print"/>
          <a:srcRect/>
          <a:stretch>
            <a:fillRect/>
          </a:stretch>
        </p:blipFill>
        <p:spPr bwMode="auto">
          <a:xfrm>
            <a:off x="6767545" y="4501483"/>
            <a:ext cx="2525266" cy="1893950"/>
          </a:xfrm>
          <a:prstGeom prst="rect">
            <a:avLst/>
          </a:prstGeom>
          <a:noFill/>
        </p:spPr>
      </p:pic>
      <p:sp>
        <p:nvSpPr>
          <p:cNvPr id="5" name="Прямоугольник 4">
            <a:extLst>
              <a:ext uri="{FF2B5EF4-FFF2-40B4-BE49-F238E27FC236}">
                <a16:creationId xmlns:a16="http://schemas.microsoft.com/office/drawing/2014/main" id="{6060AA28-5F1C-44A5-820E-04AC6179BF32}"/>
              </a:ext>
            </a:extLst>
          </p:cNvPr>
          <p:cNvSpPr/>
          <p:nvPr/>
        </p:nvSpPr>
        <p:spPr>
          <a:xfrm>
            <a:off x="457200" y="355426"/>
            <a:ext cx="8147248" cy="914930"/>
          </a:xfrm>
          <a:prstGeom prst="rect">
            <a:avLst/>
          </a:prstGeom>
        </p:spPr>
        <p:txBody>
          <a:bodyPr wrap="square">
            <a:spAutoFit/>
          </a:bodyPr>
          <a:lstStyle/>
          <a:p>
            <a:pPr marL="678180" lvl="0" algn="ctr">
              <a:lnSpc>
                <a:spcPct val="115000"/>
              </a:lnSpc>
            </a:pPr>
            <a:r>
              <a:rPr lang="ru-RU" sz="2400" b="1" kern="50" dirty="0">
                <a:solidFill>
                  <a:srgbClr val="FF0000"/>
                </a:solidFill>
                <a:ea typeface="Calibri" panose="020F0502020204030204" pitchFamily="34" charset="0"/>
                <a:cs typeface="Times New Roman" panose="02020603050405020304" pitchFamily="18" charset="0"/>
              </a:rPr>
              <a:t>Синтетический учет МПЗ ведется на следующих активных счетах бухгалтерского учета  </a:t>
            </a:r>
            <a:endParaRPr lang="ru-RU" sz="2400" kern="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9CD39FAA-AF7C-49CA-81EF-C1785112C506}"/>
              </a:ext>
            </a:extLst>
          </p:cNvPr>
          <p:cNvSpPr/>
          <p:nvPr/>
        </p:nvSpPr>
        <p:spPr>
          <a:xfrm>
            <a:off x="154360" y="1338232"/>
            <a:ext cx="3600400" cy="7741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dirty="0">
                <a:solidFill>
                  <a:prstClr val="black"/>
                </a:solidFill>
                <a:ea typeface="Times New Roman" panose="02020603050405020304" pitchFamily="18" charset="0"/>
              </a:rPr>
              <a:t>Счете 10 «Материалы»</a:t>
            </a:r>
          </a:p>
        </p:txBody>
      </p:sp>
      <p:sp>
        <p:nvSpPr>
          <p:cNvPr id="10" name="Прямоугольник 9">
            <a:extLst>
              <a:ext uri="{FF2B5EF4-FFF2-40B4-BE49-F238E27FC236}">
                <a16:creationId xmlns:a16="http://schemas.microsoft.com/office/drawing/2014/main" id="{BE16431D-07AC-47D2-857D-16FB193EA9A8}"/>
              </a:ext>
            </a:extLst>
          </p:cNvPr>
          <p:cNvSpPr/>
          <p:nvPr/>
        </p:nvSpPr>
        <p:spPr>
          <a:xfrm>
            <a:off x="4927717" y="3506718"/>
            <a:ext cx="3026746" cy="7741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kern="0" dirty="0">
                <a:solidFill>
                  <a:prstClr val="black"/>
                </a:solidFill>
                <a:ea typeface="Times New Roman" panose="02020603050405020304" pitchFamily="18" charset="0"/>
                <a:cs typeface="Times New Roman" panose="02020603050405020304" pitchFamily="18" charset="0"/>
              </a:rPr>
              <a:t>Счет 43 </a:t>
            </a:r>
          </a:p>
          <a:p>
            <a:pPr lvl="0" algn="ctr"/>
            <a:r>
              <a:rPr lang="ru-RU" sz="2000" b="1" kern="0" dirty="0">
                <a:solidFill>
                  <a:prstClr val="black"/>
                </a:solidFill>
                <a:ea typeface="Times New Roman" panose="02020603050405020304" pitchFamily="18" charset="0"/>
                <a:cs typeface="Times New Roman" panose="02020603050405020304" pitchFamily="18" charset="0"/>
              </a:rPr>
              <a:t>«Готовая продукция»</a:t>
            </a:r>
            <a:r>
              <a:rPr lang="ru-RU" sz="2400" kern="0" dirty="0">
                <a:solidFill>
                  <a:prstClr val="black"/>
                </a:solidFill>
                <a:ea typeface="Times New Roman" panose="02020603050405020304" pitchFamily="18" charset="0"/>
                <a:cs typeface="Times New Roman" panose="02020603050405020304" pitchFamily="18" charset="0"/>
              </a:rPr>
              <a:t> </a:t>
            </a:r>
          </a:p>
        </p:txBody>
      </p:sp>
      <p:sp>
        <p:nvSpPr>
          <p:cNvPr id="11" name="Прямоугольник 10">
            <a:extLst>
              <a:ext uri="{FF2B5EF4-FFF2-40B4-BE49-F238E27FC236}">
                <a16:creationId xmlns:a16="http://schemas.microsoft.com/office/drawing/2014/main" id="{F877E15F-9DAB-4A69-9B18-52F74D3C0169}"/>
              </a:ext>
            </a:extLst>
          </p:cNvPr>
          <p:cNvSpPr/>
          <p:nvPr/>
        </p:nvSpPr>
        <p:spPr>
          <a:xfrm>
            <a:off x="5749280" y="2499384"/>
            <a:ext cx="2525266" cy="77417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kern="0" dirty="0">
                <a:solidFill>
                  <a:prstClr val="black"/>
                </a:solidFill>
                <a:ea typeface="Times New Roman" panose="02020603050405020304" pitchFamily="18" charset="0"/>
                <a:cs typeface="Times New Roman" panose="02020603050405020304" pitchFamily="18" charset="0"/>
              </a:rPr>
              <a:t>Счет  41 «Товары»</a:t>
            </a:r>
            <a:endParaRPr lang="ru-RU" sz="2000" b="1" kern="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BEBB9067-B62E-404E-AFE3-080D686990A0}"/>
              </a:ext>
            </a:extLst>
          </p:cNvPr>
          <p:cNvSpPr/>
          <p:nvPr/>
        </p:nvSpPr>
        <p:spPr>
          <a:xfrm>
            <a:off x="4867066" y="1409542"/>
            <a:ext cx="3941386" cy="77417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kern="0" dirty="0">
                <a:solidFill>
                  <a:prstClr val="black"/>
                </a:solidFill>
                <a:cs typeface="Times New Roman" panose="02020603050405020304" pitchFamily="18" charset="0"/>
              </a:rPr>
              <a:t>Счет  19 «НДС по приобретенным ценностям»</a:t>
            </a:r>
            <a:endParaRPr lang="ru-RU" sz="2000" b="1" dirty="0">
              <a:solidFill>
                <a:prstClr val="black"/>
              </a:solidFill>
            </a:endParaRPr>
          </a:p>
        </p:txBody>
      </p:sp>
      <p:sp>
        <p:nvSpPr>
          <p:cNvPr id="14" name="Прямоугольник 13">
            <a:extLst>
              <a:ext uri="{FF2B5EF4-FFF2-40B4-BE49-F238E27FC236}">
                <a16:creationId xmlns:a16="http://schemas.microsoft.com/office/drawing/2014/main" id="{8B62FD21-8C34-4D91-A76B-BEC2930E3C55}"/>
              </a:ext>
            </a:extLst>
          </p:cNvPr>
          <p:cNvSpPr/>
          <p:nvPr/>
        </p:nvSpPr>
        <p:spPr>
          <a:xfrm>
            <a:off x="2358008" y="4577849"/>
            <a:ext cx="4345632" cy="8354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2000" b="1" kern="0" dirty="0">
              <a:solidFill>
                <a:prstClr val="black"/>
              </a:solidFill>
              <a:cs typeface="Times New Roman" panose="02020603050405020304" pitchFamily="18" charset="0"/>
            </a:endParaRPr>
          </a:p>
          <a:p>
            <a:pPr lvl="0"/>
            <a:r>
              <a:rPr lang="ru-RU" sz="2000" b="1" kern="0" dirty="0">
                <a:solidFill>
                  <a:prstClr val="black"/>
                </a:solidFill>
                <a:cs typeface="Times New Roman" panose="02020603050405020304" pitchFamily="18" charset="0"/>
              </a:rPr>
              <a:t>Счет  16 «Отклонение в стоимости материальных ценностей»</a:t>
            </a:r>
          </a:p>
          <a:p>
            <a:pPr lvl="0" algn="ctr"/>
            <a:r>
              <a:rPr lang="ru-RU" sz="2400" kern="0" dirty="0">
                <a:solidFill>
                  <a:prstClr val="black"/>
                </a:solidFill>
                <a:ea typeface="Times New Roman" panose="02020603050405020304" pitchFamily="18" charset="0"/>
                <a:cs typeface="Times New Roman" panose="02020603050405020304" pitchFamily="18" charset="0"/>
              </a:rPr>
              <a:t> </a:t>
            </a:r>
          </a:p>
        </p:txBody>
      </p:sp>
      <p:sp>
        <p:nvSpPr>
          <p:cNvPr id="15" name="Прямоугольник 14">
            <a:extLst>
              <a:ext uri="{FF2B5EF4-FFF2-40B4-BE49-F238E27FC236}">
                <a16:creationId xmlns:a16="http://schemas.microsoft.com/office/drawing/2014/main" id="{6415AFAD-D2F9-4484-A087-2ECAA777EF41}"/>
              </a:ext>
            </a:extLst>
          </p:cNvPr>
          <p:cNvSpPr/>
          <p:nvPr/>
        </p:nvSpPr>
        <p:spPr>
          <a:xfrm>
            <a:off x="270896" y="3529146"/>
            <a:ext cx="3869056" cy="82251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kern="0" dirty="0">
                <a:solidFill>
                  <a:prstClr val="black"/>
                </a:solidFill>
                <a:cs typeface="Times New Roman" panose="02020603050405020304" pitchFamily="18" charset="0"/>
              </a:rPr>
              <a:t>Счет 15 «Заготовление и приобретение материалов»</a:t>
            </a:r>
          </a:p>
        </p:txBody>
      </p:sp>
      <p:sp>
        <p:nvSpPr>
          <p:cNvPr id="16" name="Прямоугольник 15">
            <a:extLst>
              <a:ext uri="{FF2B5EF4-FFF2-40B4-BE49-F238E27FC236}">
                <a16:creationId xmlns:a16="http://schemas.microsoft.com/office/drawing/2014/main" id="{57469093-9456-4A6C-8A0B-29F3B4EAD7B5}"/>
              </a:ext>
            </a:extLst>
          </p:cNvPr>
          <p:cNvSpPr/>
          <p:nvPr/>
        </p:nvSpPr>
        <p:spPr>
          <a:xfrm>
            <a:off x="270896" y="2425233"/>
            <a:ext cx="4013072" cy="82251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b="1" kern="0" dirty="0">
                <a:solidFill>
                  <a:prstClr val="black"/>
                </a:solidFill>
                <a:cs typeface="Times New Roman" panose="02020603050405020304" pitchFamily="18" charset="0"/>
              </a:rPr>
              <a:t>Счет 14 «Резервы снижения стоимости  материалов»</a:t>
            </a:r>
          </a:p>
        </p:txBody>
      </p:sp>
    </p:spTree>
    <p:extLst>
      <p:ext uri="{BB962C8B-B14F-4D97-AF65-F5344CB8AC3E}">
        <p14:creationId xmlns:p14="http://schemas.microsoft.com/office/powerpoint/2010/main" val="371354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FF0000"/>
                </a:solidFill>
                <a:effectLst/>
                <a:latin typeface="+mn-lt"/>
              </a:rPr>
              <a:t>Согласно Плана счетов финансово-хозяйственной деятельности к счету 10 могут быть открыты следующие субсчета</a:t>
            </a:r>
            <a:br>
              <a:rPr lang="ru-RU" sz="2400" dirty="0">
                <a:solidFill>
                  <a:schemeClr val="tx1"/>
                </a:solidFill>
                <a:effectLst/>
                <a:latin typeface="+mn-lt"/>
              </a:rPr>
            </a:br>
            <a:endParaRPr lang="ru-RU" sz="2400" dirty="0">
              <a:solidFill>
                <a:schemeClr val="tx1"/>
              </a:solidFill>
              <a:latin typeface="+mn-lt"/>
            </a:endParaRPr>
          </a:p>
        </p:txBody>
      </p:sp>
      <p:sp>
        <p:nvSpPr>
          <p:cNvPr id="9" name="Прямоугольник 8">
            <a:extLst>
              <a:ext uri="{FF2B5EF4-FFF2-40B4-BE49-F238E27FC236}">
                <a16:creationId xmlns:a16="http://schemas.microsoft.com/office/drawing/2014/main" id="{3B71CD7A-4CB4-4EE1-8936-A0CDAC507237}"/>
              </a:ext>
            </a:extLst>
          </p:cNvPr>
          <p:cNvSpPr/>
          <p:nvPr/>
        </p:nvSpPr>
        <p:spPr>
          <a:xfrm>
            <a:off x="457200" y="1330033"/>
            <a:ext cx="5266928" cy="52533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rgbClr val="7030A0"/>
                </a:solidFill>
              </a:rPr>
              <a:t>10.1 Сырье и материалы</a:t>
            </a:r>
          </a:p>
          <a:p>
            <a:r>
              <a:rPr lang="ru-RU" sz="2800" b="1" dirty="0">
                <a:solidFill>
                  <a:srgbClr val="7030A0"/>
                </a:solidFill>
              </a:rPr>
              <a:t>10.2 Покупные полуфабрикаты</a:t>
            </a:r>
          </a:p>
          <a:p>
            <a:r>
              <a:rPr lang="ru-RU" sz="2800" b="1" dirty="0">
                <a:solidFill>
                  <a:srgbClr val="7030A0"/>
                </a:solidFill>
              </a:rPr>
              <a:t>10.3 Топливо</a:t>
            </a:r>
          </a:p>
          <a:p>
            <a:r>
              <a:rPr lang="ru-RU" sz="2800" b="1" dirty="0">
                <a:solidFill>
                  <a:srgbClr val="7030A0"/>
                </a:solidFill>
              </a:rPr>
              <a:t>10.4 Тара т тарные материалы</a:t>
            </a:r>
          </a:p>
          <a:p>
            <a:r>
              <a:rPr lang="ru-RU" sz="2800" b="1" dirty="0">
                <a:solidFill>
                  <a:srgbClr val="7030A0"/>
                </a:solidFill>
              </a:rPr>
              <a:t>10.5 Запасные части</a:t>
            </a:r>
          </a:p>
          <a:p>
            <a:r>
              <a:rPr lang="ru-RU" sz="2800" b="1" dirty="0">
                <a:solidFill>
                  <a:srgbClr val="7030A0"/>
                </a:solidFill>
              </a:rPr>
              <a:t>10.6 Прочие материалы</a:t>
            </a:r>
          </a:p>
          <a:p>
            <a:r>
              <a:rPr lang="ru-RU" sz="2800" b="1" dirty="0">
                <a:solidFill>
                  <a:srgbClr val="7030A0"/>
                </a:solidFill>
              </a:rPr>
              <a:t>10.7 Материалы, переданные  в переработку на сторону</a:t>
            </a:r>
          </a:p>
          <a:p>
            <a:r>
              <a:rPr lang="ru-RU" sz="2800" b="1" dirty="0">
                <a:solidFill>
                  <a:srgbClr val="7030A0"/>
                </a:solidFill>
              </a:rPr>
              <a:t>10.8 Строительные материалы</a:t>
            </a:r>
          </a:p>
          <a:p>
            <a:r>
              <a:rPr lang="ru-RU" sz="2800" b="1" dirty="0">
                <a:solidFill>
                  <a:srgbClr val="7030A0"/>
                </a:solidFill>
              </a:rPr>
              <a:t>10.9 Инвентарь и хозяйственные принадлежности</a:t>
            </a:r>
          </a:p>
        </p:txBody>
      </p:sp>
      <p:pic>
        <p:nvPicPr>
          <p:cNvPr id="4" name="Рисунок 3">
            <a:extLst>
              <a:ext uri="{FF2B5EF4-FFF2-40B4-BE49-F238E27FC236}">
                <a16:creationId xmlns:a16="http://schemas.microsoft.com/office/drawing/2014/main" id="{14B172F4-4342-4D3E-831A-CA9AF1F13EDD}"/>
              </a:ext>
            </a:extLst>
          </p:cNvPr>
          <p:cNvPicPr>
            <a:picLocks noChangeAspect="1"/>
          </p:cNvPicPr>
          <p:nvPr/>
        </p:nvPicPr>
        <p:blipFill>
          <a:blip r:embed="rId2"/>
          <a:stretch>
            <a:fillRect/>
          </a:stretch>
        </p:blipFill>
        <p:spPr>
          <a:xfrm>
            <a:off x="5891572" y="5140826"/>
            <a:ext cx="2720547" cy="1689009"/>
          </a:xfrm>
          <a:prstGeom prst="rect">
            <a:avLst/>
          </a:prstGeom>
        </p:spPr>
      </p:pic>
      <p:pic>
        <p:nvPicPr>
          <p:cNvPr id="10" name="Рисунок 9">
            <a:extLst>
              <a:ext uri="{FF2B5EF4-FFF2-40B4-BE49-F238E27FC236}">
                <a16:creationId xmlns:a16="http://schemas.microsoft.com/office/drawing/2014/main" id="{EDF4B2A6-B66A-44F5-85FE-B99031D3D31D}"/>
              </a:ext>
            </a:extLst>
          </p:cNvPr>
          <p:cNvPicPr>
            <a:picLocks noChangeAspect="1"/>
          </p:cNvPicPr>
          <p:nvPr/>
        </p:nvPicPr>
        <p:blipFill>
          <a:blip r:embed="rId3"/>
          <a:stretch>
            <a:fillRect/>
          </a:stretch>
        </p:blipFill>
        <p:spPr>
          <a:xfrm>
            <a:off x="5891572" y="1012115"/>
            <a:ext cx="2627784" cy="2164268"/>
          </a:xfrm>
          <a:prstGeom prst="rect">
            <a:avLst/>
          </a:prstGeom>
        </p:spPr>
      </p:pic>
      <p:pic>
        <p:nvPicPr>
          <p:cNvPr id="11" name="Рисунок 10">
            <a:extLst>
              <a:ext uri="{FF2B5EF4-FFF2-40B4-BE49-F238E27FC236}">
                <a16:creationId xmlns:a16="http://schemas.microsoft.com/office/drawing/2014/main" id="{DA15F8B2-A207-4BEE-85E2-8C7B8E730186}"/>
              </a:ext>
            </a:extLst>
          </p:cNvPr>
          <p:cNvPicPr>
            <a:picLocks noChangeAspect="1"/>
          </p:cNvPicPr>
          <p:nvPr/>
        </p:nvPicPr>
        <p:blipFill>
          <a:blip r:embed="rId4"/>
          <a:stretch>
            <a:fillRect/>
          </a:stretch>
        </p:blipFill>
        <p:spPr>
          <a:xfrm>
            <a:off x="6238963" y="3106647"/>
            <a:ext cx="2790118" cy="19690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https://img-fotki.yandex.ru/get/6309/36014149.b4/0_6f49c_f93d3491_L.png"/>
          <p:cNvPicPr>
            <a:picLocks noChangeAspect="1" noChangeArrowheads="1"/>
          </p:cNvPicPr>
          <p:nvPr/>
        </p:nvPicPr>
        <p:blipFill>
          <a:blip r:embed="rId2" cstate="print"/>
          <a:srcRect/>
          <a:stretch>
            <a:fillRect/>
          </a:stretch>
        </p:blipFill>
        <p:spPr bwMode="auto">
          <a:xfrm>
            <a:off x="7092280" y="4797152"/>
            <a:ext cx="2525266" cy="1893950"/>
          </a:xfrm>
          <a:prstGeom prst="rect">
            <a:avLst/>
          </a:prstGeom>
          <a:noFill/>
        </p:spPr>
      </p:pic>
      <p:sp>
        <p:nvSpPr>
          <p:cNvPr id="5" name="Заголовок 4">
            <a:extLst>
              <a:ext uri="{FF2B5EF4-FFF2-40B4-BE49-F238E27FC236}">
                <a16:creationId xmlns:a16="http://schemas.microsoft.com/office/drawing/2014/main" id="{FC5AE0BD-C40C-4667-ABED-E1E485AE6E76}"/>
              </a:ext>
            </a:extLst>
          </p:cNvPr>
          <p:cNvSpPr>
            <a:spLocks noGrp="1"/>
          </p:cNvSpPr>
          <p:nvPr>
            <p:ph type="title"/>
          </p:nvPr>
        </p:nvSpPr>
        <p:spPr/>
        <p:txBody>
          <a:bodyPr/>
          <a:lstStyle/>
          <a:p>
            <a:endParaRPr lang="ru-RU" dirty="0"/>
          </a:p>
        </p:txBody>
      </p:sp>
      <p:pic>
        <p:nvPicPr>
          <p:cNvPr id="3074" name="Picture 2" descr="https://cf.ppt-online.org/files/slide/d/dYGDfpEajnmocg6ir8KB9JxhPRktqHeVlTU0sb/slide-22.jpg">
            <a:extLst>
              <a:ext uri="{FF2B5EF4-FFF2-40B4-BE49-F238E27FC236}">
                <a16:creationId xmlns:a16="http://schemas.microsoft.com/office/drawing/2014/main" id="{563F616B-EB9B-4B76-BFB2-CC88B51B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8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432000" lvl="0" indent="-324000">
              <a:spcBef>
                <a:spcPts val="0"/>
              </a:spcBef>
              <a:buClr>
                <a:srgbClr val="E6E6E6"/>
              </a:buClr>
              <a:buSzPct val="45000"/>
            </a:pPr>
            <a:r>
              <a:rPr lang="ru-RU" sz="2800" b="0" kern="0" dirty="0">
                <a:ln>
                  <a:noFill/>
                </a:ln>
                <a:solidFill>
                  <a:srgbClr val="FF0000"/>
                </a:solidFill>
                <a:effectLst/>
                <a:latin typeface="Times New Roman" pitchFamily="18"/>
                <a:ea typeface="+mn-ea"/>
                <a:cs typeface="Tahoma" pitchFamily="2"/>
              </a:rPr>
              <a:t>Проводки по поступлению МПЗ:</a:t>
            </a:r>
          </a:p>
        </p:txBody>
      </p:sp>
      <p:sp>
        <p:nvSpPr>
          <p:cNvPr id="9" name="Прямоугольник 8">
            <a:extLst>
              <a:ext uri="{FF2B5EF4-FFF2-40B4-BE49-F238E27FC236}">
                <a16:creationId xmlns:a16="http://schemas.microsoft.com/office/drawing/2014/main" id="{3B71CD7A-4CB4-4EE1-8936-A0CDAC507237}"/>
              </a:ext>
            </a:extLst>
          </p:cNvPr>
          <p:cNvSpPr/>
          <p:nvPr/>
        </p:nvSpPr>
        <p:spPr>
          <a:xfrm>
            <a:off x="179512" y="1196752"/>
            <a:ext cx="4680520" cy="53866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Поступили готовая продукция  от поставщика </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Д 43 К 60</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Поступили материалы от подотчетного лица </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Д 10 К 71</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Поступили товары от вспомогательного производства </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Д 41 К 23</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Поступили материалы от учредителей </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Д 10 К 75</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Внутреннее перемещение материалов</a:t>
            </a:r>
          </a:p>
          <a:p>
            <a:pPr marL="432000" marR="0" lvl="0" indent="-324000" algn="ctr" defTabSz="914400" rtl="0" eaLnBrk="1" fontAlgn="auto" latinLnBrk="0" hangingPunct="1">
              <a:lnSpc>
                <a:spcPct val="100000"/>
              </a:lnSpc>
              <a:spcBef>
                <a:spcPts val="0"/>
              </a:spcBef>
              <a:spcAft>
                <a:spcPts val="0"/>
              </a:spcAft>
              <a:buClr>
                <a:srgbClr val="E6E6E6"/>
              </a:buClr>
              <a:buSzPct val="45000"/>
              <a:buFontTx/>
              <a:buNone/>
              <a:tabLst/>
              <a:defRPr/>
            </a:pPr>
            <a:r>
              <a:rPr kumimoji="0" lang="ru-RU" sz="2200" b="0" i="0" u="none" strike="noStrike" kern="0" cap="none" spc="0" normalizeH="0" baseline="0" noProof="0" dirty="0">
                <a:ln>
                  <a:noFill/>
                </a:ln>
                <a:solidFill>
                  <a:prstClr val="black"/>
                </a:solidFill>
                <a:effectLst/>
                <a:uLnTx/>
                <a:uFillTx/>
                <a:latin typeface="Times New Roman" pitchFamily="18"/>
                <a:ea typeface="+mn-ea"/>
                <a:cs typeface="Tahoma" pitchFamily="2"/>
              </a:rPr>
              <a:t> Д 10 К 10</a:t>
            </a:r>
          </a:p>
        </p:txBody>
      </p:sp>
      <p:pic>
        <p:nvPicPr>
          <p:cNvPr id="3" name="Рисунок 2">
            <a:extLst>
              <a:ext uri="{FF2B5EF4-FFF2-40B4-BE49-F238E27FC236}">
                <a16:creationId xmlns:a16="http://schemas.microsoft.com/office/drawing/2014/main" id="{47D959BF-21BE-4045-AE84-102DD594CB9B}"/>
              </a:ext>
            </a:extLst>
          </p:cNvPr>
          <p:cNvPicPr>
            <a:picLocks noChangeAspect="1"/>
          </p:cNvPicPr>
          <p:nvPr/>
        </p:nvPicPr>
        <p:blipFill>
          <a:blip r:embed="rId2"/>
          <a:stretch>
            <a:fillRect/>
          </a:stretch>
        </p:blipFill>
        <p:spPr>
          <a:xfrm>
            <a:off x="5004048" y="1340768"/>
            <a:ext cx="3960440" cy="4968552"/>
          </a:xfrm>
          <a:prstGeom prst="rect">
            <a:avLst/>
          </a:prstGeom>
        </p:spPr>
      </p:pic>
    </p:spTree>
    <p:extLst>
      <p:ext uri="{BB962C8B-B14F-4D97-AF65-F5344CB8AC3E}">
        <p14:creationId xmlns:p14="http://schemas.microsoft.com/office/powerpoint/2010/main" val="294544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55388"/>
          </a:xfrm>
        </p:spPr>
        <p:txBody>
          <a:bodyPr>
            <a:normAutofit fontScale="90000"/>
          </a:bodyPr>
          <a:lstStyle/>
          <a:p>
            <a:pPr lvl="0">
              <a:lnSpc>
                <a:spcPct val="115000"/>
              </a:lnSpc>
              <a:spcBef>
                <a:spcPts val="0"/>
              </a:spcBef>
            </a:pPr>
            <a:br>
              <a:rPr lang="ru-RU" sz="2000" dirty="0">
                <a:solidFill>
                  <a:schemeClr val="tx1"/>
                </a:solidFill>
                <a:effectLst/>
                <a:latin typeface="+mn-lt"/>
              </a:rPr>
            </a:br>
            <a:r>
              <a:rPr lang="ru-RU" sz="2700" dirty="0">
                <a:solidFill>
                  <a:srgbClr val="FF0000"/>
                </a:solidFill>
                <a:effectLst/>
                <a:latin typeface="+mn-lt"/>
              </a:rPr>
              <a:t>Задание. </a:t>
            </a:r>
            <a:r>
              <a:rPr lang="ru-RU" sz="2700" kern="0" dirty="0">
                <a:ln>
                  <a:noFill/>
                </a:ln>
                <a:solidFill>
                  <a:srgbClr val="FF0000"/>
                </a:solidFill>
                <a:effectLst/>
                <a:latin typeface="+mn-lt"/>
                <a:ea typeface="Times New Roman" panose="02020603050405020304" pitchFamily="18" charset="0"/>
                <a:cs typeface="Times New Roman" panose="02020603050405020304" pitchFamily="18" charset="0"/>
              </a:rPr>
              <a:t>Оформите активный счет 41 «Товары», рассчитайте обороты и сальдо конечное.</a:t>
            </a:r>
            <a:br>
              <a:rPr lang="ru-RU" sz="2700" kern="50" dirty="0">
                <a:ln>
                  <a:noFill/>
                </a:ln>
                <a:solidFill>
                  <a:srgbClr val="FF0000"/>
                </a:solidFill>
                <a:effectLst/>
                <a:latin typeface="+mn-lt"/>
                <a:ea typeface="Calibri" panose="020F0502020204030204" pitchFamily="34" charset="0"/>
                <a:cs typeface="Times New Roman" panose="02020603050405020304" pitchFamily="18" charset="0"/>
              </a:rPr>
            </a:br>
            <a:endParaRPr lang="ru-RU" sz="2700" dirty="0">
              <a:solidFill>
                <a:srgbClr val="FF0000"/>
              </a:solidFill>
              <a:effectLst/>
              <a:latin typeface="+mn-lt"/>
            </a:endParaRP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6" name="Текст 2"/>
          <p:cNvSpPr txBox="1">
            <a:spLocks/>
          </p:cNvSpPr>
          <p:nvPr/>
        </p:nvSpPr>
        <p:spPr>
          <a:xfrm>
            <a:off x="1403648"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9" name="Содержимое 2"/>
          <p:cNvSpPr txBox="1">
            <a:spLocks/>
          </p:cNvSpPr>
          <p:nvPr/>
        </p:nvSpPr>
        <p:spPr>
          <a:xfrm>
            <a:off x="611560" y="1196752"/>
            <a:ext cx="8208912" cy="5040560"/>
          </a:xfrm>
          <a:prstGeom prst="rect">
            <a:avLst/>
          </a:prstGeom>
        </p:spPr>
        <p:txBody>
          <a:bodyPr>
            <a:normAutofit/>
          </a:bodyPr>
          <a:lstStyle/>
          <a:p>
            <a:pPr marL="717550" marR="0" lvl="0" indent="-581025" algn="just"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1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136525" marR="0" lvl="0" indent="0" algn="l" defTabSz="914400" rtl="0" eaLnBrk="1" fontAlgn="auto" latinLnBrk="0" hangingPunct="1">
              <a:lnSpc>
                <a:spcPct val="100000"/>
              </a:lnSpc>
              <a:spcBef>
                <a:spcPct val="20000"/>
              </a:spcBef>
              <a:spcAft>
                <a:spcPts val="0"/>
              </a:spcAft>
              <a:buClr>
                <a:prstClr val="black">
                  <a:shade val="95000"/>
                </a:prstClr>
              </a:buClr>
              <a:buSzPct val="65000"/>
              <a:buFontTx/>
              <a:buNone/>
              <a:tabLst/>
              <a:defRPr/>
            </a:pPr>
            <a:endParaRPr kumimoji="0" lang="ru-RU" sz="4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 name="Прямоугольник 3">
            <a:extLst>
              <a:ext uri="{FF2B5EF4-FFF2-40B4-BE49-F238E27FC236}">
                <a16:creationId xmlns:a16="http://schemas.microsoft.com/office/drawing/2014/main" id="{8ECE3C14-EE08-49E4-A903-6F1210300320}"/>
              </a:ext>
            </a:extLst>
          </p:cNvPr>
          <p:cNvSpPr/>
          <p:nvPr/>
        </p:nvSpPr>
        <p:spPr>
          <a:xfrm>
            <a:off x="395536" y="1302076"/>
            <a:ext cx="3744416" cy="4888005"/>
          </a:xfrm>
          <a:prstGeom prst="rect">
            <a:avLst/>
          </a:prstGeom>
        </p:spPr>
        <p:txBody>
          <a:bodyPr wrap="square">
            <a:spAutoFit/>
          </a:bodyPr>
          <a:lstStyle/>
          <a:p>
            <a:pPr>
              <a:lnSpc>
                <a:spcPct val="115000"/>
              </a:lnSpc>
              <a:spcAft>
                <a:spcPts val="0"/>
              </a:spcAft>
            </a:pPr>
            <a:r>
              <a:rPr lang="ru-RU" sz="1600" b="1" kern="0" dirty="0">
                <a:solidFill>
                  <a:srgbClr val="181818"/>
                </a:solidFill>
                <a:ea typeface="Times New Roman" panose="02020603050405020304" pitchFamily="18" charset="0"/>
                <a:cs typeface="Times New Roman" panose="02020603050405020304" pitchFamily="18" charset="0"/>
              </a:rPr>
              <a:t>Задача 1. </a:t>
            </a:r>
            <a:r>
              <a:rPr lang="ru-RU" sz="1600" kern="0" dirty="0">
                <a:solidFill>
                  <a:srgbClr val="181818"/>
                </a:solidFill>
                <a:ea typeface="Times New Roman" panose="02020603050405020304" pitchFamily="18" charset="0"/>
                <a:cs typeface="Times New Roman" panose="02020603050405020304" pitchFamily="18" charset="0"/>
              </a:rPr>
              <a:t>На начало месяца на оптовом складе торгового предприятия находились товары на сумму 500 000руб. В течение месяца отражены следующие хозяйственные операции, с движением товаров на складе:</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kern="0" dirty="0">
                <a:solidFill>
                  <a:srgbClr val="181818"/>
                </a:solidFill>
                <a:ea typeface="Times New Roman" panose="02020603050405020304" pitchFamily="18" charset="0"/>
                <a:cs typeface="Times New Roman" panose="02020603050405020304" pitchFamily="18" charset="0"/>
              </a:rPr>
              <a:t>1.Получены товары от поставщиков на сумму 150000руб.</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kern="0" dirty="0">
                <a:solidFill>
                  <a:srgbClr val="181818"/>
                </a:solidFill>
                <a:ea typeface="Times New Roman" panose="02020603050405020304" pitchFamily="18" charset="0"/>
                <a:cs typeface="Times New Roman" panose="02020603050405020304" pitchFamily="18" charset="0"/>
              </a:rPr>
              <a:t>2.Поступили товары на склад от  производителей на сумму75000руб.</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kern="0" dirty="0">
                <a:solidFill>
                  <a:srgbClr val="181818"/>
                </a:solidFill>
                <a:ea typeface="Times New Roman" panose="02020603050405020304" pitchFamily="18" charset="0"/>
                <a:cs typeface="Times New Roman" panose="02020603050405020304" pitchFamily="18" charset="0"/>
              </a:rPr>
              <a:t>3.Отгружены товары на фирму на сумму 200000руб.</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kern="0" dirty="0">
                <a:solidFill>
                  <a:srgbClr val="181818"/>
                </a:solidFill>
                <a:ea typeface="Times New Roman" panose="02020603050405020304" pitchFamily="18" charset="0"/>
                <a:cs typeface="Times New Roman" panose="02020603050405020304" pitchFamily="18" charset="0"/>
              </a:rPr>
              <a:t>4.Возращены бракованные товары на склад на сумму 40000руб.</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kern="0" dirty="0">
                <a:solidFill>
                  <a:srgbClr val="181818"/>
                </a:solidFill>
                <a:ea typeface="Times New Roman" panose="02020603050405020304" pitchFamily="18" charset="0"/>
                <a:cs typeface="Times New Roman" panose="02020603050405020304" pitchFamily="18" charset="0"/>
              </a:rPr>
              <a:t>5.Получены от поставщиков товары  взамен бракованным товарам на сумму 30000руб.</a:t>
            </a:r>
            <a:endParaRPr lang="ru-RU" sz="1600" kern="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B21DEAB-5DED-4657-91A4-2413327219B2}"/>
              </a:ext>
            </a:extLst>
          </p:cNvPr>
          <p:cNvPicPr>
            <a:picLocks noChangeAspect="1"/>
          </p:cNvPicPr>
          <p:nvPr/>
        </p:nvPicPr>
        <p:blipFill>
          <a:blip r:embed="rId2"/>
          <a:stretch>
            <a:fillRect/>
          </a:stretch>
        </p:blipFill>
        <p:spPr>
          <a:xfrm>
            <a:off x="4139952" y="1165376"/>
            <a:ext cx="4896544" cy="5287960"/>
          </a:xfrm>
          <a:prstGeom prst="rect">
            <a:avLst/>
          </a:prstGeom>
        </p:spPr>
      </p:pic>
    </p:spTree>
    <p:extLst>
      <p:ext uri="{BB962C8B-B14F-4D97-AF65-F5344CB8AC3E}">
        <p14:creationId xmlns:p14="http://schemas.microsoft.com/office/powerpoint/2010/main" val="20426518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63272" cy="1224136"/>
          </a:xfrm>
          <a:solidFill>
            <a:schemeClr val="accent5"/>
          </a:solidFill>
        </p:spPr>
        <p:txBody>
          <a:bodyPr>
            <a:noAutofit/>
          </a:bodyPr>
          <a:lstStyle/>
          <a:p>
            <a:pPr lvl="0">
              <a:lnSpc>
                <a:spcPct val="115000"/>
              </a:lnSpc>
              <a:spcBef>
                <a:spcPts val="0"/>
              </a:spcBef>
            </a:pPr>
            <a:br>
              <a:rPr lang="ru-RU" sz="2400" dirty="0">
                <a:solidFill>
                  <a:srgbClr val="181818"/>
                </a:solidFill>
                <a:effectLst/>
                <a:latin typeface="Times New Roman" panose="02020603050405020304" pitchFamily="18" charset="0"/>
                <a:ea typeface="Times New Roman" panose="02020603050405020304" pitchFamily="18" charset="0"/>
              </a:rPr>
            </a:br>
            <a:r>
              <a:rPr lang="ru-RU" sz="2400" dirty="0">
                <a:solidFill>
                  <a:srgbClr val="FF0000"/>
                </a:solidFill>
                <a:effectLst/>
                <a:latin typeface="Times New Roman" panose="02020603050405020304" pitchFamily="18" charset="0"/>
                <a:ea typeface="Times New Roman" panose="02020603050405020304" pitchFamily="18" charset="0"/>
              </a:rPr>
              <a:t>Ситуационное задание для закрепления.</a:t>
            </a:r>
            <a:br>
              <a:rPr lang="ru-RU" sz="2400" dirty="0">
                <a:solidFill>
                  <a:srgbClr val="FF0000"/>
                </a:solidFill>
                <a:effectLst/>
                <a:latin typeface="Times New Roman" panose="02020603050405020304" pitchFamily="18" charset="0"/>
                <a:ea typeface="Times New Roman" panose="02020603050405020304" pitchFamily="18" charset="0"/>
              </a:rPr>
            </a:br>
            <a:r>
              <a:rPr lang="ru-RU" sz="2400" kern="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Оформите активный счет 10 «Материалы», рассчитайте обороты и сальдо конечное.</a:t>
            </a:r>
            <a:br>
              <a:rPr lang="ru-RU" sz="2400" dirty="0">
                <a:solidFill>
                  <a:srgbClr val="FF0000"/>
                </a:solidFill>
                <a:effectLst/>
                <a:latin typeface="Times New Roman" panose="02020603050405020304" pitchFamily="18" charset="0"/>
                <a:ea typeface="Times New Roman" panose="02020603050405020304" pitchFamily="18" charset="0"/>
              </a:rPr>
            </a:br>
            <a:endParaRPr lang="ru-RU" sz="2400" dirty="0">
              <a:solidFill>
                <a:srgbClr val="FF0000"/>
              </a:solidFill>
              <a:latin typeface="+mn-lt"/>
            </a:endParaRPr>
          </a:p>
        </p:txBody>
      </p:sp>
      <p:sp>
        <p:nvSpPr>
          <p:cNvPr id="9" name="Прямоугольник 8"/>
          <p:cNvSpPr/>
          <p:nvPr/>
        </p:nvSpPr>
        <p:spPr>
          <a:xfrm>
            <a:off x="246348" y="1412776"/>
            <a:ext cx="8784976" cy="42484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На начало месяца сальдо на счете 10 «Материалы» составило 50000руб. В течение месяца на предприятии отражены следующие хозяйственные операции, связанные с движением материалов:</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1.Отпущены со склада материалы на ремонт оборудования на сумму 10000руб</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2.Поступили на склад материалы от поставщиков на сумму 20000руб.</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3. Продан излишек материалов на сумму 15000руб</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4. Возвращены бракованные материалы поставщику на сумму 3000руб.</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5.Получены материалы с другой фирмы на сумму 25000руб.</a:t>
            </a:r>
            <a:endParaRPr lang="ru-RU" sz="2200" kern="50" dirty="0">
              <a:ea typeface="Calibri" panose="020F0502020204030204" pitchFamily="34" charset="0"/>
              <a:cs typeface="Times New Roman" panose="02020603050405020304" pitchFamily="18" charset="0"/>
            </a:endParaRP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6.Поступили на склад материалы от работника предприятия</a:t>
            </a:r>
          </a:p>
          <a:p>
            <a:pPr>
              <a:lnSpc>
                <a:spcPct val="115000"/>
              </a:lnSpc>
              <a:spcAft>
                <a:spcPts val="0"/>
              </a:spcAft>
            </a:pPr>
            <a:r>
              <a:rPr lang="ru-RU" sz="2200" kern="0" dirty="0">
                <a:solidFill>
                  <a:srgbClr val="181818"/>
                </a:solidFill>
                <a:ea typeface="Times New Roman" panose="02020603050405020304" pitchFamily="18" charset="0"/>
                <a:cs typeface="Times New Roman" panose="02020603050405020304" pitchFamily="18" charset="0"/>
              </a:rPr>
              <a:t> на сумму 3 000руб.</a:t>
            </a:r>
            <a:endParaRPr lang="ru-RU" sz="2200" kern="50" dirty="0">
              <a:ea typeface="Calibri" panose="020F0502020204030204" pitchFamily="34" charset="0"/>
              <a:cs typeface="Times New Roman" panose="02020603050405020304" pitchFamily="18" charset="0"/>
            </a:endParaRPr>
          </a:p>
        </p:txBody>
      </p:sp>
      <p:pic>
        <p:nvPicPr>
          <p:cNvPr id="6" name="Picture 14" descr="https://img-fotki.yandex.ru/get/6309/36014149.b4/0_6f49c_f93d3491_L.png"/>
          <p:cNvPicPr>
            <a:picLocks noChangeAspect="1" noChangeArrowheads="1"/>
          </p:cNvPicPr>
          <p:nvPr/>
        </p:nvPicPr>
        <p:blipFill>
          <a:blip r:embed="rId2" cstate="print"/>
          <a:srcRect/>
          <a:stretch>
            <a:fillRect/>
          </a:stretch>
        </p:blipFill>
        <p:spPr bwMode="auto">
          <a:xfrm>
            <a:off x="6876256" y="4991434"/>
            <a:ext cx="2525266" cy="1893950"/>
          </a:xfrm>
          <a:prstGeom prst="rect">
            <a:avLst/>
          </a:prstGeom>
          <a:noFill/>
        </p:spPr>
      </p:pic>
    </p:spTree>
    <p:extLst>
      <p:ext uri="{BB962C8B-B14F-4D97-AF65-F5344CB8AC3E}">
        <p14:creationId xmlns:p14="http://schemas.microsoft.com/office/powerpoint/2010/main" val="133289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нвентаризация.mp4">
            <a:hlinkClick r:id="" action="ppaction://media"/>
          </p:cNvPr>
          <p:cNvPicPr>
            <a:picLocks noChangeAspect="1"/>
          </p:cNvPicPr>
          <p:nvPr>
            <a:videoFile r:link="rId1"/>
            <p:extLst/>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715200" cy="792088"/>
          </a:xfrm>
          <a:solidFill>
            <a:schemeClr val="accent5"/>
          </a:solidFill>
        </p:spPr>
        <p:txBody>
          <a:bodyPr>
            <a:noAutofit/>
          </a:bodyPr>
          <a:lstStyle/>
          <a:p>
            <a:pPr lvl="0">
              <a:lnSpc>
                <a:spcPct val="115000"/>
              </a:lnSpc>
              <a:spcBef>
                <a:spcPts val="0"/>
              </a:spcBef>
            </a:pPr>
            <a:br>
              <a:rPr lang="ru-RU" sz="3600" dirty="0">
                <a:solidFill>
                  <a:srgbClr val="181818"/>
                </a:solidFill>
                <a:effectLst/>
                <a:latin typeface="Times New Roman" panose="02020603050405020304" pitchFamily="18" charset="0"/>
                <a:ea typeface="Times New Roman" panose="02020603050405020304" pitchFamily="18" charset="0"/>
              </a:rPr>
            </a:br>
            <a:r>
              <a:rPr lang="ru-RU" sz="2400" dirty="0">
                <a:solidFill>
                  <a:srgbClr val="FF0000"/>
                </a:solidFill>
                <a:effectLst/>
                <a:latin typeface="Times New Roman" panose="02020603050405020304" pitchFamily="18" charset="0"/>
                <a:ea typeface="Times New Roman" panose="02020603050405020304" pitchFamily="18" charset="0"/>
              </a:rPr>
              <a:t>Задание для закрепления.</a:t>
            </a:r>
            <a:br>
              <a:rPr lang="ru-RU" sz="2400" dirty="0">
                <a:solidFill>
                  <a:srgbClr val="FF0000"/>
                </a:solidFill>
                <a:effectLst/>
                <a:latin typeface="Times New Roman" panose="02020603050405020304" pitchFamily="18" charset="0"/>
                <a:ea typeface="Times New Roman" panose="02020603050405020304" pitchFamily="18" charset="0"/>
              </a:rPr>
            </a:br>
            <a:endParaRPr lang="ru-RU" sz="2400" dirty="0">
              <a:solidFill>
                <a:srgbClr val="FF0000"/>
              </a:solidFill>
              <a:latin typeface="+mn-lt"/>
            </a:endParaRPr>
          </a:p>
        </p:txBody>
      </p:sp>
      <p:pic>
        <p:nvPicPr>
          <p:cNvPr id="6" name="Picture 14" descr="https://img-fotki.yandex.ru/get/6309/36014149.b4/0_6f49c_f93d3491_L.png"/>
          <p:cNvPicPr>
            <a:picLocks noChangeAspect="1" noChangeArrowheads="1"/>
          </p:cNvPicPr>
          <p:nvPr/>
        </p:nvPicPr>
        <p:blipFill>
          <a:blip r:embed="rId2" cstate="print"/>
          <a:srcRect/>
          <a:stretch>
            <a:fillRect/>
          </a:stretch>
        </p:blipFill>
        <p:spPr bwMode="auto">
          <a:xfrm>
            <a:off x="6618734" y="4964050"/>
            <a:ext cx="2525266" cy="1893950"/>
          </a:xfrm>
          <a:prstGeom prst="rect">
            <a:avLst/>
          </a:prstGeom>
          <a:noFill/>
        </p:spPr>
      </p:pic>
      <p:pic>
        <p:nvPicPr>
          <p:cNvPr id="3" name="Рисунок 2">
            <a:extLst>
              <a:ext uri="{FF2B5EF4-FFF2-40B4-BE49-F238E27FC236}">
                <a16:creationId xmlns:a16="http://schemas.microsoft.com/office/drawing/2014/main" id="{29EDA2BC-692F-49A7-9D94-7A9C4321794B}"/>
              </a:ext>
            </a:extLst>
          </p:cNvPr>
          <p:cNvPicPr>
            <a:picLocks noChangeAspect="1"/>
          </p:cNvPicPr>
          <p:nvPr/>
        </p:nvPicPr>
        <p:blipFill>
          <a:blip r:embed="rId3"/>
          <a:stretch>
            <a:fillRect/>
          </a:stretch>
        </p:blipFill>
        <p:spPr>
          <a:xfrm>
            <a:off x="1472655" y="974191"/>
            <a:ext cx="6408712" cy="4608511"/>
          </a:xfrm>
          <a:prstGeom prst="rect">
            <a:avLst/>
          </a:prstGeom>
        </p:spPr>
      </p:pic>
    </p:spTree>
    <p:extLst>
      <p:ext uri="{BB962C8B-B14F-4D97-AF65-F5344CB8AC3E}">
        <p14:creationId xmlns:p14="http://schemas.microsoft.com/office/powerpoint/2010/main" val="265635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5760640" cy="4896544"/>
          </a:xfrm>
        </p:spPr>
        <p:txBody>
          <a:bodyPr>
            <a:noAutofit/>
          </a:bodyPr>
          <a:lstStyle/>
          <a:p>
            <a:pPr indent="450215">
              <a:spcAft>
                <a:spcPts val="1000"/>
              </a:spcAft>
            </a:pPr>
            <a:br>
              <a:rPr lang="ru-RU" sz="180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Согласно ФЗ №402  «Все первичные документы, должны быть оформлены  в момент совершения хозяйственной операции»</a:t>
            </a:r>
            <a:br>
              <a:rPr lang="ru-RU" sz="2400" b="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b="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Первичные документы по поступлению и расходу материальных запасов являются основой организации учета на данном участке. Эти документы должны быть тщательно оформлены, обязательно содержать подписи лиц, ответственных за совершение хозяйственных операций, и другие обязательные реквизиты.</a:t>
            </a:r>
            <a:r>
              <a:rPr lang="ru-RU" sz="240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kern="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chemeClr val="tx1"/>
              </a:solidFill>
              <a:effectLst/>
              <a:latin typeface="+mn-lt"/>
            </a:endParaRPr>
          </a:p>
        </p:txBody>
      </p:sp>
      <p:sp>
        <p:nvSpPr>
          <p:cNvPr id="8" name="Объект 4">
            <a:extLst>
              <a:ext uri="{FF2B5EF4-FFF2-40B4-BE49-F238E27FC236}">
                <a16:creationId xmlns:a16="http://schemas.microsoft.com/office/drawing/2014/main" id="{464A0897-E433-4894-B829-89BFA71B04CF}"/>
              </a:ext>
            </a:extLst>
          </p:cNvPr>
          <p:cNvSpPr txBox="1">
            <a:spLocks/>
          </p:cNvSpPr>
          <p:nvPr/>
        </p:nvSpPr>
        <p:spPr>
          <a:xfrm>
            <a:off x="899592" y="865820"/>
            <a:ext cx="7787208" cy="432048"/>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ru-RU" sz="2400" b="1" dirty="0">
                <a:solidFill>
                  <a:srgbClr val="FF0000"/>
                </a:solidFill>
              </a:rPr>
              <a:t>Документальное оформление МПЗ</a:t>
            </a:r>
          </a:p>
        </p:txBody>
      </p:sp>
      <p:pic>
        <p:nvPicPr>
          <p:cNvPr id="9" name="Рисунок 8">
            <a:extLst>
              <a:ext uri="{FF2B5EF4-FFF2-40B4-BE49-F238E27FC236}">
                <a16:creationId xmlns:a16="http://schemas.microsoft.com/office/drawing/2014/main" id="{2246E395-273B-4526-877B-747B6287C5BB}"/>
              </a:ext>
            </a:extLst>
          </p:cNvPr>
          <p:cNvPicPr>
            <a:picLocks noChangeAspect="1"/>
          </p:cNvPicPr>
          <p:nvPr/>
        </p:nvPicPr>
        <p:blipFill>
          <a:blip r:embed="rId2"/>
          <a:stretch>
            <a:fillRect/>
          </a:stretch>
        </p:blipFill>
        <p:spPr>
          <a:xfrm>
            <a:off x="6156176" y="1679575"/>
            <a:ext cx="2774081" cy="42948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46977"/>
            <a:ext cx="8136904" cy="808289"/>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indent="450215">
              <a:lnSpc>
                <a:spcPct val="115000"/>
              </a:lnSpc>
              <a:spcAft>
                <a:spcPts val="1000"/>
              </a:spcAft>
            </a:pPr>
            <a:r>
              <a:rPr lang="ru-RU" sz="240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Первичные документы по учету МПЗ</a:t>
            </a:r>
            <a:endParaRPr lang="ru-RU" sz="2400" dirty="0">
              <a:solidFill>
                <a:schemeClr val="tx1"/>
              </a:solidFill>
              <a:effectLst/>
            </a:endParaRPr>
          </a:p>
        </p:txBody>
      </p:sp>
      <p:sp>
        <p:nvSpPr>
          <p:cNvPr id="3" name="Прямоугольник 2">
            <a:extLst>
              <a:ext uri="{FF2B5EF4-FFF2-40B4-BE49-F238E27FC236}">
                <a16:creationId xmlns:a16="http://schemas.microsoft.com/office/drawing/2014/main" id="{A13FD68E-1359-4F79-AB04-9577E9120809}"/>
              </a:ext>
            </a:extLst>
          </p:cNvPr>
          <p:cNvSpPr/>
          <p:nvPr/>
        </p:nvSpPr>
        <p:spPr>
          <a:xfrm>
            <a:off x="4526281" y="64697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низ 3">
            <a:extLst>
              <a:ext uri="{FF2B5EF4-FFF2-40B4-BE49-F238E27FC236}">
                <a16:creationId xmlns:a16="http://schemas.microsoft.com/office/drawing/2014/main" id="{2AB31BAD-4DEE-4CCF-9FAC-170192E72276}"/>
              </a:ext>
            </a:extLst>
          </p:cNvPr>
          <p:cNvSpPr/>
          <p:nvPr/>
        </p:nvSpPr>
        <p:spPr>
          <a:xfrm flipH="1">
            <a:off x="323528" y="1413676"/>
            <a:ext cx="2638006" cy="1511268"/>
          </a:xfrm>
          <a:prstGeom prst="downArrow">
            <a:avLst>
              <a:gd name="adj1" fmla="val 50000"/>
              <a:gd name="adj2" fmla="val 4902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Учет </a:t>
            </a:r>
          </a:p>
          <a:p>
            <a:pPr algn="ctr"/>
            <a:r>
              <a:rPr lang="ru-RU" b="1" dirty="0" err="1">
                <a:solidFill>
                  <a:schemeClr val="tx1"/>
                </a:solidFill>
              </a:rPr>
              <a:t>поступле-ния</a:t>
            </a:r>
            <a:endParaRPr lang="ru-RU" b="1" dirty="0">
              <a:solidFill>
                <a:schemeClr val="tx1"/>
              </a:solidFill>
            </a:endParaRPr>
          </a:p>
        </p:txBody>
      </p:sp>
      <p:sp>
        <p:nvSpPr>
          <p:cNvPr id="6" name="Стрелка: вниз 5">
            <a:extLst>
              <a:ext uri="{FF2B5EF4-FFF2-40B4-BE49-F238E27FC236}">
                <a16:creationId xmlns:a16="http://schemas.microsoft.com/office/drawing/2014/main" id="{0961E33F-C430-4D0F-8630-132D2918FCD8}"/>
              </a:ext>
            </a:extLst>
          </p:cNvPr>
          <p:cNvSpPr/>
          <p:nvPr/>
        </p:nvSpPr>
        <p:spPr>
          <a:xfrm>
            <a:off x="3518168" y="1432466"/>
            <a:ext cx="2421983" cy="1276454"/>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Учет движения</a:t>
            </a:r>
          </a:p>
        </p:txBody>
      </p:sp>
      <p:sp>
        <p:nvSpPr>
          <p:cNvPr id="7" name="Стрелка: вниз 6">
            <a:extLst>
              <a:ext uri="{FF2B5EF4-FFF2-40B4-BE49-F238E27FC236}">
                <a16:creationId xmlns:a16="http://schemas.microsoft.com/office/drawing/2014/main" id="{5F3C88E3-C75C-4B2F-BB6A-C82CF4461084}"/>
              </a:ext>
            </a:extLst>
          </p:cNvPr>
          <p:cNvSpPr/>
          <p:nvPr/>
        </p:nvSpPr>
        <p:spPr>
          <a:xfrm>
            <a:off x="6713664" y="1455266"/>
            <a:ext cx="2106808" cy="127645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Учет отпуска</a:t>
            </a:r>
          </a:p>
        </p:txBody>
      </p:sp>
      <p:sp>
        <p:nvSpPr>
          <p:cNvPr id="8" name="Прямоугольник: скругленные углы 7">
            <a:extLst>
              <a:ext uri="{FF2B5EF4-FFF2-40B4-BE49-F238E27FC236}">
                <a16:creationId xmlns:a16="http://schemas.microsoft.com/office/drawing/2014/main" id="{F21DB07E-F9FB-4DDE-954A-35D8E1B81562}"/>
              </a:ext>
            </a:extLst>
          </p:cNvPr>
          <p:cNvSpPr/>
          <p:nvPr/>
        </p:nvSpPr>
        <p:spPr>
          <a:xfrm>
            <a:off x="1436258" y="4702006"/>
            <a:ext cx="1743212" cy="474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Счет-фактура</a:t>
            </a:r>
          </a:p>
        </p:txBody>
      </p:sp>
      <p:sp>
        <p:nvSpPr>
          <p:cNvPr id="9" name="Прямоугольник: скругленные углы 8">
            <a:extLst>
              <a:ext uri="{FF2B5EF4-FFF2-40B4-BE49-F238E27FC236}">
                <a16:creationId xmlns:a16="http://schemas.microsoft.com/office/drawing/2014/main" id="{5816134D-CFC5-4387-8ADF-C8CE9EF3925B}"/>
              </a:ext>
            </a:extLst>
          </p:cNvPr>
          <p:cNvSpPr/>
          <p:nvPr/>
        </p:nvSpPr>
        <p:spPr>
          <a:xfrm>
            <a:off x="3179470" y="2775861"/>
            <a:ext cx="3096344"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kern="50" dirty="0">
                <a:solidFill>
                  <a:schemeClr val="tx1"/>
                </a:solidFill>
                <a:ea typeface="Calibri" panose="020F0502020204030204" pitchFamily="34" charset="0"/>
              </a:rPr>
              <a:t>Карточках учета материалов (форма № М-17) </a:t>
            </a:r>
            <a:endParaRPr lang="ru-RU"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id="{41179EDE-1F53-44BE-AF4D-E70A8135EC13}"/>
              </a:ext>
            </a:extLst>
          </p:cNvPr>
          <p:cNvSpPr/>
          <p:nvPr/>
        </p:nvSpPr>
        <p:spPr>
          <a:xfrm>
            <a:off x="6872935" y="2765980"/>
            <a:ext cx="2106808" cy="83506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Лимитно</a:t>
            </a:r>
            <a:r>
              <a:rPr lang="ru-RU" dirty="0">
                <a:solidFill>
                  <a:schemeClr val="tx1"/>
                </a:solidFill>
              </a:rPr>
              <a:t>-заборная карта (ЛЗК)</a:t>
            </a:r>
          </a:p>
        </p:txBody>
      </p:sp>
      <p:sp>
        <p:nvSpPr>
          <p:cNvPr id="11" name="Прямоугольник: скругленные углы 10">
            <a:extLst>
              <a:ext uri="{FF2B5EF4-FFF2-40B4-BE49-F238E27FC236}">
                <a16:creationId xmlns:a16="http://schemas.microsoft.com/office/drawing/2014/main" id="{5738035F-C112-49DB-A5EC-D27D522E0107}"/>
              </a:ext>
            </a:extLst>
          </p:cNvPr>
          <p:cNvSpPr/>
          <p:nvPr/>
        </p:nvSpPr>
        <p:spPr>
          <a:xfrm>
            <a:off x="164257" y="2967802"/>
            <a:ext cx="2498210" cy="70039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Товарно-транспортная накладная (ТТН)</a:t>
            </a:r>
          </a:p>
        </p:txBody>
      </p:sp>
      <p:sp>
        <p:nvSpPr>
          <p:cNvPr id="12" name="Прямоугольник: скругленные углы 11">
            <a:extLst>
              <a:ext uri="{FF2B5EF4-FFF2-40B4-BE49-F238E27FC236}">
                <a16:creationId xmlns:a16="http://schemas.microsoft.com/office/drawing/2014/main" id="{BD73BA01-FF7B-4026-9FF1-AFF2701AD42E}"/>
              </a:ext>
            </a:extLst>
          </p:cNvPr>
          <p:cNvSpPr/>
          <p:nvPr/>
        </p:nvSpPr>
        <p:spPr>
          <a:xfrm>
            <a:off x="646484" y="3702005"/>
            <a:ext cx="2183036" cy="50110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Квитанция</a:t>
            </a:r>
          </a:p>
        </p:txBody>
      </p:sp>
      <p:sp>
        <p:nvSpPr>
          <p:cNvPr id="13" name="Прямоугольник: скругленные углы 12">
            <a:extLst>
              <a:ext uri="{FF2B5EF4-FFF2-40B4-BE49-F238E27FC236}">
                <a16:creationId xmlns:a16="http://schemas.microsoft.com/office/drawing/2014/main" id="{4F58E1C1-AB1A-401D-8B3C-E37E765C7645}"/>
              </a:ext>
            </a:extLst>
          </p:cNvPr>
          <p:cNvSpPr/>
          <p:nvPr/>
        </p:nvSpPr>
        <p:spPr>
          <a:xfrm>
            <a:off x="6467442" y="4136133"/>
            <a:ext cx="2030074" cy="59997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Требование -накладная</a:t>
            </a:r>
          </a:p>
        </p:txBody>
      </p:sp>
      <p:sp>
        <p:nvSpPr>
          <p:cNvPr id="14" name="Прямоугольник: скругленные углы 13">
            <a:extLst>
              <a:ext uri="{FF2B5EF4-FFF2-40B4-BE49-F238E27FC236}">
                <a16:creationId xmlns:a16="http://schemas.microsoft.com/office/drawing/2014/main" id="{4AEEAD16-DE7E-4E7D-AE06-A62C145E4BB0}"/>
              </a:ext>
            </a:extLst>
          </p:cNvPr>
          <p:cNvSpPr/>
          <p:nvPr/>
        </p:nvSpPr>
        <p:spPr>
          <a:xfrm>
            <a:off x="6790398" y="3601049"/>
            <a:ext cx="2030074" cy="5122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Накладная</a:t>
            </a:r>
          </a:p>
        </p:txBody>
      </p:sp>
      <p:sp>
        <p:nvSpPr>
          <p:cNvPr id="15" name="Прямоугольник: скругленные углы 14">
            <a:extLst>
              <a:ext uri="{FF2B5EF4-FFF2-40B4-BE49-F238E27FC236}">
                <a16:creationId xmlns:a16="http://schemas.microsoft.com/office/drawing/2014/main" id="{C7F8C079-F736-44B6-811D-56329DACEB3E}"/>
              </a:ext>
            </a:extLst>
          </p:cNvPr>
          <p:cNvSpPr/>
          <p:nvPr/>
        </p:nvSpPr>
        <p:spPr>
          <a:xfrm>
            <a:off x="974421" y="4202005"/>
            <a:ext cx="2030074" cy="47414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Доверенность </a:t>
            </a:r>
          </a:p>
        </p:txBody>
      </p:sp>
      <p:sp>
        <p:nvSpPr>
          <p:cNvPr id="5" name="Прямоугольник 4">
            <a:extLst>
              <a:ext uri="{FF2B5EF4-FFF2-40B4-BE49-F238E27FC236}">
                <a16:creationId xmlns:a16="http://schemas.microsoft.com/office/drawing/2014/main" id="{FB8809D3-B373-463C-899A-537564301A67}"/>
              </a:ext>
            </a:extLst>
          </p:cNvPr>
          <p:cNvSpPr/>
          <p:nvPr/>
        </p:nvSpPr>
        <p:spPr>
          <a:xfrm>
            <a:off x="1436258" y="26926"/>
            <a:ext cx="7168190" cy="461665"/>
          </a:xfrm>
          <a:prstGeom prst="rect">
            <a:avLst/>
          </a:prstGeom>
        </p:spPr>
        <p:txBody>
          <a:bodyPr wrap="square">
            <a:spAutoFit/>
          </a:bodyPr>
          <a:lstStyle/>
          <a:p>
            <a:r>
              <a:rPr lang="ru-RU" sz="2400" b="1" dirty="0">
                <a:solidFill>
                  <a:srgbClr val="FF0000"/>
                </a:solidFill>
              </a:rPr>
              <a:t>Документальное оформление МПЗ</a:t>
            </a:r>
            <a:endParaRPr lang="ru-RU" dirty="0">
              <a:solidFill>
                <a:srgbClr val="FF0000"/>
              </a:solidFill>
            </a:endParaRPr>
          </a:p>
        </p:txBody>
      </p:sp>
    </p:spTree>
    <p:extLst>
      <p:ext uri="{BB962C8B-B14F-4D97-AF65-F5344CB8AC3E}">
        <p14:creationId xmlns:p14="http://schemas.microsoft.com/office/powerpoint/2010/main" val="50169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4320480" cy="4176464"/>
          </a:xfrm>
        </p:spPr>
        <p:txBody>
          <a:bodyPr>
            <a:noAutofit/>
          </a:bodyPr>
          <a:lstStyle/>
          <a:p>
            <a:pPr indent="450215" algn="l">
              <a:spcAft>
                <a:spcPts val="1000"/>
              </a:spcAft>
            </a:pPr>
            <a:br>
              <a:rPr lang="ru-RU" sz="1800" dirty="0">
                <a:solidFill>
                  <a:schemeClr val="tx1"/>
                </a:solidFill>
                <a:effectLst/>
                <a:latin typeface="+mn-lt"/>
              </a:rPr>
            </a:br>
            <a:endParaRPr lang="ru-RU" sz="2400" b="0" dirty="0">
              <a:solidFill>
                <a:schemeClr val="tx1"/>
              </a:solidFill>
              <a:effectLst/>
              <a:latin typeface="+mn-lt"/>
            </a:endParaRPr>
          </a:p>
        </p:txBody>
      </p:sp>
      <p:sp>
        <p:nvSpPr>
          <p:cNvPr id="8" name="Объект 4">
            <a:extLst>
              <a:ext uri="{FF2B5EF4-FFF2-40B4-BE49-F238E27FC236}">
                <a16:creationId xmlns:a16="http://schemas.microsoft.com/office/drawing/2014/main" id="{464A0897-E433-4894-B829-89BFA71B04CF}"/>
              </a:ext>
            </a:extLst>
          </p:cNvPr>
          <p:cNvSpPr txBox="1">
            <a:spLocks/>
          </p:cNvSpPr>
          <p:nvPr/>
        </p:nvSpPr>
        <p:spPr>
          <a:xfrm>
            <a:off x="899592" y="865820"/>
            <a:ext cx="7787208" cy="432048"/>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0" algn="ctr">
              <a:buClr>
                <a:prstClr val="black">
                  <a:shade val="95000"/>
                </a:prstClr>
              </a:buClr>
            </a:pPr>
            <a:r>
              <a:rPr lang="ru-RU" sz="2400" b="1" kern="50" dirty="0">
                <a:ln w="6350">
                  <a:noFill/>
                </a:ln>
                <a:solidFill>
                  <a:srgbClr val="FF0000"/>
                </a:solidFill>
                <a:ea typeface="Calibri" panose="020F0502020204030204" pitchFamily="34" charset="0"/>
                <a:cs typeface="Times New Roman" panose="02020603050405020304" pitchFamily="18" charset="0"/>
              </a:rPr>
              <a:t>Обязательные реквизиты документов</a:t>
            </a:r>
            <a:endPar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pic>
        <p:nvPicPr>
          <p:cNvPr id="3" name="Рисунок 2">
            <a:extLst>
              <a:ext uri="{FF2B5EF4-FFF2-40B4-BE49-F238E27FC236}">
                <a16:creationId xmlns:a16="http://schemas.microsoft.com/office/drawing/2014/main" id="{B979E460-6724-4D47-BBF1-9D10D55A0117}"/>
              </a:ext>
            </a:extLst>
          </p:cNvPr>
          <p:cNvPicPr>
            <a:picLocks noChangeAspect="1"/>
          </p:cNvPicPr>
          <p:nvPr/>
        </p:nvPicPr>
        <p:blipFill>
          <a:blip r:embed="rId2"/>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84144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717550" lvl="0" indent="-581025" algn="just">
              <a:spcBef>
                <a:spcPct val="20000"/>
              </a:spcBef>
              <a:buClr>
                <a:prstClr val="black">
                  <a:shade val="95000"/>
                </a:prstClr>
              </a:buClr>
              <a:buSzPct val="65000"/>
              <a:defRPr/>
            </a:pPr>
            <a:r>
              <a:rPr lang="ru-RU" sz="2200" dirty="0">
                <a:solidFill>
                  <a:schemeClr val="tx1"/>
                </a:solidFill>
                <a:effectLst/>
                <a:latin typeface="+mn-lt"/>
              </a:rPr>
              <a:t>Задание. Найдите </a:t>
            </a:r>
            <a:r>
              <a:rPr lang="ru-RU" sz="2200" dirty="0">
                <a:ln>
                  <a:noFill/>
                </a:ln>
                <a:solidFill>
                  <a:schemeClr val="tx1"/>
                </a:solidFill>
                <a:effectLst/>
                <a:latin typeface="Times New Roman" panose="02020603050405020304" pitchFamily="18" charset="0"/>
                <a:ea typeface="+mn-ea"/>
                <a:cs typeface="+mn-cs"/>
              </a:rPr>
              <a:t>ошибки</a:t>
            </a:r>
            <a:r>
              <a:rPr lang="ru-RU" sz="2200" dirty="0">
                <a:ln>
                  <a:noFill/>
                </a:ln>
                <a:solidFill>
                  <a:prstClr val="black"/>
                </a:solidFill>
                <a:effectLst/>
                <a:latin typeface="Times New Roman" panose="02020603050405020304" pitchFamily="18" charset="0"/>
                <a:ea typeface="+mn-ea"/>
                <a:cs typeface="+mn-cs"/>
              </a:rPr>
              <a:t>, допущенные пр</a:t>
            </a:r>
            <a:r>
              <a:rPr lang="ru-RU" sz="2400" dirty="0">
                <a:ln>
                  <a:noFill/>
                </a:ln>
                <a:solidFill>
                  <a:prstClr val="black"/>
                </a:solidFill>
                <a:effectLst/>
                <a:latin typeface="Times New Roman" panose="02020603050405020304" pitchFamily="18" charset="0"/>
                <a:ea typeface="+mn-ea"/>
                <a:cs typeface="+mn-cs"/>
              </a:rPr>
              <a:t>и оформлении</a:t>
            </a:r>
            <a:br>
              <a:rPr lang="ru-RU" sz="2200" b="0" dirty="0">
                <a:ln>
                  <a:noFill/>
                </a:ln>
                <a:solidFill>
                  <a:prstClr val="black"/>
                </a:solidFill>
                <a:effectLst/>
                <a:latin typeface="Times New Roman" panose="02020603050405020304" pitchFamily="18" charset="0"/>
                <a:ea typeface="+mn-ea"/>
                <a:cs typeface="+mn-cs"/>
              </a:rPr>
            </a:br>
            <a:endParaRPr lang="ru-RU" sz="2800" dirty="0">
              <a:solidFill>
                <a:srgbClr val="FF3300"/>
              </a:solidFill>
              <a:latin typeface="+mn-lt"/>
            </a:endParaRP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6" name="Текст 2"/>
          <p:cNvSpPr txBox="1">
            <a:spLocks/>
          </p:cNvSpPr>
          <p:nvPr/>
        </p:nvSpPr>
        <p:spPr>
          <a:xfrm>
            <a:off x="1403648"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D6C433CE-7EFE-4590-8D93-DC25431B768B}"/>
              </a:ext>
            </a:extLst>
          </p:cNvPr>
          <p:cNvPicPr>
            <a:picLocks noChangeAspect="1"/>
          </p:cNvPicPr>
          <p:nvPr/>
        </p:nvPicPr>
        <p:blipFill>
          <a:blip r:embed="rId2" cstate="print"/>
          <a:stretch>
            <a:fillRect/>
          </a:stretch>
        </p:blipFill>
        <p:spPr>
          <a:xfrm>
            <a:off x="3741319" y="4687342"/>
            <a:ext cx="2237426" cy="1896020"/>
          </a:xfrm>
          <a:prstGeom prst="rect">
            <a:avLst/>
          </a:prstGeom>
        </p:spPr>
      </p:pic>
      <p:pic>
        <p:nvPicPr>
          <p:cNvPr id="5" name="Рисунок 4">
            <a:extLst>
              <a:ext uri="{FF2B5EF4-FFF2-40B4-BE49-F238E27FC236}">
                <a16:creationId xmlns:a16="http://schemas.microsoft.com/office/drawing/2014/main" id="{58A81035-321D-4CC3-9DF7-F511E2939777}"/>
              </a:ext>
            </a:extLst>
          </p:cNvPr>
          <p:cNvPicPr>
            <a:picLocks noChangeAspect="1"/>
          </p:cNvPicPr>
          <p:nvPr/>
        </p:nvPicPr>
        <p:blipFill>
          <a:blip r:embed="rId3"/>
          <a:stretch>
            <a:fillRect/>
          </a:stretch>
        </p:blipFill>
        <p:spPr>
          <a:xfrm>
            <a:off x="251520" y="948202"/>
            <a:ext cx="8568952" cy="5877272"/>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717550" lvl="0" indent="-581025" algn="just">
              <a:spcBef>
                <a:spcPct val="20000"/>
              </a:spcBef>
              <a:buClr>
                <a:prstClr val="black">
                  <a:shade val="95000"/>
                </a:prstClr>
              </a:buClr>
              <a:buSzPct val="65000"/>
              <a:defRPr/>
            </a:pPr>
            <a:r>
              <a:rPr lang="ru-RU" sz="2800" dirty="0">
                <a:solidFill>
                  <a:schemeClr val="tx1"/>
                </a:solidFill>
                <a:latin typeface="+mn-lt"/>
              </a:rPr>
              <a:t>Задание. Найдите </a:t>
            </a:r>
            <a:r>
              <a:rPr lang="ru-RU" sz="2400" dirty="0">
                <a:ln>
                  <a:noFill/>
                </a:ln>
                <a:solidFill>
                  <a:schemeClr val="tx1"/>
                </a:solidFill>
                <a:effectLst/>
                <a:latin typeface="Times New Roman" panose="02020603050405020304" pitchFamily="18" charset="0"/>
                <a:ea typeface="+mn-ea"/>
                <a:cs typeface="+mn-cs"/>
              </a:rPr>
              <a:t>ошибки, допущенные при оформлении</a:t>
            </a:r>
            <a:br>
              <a:rPr lang="ru-RU" sz="2200" b="0" dirty="0">
                <a:ln>
                  <a:noFill/>
                </a:ln>
                <a:solidFill>
                  <a:prstClr val="black"/>
                </a:solidFill>
                <a:effectLst/>
                <a:latin typeface="Times New Roman" panose="02020603050405020304" pitchFamily="18" charset="0"/>
                <a:ea typeface="+mn-ea"/>
                <a:cs typeface="+mn-cs"/>
              </a:rPr>
            </a:br>
            <a:endParaRPr lang="ru-RU" sz="2800" dirty="0">
              <a:solidFill>
                <a:srgbClr val="FF3300"/>
              </a:solidFill>
              <a:latin typeface="+mn-lt"/>
            </a:endParaRP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6" name="Текст 2"/>
          <p:cNvSpPr txBox="1">
            <a:spLocks/>
          </p:cNvSpPr>
          <p:nvPr/>
        </p:nvSpPr>
        <p:spPr>
          <a:xfrm>
            <a:off x="1403648"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pic>
        <p:nvPicPr>
          <p:cNvPr id="4" name="Рисунок 3">
            <a:extLst>
              <a:ext uri="{FF2B5EF4-FFF2-40B4-BE49-F238E27FC236}">
                <a16:creationId xmlns:a16="http://schemas.microsoft.com/office/drawing/2014/main" id="{7BB97CEC-0D69-46AC-8326-E8BA0CD8CCC8}"/>
              </a:ext>
            </a:extLst>
          </p:cNvPr>
          <p:cNvPicPr>
            <a:picLocks noChangeAspect="1"/>
          </p:cNvPicPr>
          <p:nvPr/>
        </p:nvPicPr>
        <p:blipFill>
          <a:blip r:embed="rId2"/>
          <a:stretch>
            <a:fillRect/>
          </a:stretch>
        </p:blipFill>
        <p:spPr>
          <a:xfrm>
            <a:off x="251520" y="980728"/>
            <a:ext cx="8435280" cy="4896544"/>
          </a:xfrm>
          <a:prstGeom prst="rect">
            <a:avLst/>
          </a:prstGeom>
        </p:spPr>
      </p:pic>
    </p:spTree>
    <p:extLst>
      <p:ext uri="{BB962C8B-B14F-4D97-AF65-F5344CB8AC3E}">
        <p14:creationId xmlns:p14="http://schemas.microsoft.com/office/powerpoint/2010/main" val="26208953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pPr marL="342900" lvl="0" indent="-342900">
              <a:spcAft>
                <a:spcPts val="1000"/>
              </a:spcAft>
            </a:pPr>
            <a:br>
              <a:rPr lang="ru-RU" sz="3100" kern="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700" kern="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Инвентаризация МПЗ и отражение  ее результатов на счетах бухгалтерского учета.</a:t>
            </a:r>
            <a:br>
              <a:rPr lang="ru-RU" sz="2700" kern="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ru-RU" sz="2700" dirty="0">
              <a:solidFill>
                <a:srgbClr val="FF0000"/>
              </a:solidFill>
              <a:latin typeface="+mn-lt"/>
            </a:endParaRPr>
          </a:p>
        </p:txBody>
      </p:sp>
      <p:sp>
        <p:nvSpPr>
          <p:cNvPr id="3" name="Содержимое 2"/>
          <p:cNvSpPr>
            <a:spLocks noGrp="1"/>
          </p:cNvSpPr>
          <p:nvPr>
            <p:ph idx="1"/>
          </p:nvPr>
        </p:nvSpPr>
        <p:spPr>
          <a:xfrm>
            <a:off x="455406" y="1340768"/>
            <a:ext cx="3898776" cy="3989040"/>
          </a:xfrm>
        </p:spPr>
        <p:txBody>
          <a:bodyPr>
            <a:normAutofit fontScale="55000" lnSpcReduction="20000"/>
          </a:bodyPr>
          <a:lstStyle/>
          <a:p>
            <a:pPr>
              <a:buNone/>
            </a:pPr>
            <a:r>
              <a:rPr lang="ru-RU" sz="3600" b="1" dirty="0"/>
              <a:t>    </a:t>
            </a:r>
            <a:r>
              <a:rPr lang="ru-RU" sz="5100" b="1" dirty="0"/>
              <a:t>Инвентаризация  </a:t>
            </a:r>
            <a:r>
              <a:rPr lang="ru-RU" sz="5100" dirty="0"/>
              <a:t>- это сверка фактического наличия имущества и обязательств с данными бухгалтерского учета на определенную дату, путем пересчета, измерения и оценки</a:t>
            </a:r>
          </a:p>
        </p:txBody>
      </p:sp>
      <p:pic>
        <p:nvPicPr>
          <p:cNvPr id="5" name="Рисунок 4">
            <a:extLst>
              <a:ext uri="{FF2B5EF4-FFF2-40B4-BE49-F238E27FC236}">
                <a16:creationId xmlns:a16="http://schemas.microsoft.com/office/drawing/2014/main" id="{2C367192-84CE-43B3-954A-992305BB393A}"/>
              </a:ext>
            </a:extLst>
          </p:cNvPr>
          <p:cNvPicPr>
            <a:picLocks noChangeAspect="1"/>
          </p:cNvPicPr>
          <p:nvPr/>
        </p:nvPicPr>
        <p:blipFill>
          <a:blip r:embed="rId2"/>
          <a:stretch>
            <a:fillRect/>
          </a:stretch>
        </p:blipFill>
        <p:spPr>
          <a:xfrm>
            <a:off x="4572000" y="1600200"/>
            <a:ext cx="4430314" cy="43490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C639D9-C4AC-43E8-A6A7-D2F6821D2300}"/>
              </a:ext>
            </a:extLst>
          </p:cNvPr>
          <p:cNvSpPr>
            <a:spLocks noGrp="1"/>
          </p:cNvSpPr>
          <p:nvPr>
            <p:ph type="title"/>
          </p:nvPr>
        </p:nvSpPr>
        <p:spPr>
          <a:xfrm>
            <a:off x="457200" y="274638"/>
            <a:ext cx="8229600" cy="1066130"/>
          </a:xfrm>
        </p:spPr>
        <p:txBody>
          <a:bodyPr>
            <a:noAutofit/>
          </a:bodyPr>
          <a:lstStyle/>
          <a:p>
            <a:r>
              <a:rPr lang="ru-RU" sz="2800" dirty="0">
                <a:solidFill>
                  <a:srgbClr val="FF0000"/>
                </a:solidFill>
                <a:effectLst/>
                <a:latin typeface="+mn-lt"/>
              </a:rPr>
              <a:t>Случаи проведения обязательной инвентаризации:</a:t>
            </a:r>
          </a:p>
        </p:txBody>
      </p:sp>
      <p:sp>
        <p:nvSpPr>
          <p:cNvPr id="3" name="Прямоугольник 2">
            <a:extLst>
              <a:ext uri="{FF2B5EF4-FFF2-40B4-BE49-F238E27FC236}">
                <a16:creationId xmlns:a16="http://schemas.microsoft.com/office/drawing/2014/main" id="{3C093334-C942-46BB-9510-98743BA1F085}"/>
              </a:ext>
            </a:extLst>
          </p:cNvPr>
          <p:cNvSpPr/>
          <p:nvPr/>
        </p:nvSpPr>
        <p:spPr>
          <a:xfrm>
            <a:off x="467544" y="1484783"/>
            <a:ext cx="4320480" cy="4708981"/>
          </a:xfrm>
          <a:prstGeom prst="rect">
            <a:avLst/>
          </a:prstGeom>
          <a:solidFill>
            <a:schemeClr val="accent5">
              <a:lumMod val="40000"/>
              <a:lumOff val="6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перед составлением годовой бухгалтерской отчётности;</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смене материально-ответственного лица;</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выявлении фактов хищения</a:t>
            </a:r>
            <a:r>
              <a:rPr lang="ru-RU" sz="3000" dirty="0">
                <a:solidFill>
                  <a:prstClr val="black"/>
                </a:solidFill>
                <a:latin typeface="Times New Roman" panose="02020603050405020304" pitchFamily="18" charset="0"/>
                <a:ea typeface="Times New Roman" panose="02020603050405020304" pitchFamily="18" charset="0"/>
              </a:rPr>
              <a:t> </a:t>
            </a:r>
            <a:r>
              <a:rPr kumimoji="0" lang="ru-RU"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имущества;</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 случае стихийного бедствия, пожара и т.д.</a:t>
            </a:r>
          </a:p>
        </p:txBody>
      </p:sp>
      <p:pic>
        <p:nvPicPr>
          <p:cNvPr id="4" name="Рисунок 3">
            <a:extLst>
              <a:ext uri="{FF2B5EF4-FFF2-40B4-BE49-F238E27FC236}">
                <a16:creationId xmlns:a16="http://schemas.microsoft.com/office/drawing/2014/main" id="{51A9BDB4-DDEC-4144-9363-B1DB2CE38801}"/>
              </a:ext>
            </a:extLst>
          </p:cNvPr>
          <p:cNvPicPr>
            <a:picLocks noChangeAspect="1"/>
          </p:cNvPicPr>
          <p:nvPr/>
        </p:nvPicPr>
        <p:blipFill>
          <a:blip r:embed="rId2" cstate="print"/>
          <a:stretch>
            <a:fillRect/>
          </a:stretch>
        </p:blipFill>
        <p:spPr>
          <a:xfrm>
            <a:off x="6876256" y="4902988"/>
            <a:ext cx="2106844" cy="1930285"/>
          </a:xfrm>
          <a:prstGeom prst="rect">
            <a:avLst/>
          </a:prstGeom>
        </p:spPr>
      </p:pic>
      <p:pic>
        <p:nvPicPr>
          <p:cNvPr id="5" name="Рисунок 4">
            <a:extLst>
              <a:ext uri="{FF2B5EF4-FFF2-40B4-BE49-F238E27FC236}">
                <a16:creationId xmlns:a16="http://schemas.microsoft.com/office/drawing/2014/main" id="{6D88C6F8-0982-4884-87C1-86BE7B7304EA}"/>
              </a:ext>
            </a:extLst>
          </p:cNvPr>
          <p:cNvPicPr>
            <a:picLocks noChangeAspect="1"/>
          </p:cNvPicPr>
          <p:nvPr/>
        </p:nvPicPr>
        <p:blipFill>
          <a:blip r:embed="rId3"/>
          <a:stretch>
            <a:fillRect/>
          </a:stretch>
        </p:blipFill>
        <p:spPr>
          <a:xfrm>
            <a:off x="5076056" y="1766828"/>
            <a:ext cx="3744416" cy="5066445"/>
          </a:xfrm>
          <a:prstGeom prst="rect">
            <a:avLst/>
          </a:prstGeom>
        </p:spPr>
      </p:pic>
    </p:spTree>
    <p:extLst>
      <p:ext uri="{BB962C8B-B14F-4D97-AF65-F5344CB8AC3E}">
        <p14:creationId xmlns:p14="http://schemas.microsoft.com/office/powerpoint/2010/main" val="334274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994122"/>
          </a:xfrm>
        </p:spPr>
        <p:txBody>
          <a:bodyPr>
            <a:noAutofit/>
          </a:bodyPr>
          <a:lstStyle/>
          <a:p>
            <a:r>
              <a:rPr lang="ru-RU" sz="4000" dirty="0">
                <a:solidFill>
                  <a:srgbClr val="FF0000"/>
                </a:solidFill>
                <a:effectLst/>
                <a:latin typeface="+mn-lt"/>
              </a:rPr>
              <a:t>Этапы проведения инвентаризации</a:t>
            </a:r>
          </a:p>
        </p:txBody>
      </p:sp>
      <p:sp>
        <p:nvSpPr>
          <p:cNvPr id="3" name="Содержимое 2"/>
          <p:cNvSpPr>
            <a:spLocks noGrp="1"/>
          </p:cNvSpPr>
          <p:nvPr>
            <p:ph idx="1"/>
          </p:nvPr>
        </p:nvSpPr>
        <p:spPr>
          <a:xfrm>
            <a:off x="2051720" y="1196752"/>
            <a:ext cx="5400600" cy="648072"/>
          </a:xfrm>
          <a:solidFill>
            <a:schemeClr val="accent1"/>
          </a:solidFill>
        </p:spPr>
        <p:txBody>
          <a:bodyPr>
            <a:normAutofit/>
          </a:bodyPr>
          <a:lstStyle/>
          <a:p>
            <a:pPr marL="717550" indent="-581025" algn="ctr">
              <a:buNone/>
            </a:pPr>
            <a:r>
              <a:rPr lang="ru-RU" sz="3200" b="1" dirty="0">
                <a:solidFill>
                  <a:srgbClr val="7030A0"/>
                </a:solidFill>
              </a:rPr>
              <a:t>1. Подготовительный</a:t>
            </a:r>
            <a:endParaRPr lang="ru-RU" sz="3200" dirty="0">
              <a:solidFill>
                <a:srgbClr val="7030A0"/>
              </a:solidFill>
            </a:endParaRPr>
          </a:p>
        </p:txBody>
      </p:sp>
      <p:sp>
        <p:nvSpPr>
          <p:cNvPr id="6" name="Содержимое 2"/>
          <p:cNvSpPr txBox="1">
            <a:spLocks/>
          </p:cNvSpPr>
          <p:nvPr/>
        </p:nvSpPr>
        <p:spPr>
          <a:xfrm>
            <a:off x="1439652" y="2924944"/>
            <a:ext cx="7128792" cy="1152128"/>
          </a:xfrm>
          <a:prstGeom prst="rect">
            <a:avLst/>
          </a:prstGeom>
          <a:solidFill>
            <a:schemeClr val="accent1"/>
          </a:solidFill>
        </p:spPr>
        <p:txBody>
          <a:bodyPr vert="horz">
            <a:normAutofit/>
          </a:bodyPr>
          <a:lstStyle/>
          <a:p>
            <a:pPr marL="717550" marR="0" lvl="0" indent="-581025"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ru-RU" sz="3200" b="1" i="0" u="none" strike="noStrike" kern="1200" cap="none" spc="0" normalizeH="0" baseline="0" noProof="0" dirty="0">
                <a:ln>
                  <a:noFill/>
                </a:ln>
                <a:solidFill>
                  <a:srgbClr val="7030A0"/>
                </a:solidFill>
                <a:effectLst/>
                <a:uLnTx/>
                <a:uFillTx/>
                <a:latin typeface="+mn-lt"/>
                <a:ea typeface="+mn-ea"/>
                <a:cs typeface="+mn-cs"/>
              </a:rPr>
              <a:t>2. Проведение инвентаризации и составление документов</a:t>
            </a:r>
            <a:endParaRPr kumimoji="0" lang="ru-RU"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8" name="Содержимое 2"/>
          <p:cNvSpPr txBox="1">
            <a:spLocks/>
          </p:cNvSpPr>
          <p:nvPr/>
        </p:nvSpPr>
        <p:spPr>
          <a:xfrm>
            <a:off x="1691680" y="5445224"/>
            <a:ext cx="5544616" cy="792088"/>
          </a:xfrm>
          <a:prstGeom prst="rect">
            <a:avLst/>
          </a:prstGeom>
          <a:solidFill>
            <a:schemeClr val="accent1"/>
          </a:solidFill>
        </p:spPr>
        <p:txBody>
          <a:bodyPr vert="horz">
            <a:normAutofit/>
          </a:bodyPr>
          <a:lstStyle/>
          <a:p>
            <a:pPr marL="717550" marR="0" lvl="0" indent="-581025" algn="ctr" defTabSz="914400" rtl="0" eaLnBrk="1" fontAlgn="auto" latinLnBrk="0" hangingPunct="1">
              <a:lnSpc>
                <a:spcPct val="100000"/>
              </a:lnSpc>
              <a:spcBef>
                <a:spcPct val="20000"/>
              </a:spcBef>
              <a:spcAft>
                <a:spcPts val="0"/>
              </a:spcAft>
              <a:buClr>
                <a:schemeClr val="tx1">
                  <a:shade val="95000"/>
                </a:schemeClr>
              </a:buClr>
              <a:buSzPct val="65000"/>
              <a:tabLst/>
              <a:defRPr/>
            </a:pPr>
            <a:r>
              <a:rPr lang="ru-RU" sz="3200" b="1" dirty="0">
                <a:solidFill>
                  <a:srgbClr val="7030A0"/>
                </a:solidFill>
              </a:rPr>
              <a:t>3. З</a:t>
            </a:r>
            <a:r>
              <a:rPr kumimoji="0" lang="ru-RU" sz="3200" b="1" i="0" u="none" strike="noStrike" kern="1200" cap="none" spc="0" normalizeH="0" baseline="0" noProof="0" dirty="0" err="1">
                <a:ln>
                  <a:noFill/>
                </a:ln>
                <a:solidFill>
                  <a:srgbClr val="7030A0"/>
                </a:solidFill>
                <a:effectLst/>
                <a:uLnTx/>
                <a:uFillTx/>
                <a:latin typeface="+mn-lt"/>
                <a:ea typeface="+mn-ea"/>
                <a:cs typeface="+mn-cs"/>
              </a:rPr>
              <a:t>аключительный</a:t>
            </a:r>
            <a:endParaRPr kumimoji="0" lang="ru-RU" sz="3200" b="0" i="0" u="none" strike="noStrike" kern="1200" cap="none" spc="0" normalizeH="0" baseline="0" noProof="0" dirty="0">
              <a:ln>
                <a:noFill/>
              </a:ln>
              <a:solidFill>
                <a:srgbClr val="7030A0"/>
              </a:solidFill>
              <a:effectLst/>
              <a:uLnTx/>
              <a:uFillTx/>
              <a:latin typeface="+mn-lt"/>
              <a:ea typeface="+mn-ea"/>
              <a:cs typeface="+mn-cs"/>
            </a:endParaRPr>
          </a:p>
          <a:p>
            <a:pPr marL="717550" marR="0" lvl="0" indent="-581025" algn="ctr"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10" name="Стрелка вниз 9"/>
          <p:cNvSpPr/>
          <p:nvPr/>
        </p:nvSpPr>
        <p:spPr>
          <a:xfrm>
            <a:off x="4427984" y="4257092"/>
            <a:ext cx="576064" cy="9361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319972" y="1952836"/>
            <a:ext cx="576064" cy="9361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6DFC4926-940F-47A2-92F5-D9D070409D44}"/>
              </a:ext>
            </a:extLst>
          </p:cNvPr>
          <p:cNvPicPr>
            <a:picLocks noChangeAspect="1"/>
          </p:cNvPicPr>
          <p:nvPr/>
        </p:nvPicPr>
        <p:blipFill>
          <a:blip r:embed="rId2" cstate="print"/>
          <a:stretch>
            <a:fillRect/>
          </a:stretch>
        </p:blipFill>
        <p:spPr>
          <a:xfrm>
            <a:off x="7308305" y="4653136"/>
            <a:ext cx="2328064" cy="1896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332656"/>
            <a:ext cx="53285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accent5">
                    <a:lumMod val="50000"/>
                  </a:schemeClr>
                </a:solidFill>
              </a:rPr>
              <a:t>1. Подготовительный этап </a:t>
            </a:r>
          </a:p>
        </p:txBody>
      </p:sp>
      <p:sp>
        <p:nvSpPr>
          <p:cNvPr id="3" name="Стрелка вниз 2"/>
          <p:cNvSpPr/>
          <p:nvPr/>
        </p:nvSpPr>
        <p:spPr>
          <a:xfrm>
            <a:off x="3995936" y="1700808"/>
            <a:ext cx="10081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2996952"/>
            <a:ext cx="8352928"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ru-RU" sz="2800" dirty="0">
                <a:solidFill>
                  <a:schemeClr val="accent5">
                    <a:lumMod val="50000"/>
                  </a:schemeClr>
                </a:solidFill>
              </a:rPr>
              <a:t>Издание приказа «О порядке проведения инвентаризации»;</a:t>
            </a:r>
          </a:p>
          <a:p>
            <a:pPr algn="just">
              <a:buFont typeface="Wingdings" pitchFamily="2" charset="2"/>
              <a:buChar char="Ø"/>
            </a:pPr>
            <a:r>
              <a:rPr lang="ru-RU" sz="2800" dirty="0">
                <a:solidFill>
                  <a:schemeClr val="accent5">
                    <a:lumMod val="50000"/>
                  </a:schemeClr>
                </a:solidFill>
              </a:rPr>
              <a:t>Определение  сроков проведения инвентаризации и видов проверяемого имущества и др.;</a:t>
            </a:r>
          </a:p>
          <a:p>
            <a:pPr algn="just">
              <a:buFont typeface="Wingdings" pitchFamily="2" charset="2"/>
              <a:buChar char="Ø"/>
            </a:pPr>
            <a:r>
              <a:rPr lang="ru-RU" sz="2800" dirty="0">
                <a:solidFill>
                  <a:schemeClr val="accent5">
                    <a:lumMod val="50000"/>
                  </a:schemeClr>
                </a:solidFill>
              </a:rPr>
              <a:t>Получение расписок от материально-ответственных лиц;</a:t>
            </a:r>
          </a:p>
          <a:p>
            <a:pPr algn="just">
              <a:buFont typeface="Wingdings" pitchFamily="2" charset="2"/>
              <a:buChar char="Ø"/>
            </a:pPr>
            <a:r>
              <a:rPr lang="ru-RU" sz="2800" dirty="0">
                <a:solidFill>
                  <a:schemeClr val="accent5">
                    <a:lumMod val="50000"/>
                  </a:schemeClr>
                </a:solidFill>
              </a:rPr>
              <a:t>Формирование  инвентаризационной комиссии;</a:t>
            </a:r>
          </a:p>
          <a:p>
            <a:pPr algn="just">
              <a:buFont typeface="Wingdings" pitchFamily="2" charset="2"/>
              <a:buChar char="Ø"/>
            </a:pPr>
            <a:r>
              <a:rPr lang="ru-RU" sz="2800" dirty="0">
                <a:solidFill>
                  <a:schemeClr val="accent5">
                    <a:lumMod val="50000"/>
                  </a:schemeClr>
                </a:solidFill>
              </a:rPr>
              <a:t>Выведение остатков ТМЦ и др.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404664"/>
            <a:ext cx="8229600" cy="3456384"/>
          </a:xfrm>
        </p:spPr>
        <p:txBody>
          <a:bodyPr>
            <a:noAutofit/>
          </a:bodyPr>
          <a:lstStyle/>
          <a:p>
            <a:r>
              <a:rPr lang="ru-RU" b="0" i="1" dirty="0">
                <a:solidFill>
                  <a:srgbClr val="FF0000"/>
                </a:solidFill>
                <a:effectLst/>
                <a:latin typeface="+mn-lt"/>
              </a:rPr>
              <a:t>Тема Занятия:</a:t>
            </a:r>
            <a:br>
              <a:rPr lang="ru-RU" dirty="0">
                <a:solidFill>
                  <a:srgbClr val="7030A0"/>
                </a:solidFill>
                <a:effectLst/>
                <a:latin typeface="+mn-lt"/>
              </a:rPr>
            </a:br>
            <a:r>
              <a:rPr lang="ru-RU" dirty="0">
                <a:solidFill>
                  <a:srgbClr val="7030A0"/>
                </a:solidFill>
                <a:effectLst/>
                <a:latin typeface="+mn-lt"/>
              </a:rPr>
              <a:t>«УЧЕТ </a:t>
            </a:r>
            <a:r>
              <a:rPr lang="ru-RU" dirty="0" err="1">
                <a:solidFill>
                  <a:srgbClr val="7030A0"/>
                </a:solidFill>
                <a:effectLst/>
                <a:latin typeface="+mn-lt"/>
              </a:rPr>
              <a:t>МАТЕРИАЛЬНО-производственных</a:t>
            </a:r>
            <a:r>
              <a:rPr lang="ru-RU" dirty="0">
                <a:solidFill>
                  <a:srgbClr val="7030A0"/>
                </a:solidFill>
                <a:effectLst/>
                <a:latin typeface="+mn-lt"/>
              </a:rPr>
              <a:t> запасов» (МПЗ)</a:t>
            </a:r>
          </a:p>
        </p:txBody>
      </p:sp>
      <p:sp>
        <p:nvSpPr>
          <p:cNvPr id="4105" name="AutoShape 9"/>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10" name="Picture 14" descr="https://img-fotki.yandex.ru/get/6309/36014149.b4/0_6f49c_f93d3491_L.png"/>
          <p:cNvPicPr>
            <a:picLocks noChangeAspect="1" noChangeArrowheads="1"/>
          </p:cNvPicPr>
          <p:nvPr/>
        </p:nvPicPr>
        <p:blipFill>
          <a:blip r:embed="rId2" cstate="print"/>
          <a:srcRect/>
          <a:stretch>
            <a:fillRect/>
          </a:stretch>
        </p:blipFill>
        <p:spPr bwMode="auto">
          <a:xfrm>
            <a:off x="0" y="3861048"/>
            <a:ext cx="4221932" cy="299695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32656"/>
            <a:ext cx="684076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accent5">
                    <a:lumMod val="50000"/>
                  </a:schemeClr>
                </a:solidFill>
              </a:rPr>
              <a:t>2. Проведение инвентаризации и составление документов</a:t>
            </a:r>
          </a:p>
        </p:txBody>
      </p:sp>
      <p:sp>
        <p:nvSpPr>
          <p:cNvPr id="3" name="Стрелка вниз 2"/>
          <p:cNvSpPr/>
          <p:nvPr/>
        </p:nvSpPr>
        <p:spPr>
          <a:xfrm>
            <a:off x="3995936" y="1700808"/>
            <a:ext cx="79208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3429000"/>
            <a:ext cx="835292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ru-RU" sz="3200" dirty="0">
                <a:solidFill>
                  <a:schemeClr val="accent5">
                    <a:lumMod val="50000"/>
                  </a:schemeClr>
                </a:solidFill>
              </a:rPr>
              <a:t>Проверка и сопоставление данных инвентаризационных описей и данных бухгалтерского учета;</a:t>
            </a:r>
          </a:p>
          <a:p>
            <a:pPr algn="just">
              <a:buFont typeface="Wingdings" pitchFamily="2" charset="2"/>
              <a:buChar char="Ø"/>
            </a:pPr>
            <a:r>
              <a:rPr lang="ru-RU" sz="3200" dirty="0">
                <a:solidFill>
                  <a:schemeClr val="accent5">
                    <a:lumMod val="50000"/>
                  </a:schemeClr>
                </a:solidFill>
              </a:rPr>
              <a:t>Составление сличительных ведомостей и определение причин расхождения.</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6249"/>
            <a:ext cx="53285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accent5">
                    <a:lumMod val="50000"/>
                  </a:schemeClr>
                </a:solidFill>
              </a:rPr>
              <a:t>3. Заключительный </a:t>
            </a:r>
          </a:p>
        </p:txBody>
      </p:sp>
      <p:sp>
        <p:nvSpPr>
          <p:cNvPr id="3" name="Стрелка вниз 2"/>
          <p:cNvSpPr/>
          <p:nvPr/>
        </p:nvSpPr>
        <p:spPr>
          <a:xfrm>
            <a:off x="3995936" y="1700808"/>
            <a:ext cx="10081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3212976"/>
            <a:ext cx="835292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ru-RU" sz="3200" dirty="0">
                <a:solidFill>
                  <a:schemeClr val="accent5">
                    <a:lumMod val="50000"/>
                  </a:schemeClr>
                </a:solidFill>
              </a:rPr>
              <a:t>Оформление ведомостей учета результатов  инвентаризации;</a:t>
            </a:r>
          </a:p>
          <a:p>
            <a:pPr algn="just">
              <a:buFont typeface="Wingdings" pitchFamily="2" charset="2"/>
              <a:buChar char="Ø"/>
            </a:pPr>
            <a:r>
              <a:rPr lang="ru-RU" sz="3200" dirty="0">
                <a:solidFill>
                  <a:schemeClr val="accent5">
                    <a:lumMod val="50000"/>
                  </a:schemeClr>
                </a:solidFill>
              </a:rPr>
              <a:t>Внесение  соответствующих записей в регистры бухгалтерского учета;</a:t>
            </a:r>
          </a:p>
          <a:p>
            <a:pPr algn="just">
              <a:buFont typeface="Wingdings" pitchFamily="2" charset="2"/>
              <a:buChar char="Ø"/>
            </a:pPr>
            <a:r>
              <a:rPr lang="ru-RU" sz="3200" dirty="0">
                <a:solidFill>
                  <a:schemeClr val="accent5">
                    <a:lumMod val="50000"/>
                  </a:schemeClr>
                </a:solidFill>
              </a:rPr>
              <a:t>Издание приказа руководителя  организации об утверждении результатов инвентаризации</a:t>
            </a:r>
            <a:r>
              <a:rPr lang="ru-RU" sz="2800" dirty="0">
                <a:solidFill>
                  <a:schemeClr val="accent5">
                    <a:lumMod val="50000"/>
                  </a:schemeClr>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6249"/>
            <a:ext cx="53285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accent5">
                    <a:lumMod val="50000"/>
                  </a:schemeClr>
                </a:solidFill>
              </a:rPr>
              <a:t>Важно помнить и знать!!!</a:t>
            </a:r>
          </a:p>
        </p:txBody>
      </p:sp>
      <p:sp>
        <p:nvSpPr>
          <p:cNvPr id="3" name="Стрелка вниз 2"/>
          <p:cNvSpPr/>
          <p:nvPr/>
        </p:nvSpPr>
        <p:spPr>
          <a:xfrm>
            <a:off x="3995936" y="1700808"/>
            <a:ext cx="10081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2924944"/>
            <a:ext cx="8352928" cy="3384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ru-RU" sz="3200" dirty="0">
                <a:solidFill>
                  <a:schemeClr val="tx1"/>
                </a:solidFill>
              </a:rPr>
              <a:t>Инвентаризацию нельзя проводить, если отсутствует один из членов комиссии;</a:t>
            </a:r>
          </a:p>
          <a:p>
            <a:pPr algn="just">
              <a:buFont typeface="Wingdings" pitchFamily="2" charset="2"/>
              <a:buChar char="Ø"/>
            </a:pPr>
            <a:r>
              <a:rPr lang="ru-RU" sz="3200" dirty="0">
                <a:solidFill>
                  <a:schemeClr val="tx1"/>
                </a:solidFill>
              </a:rPr>
              <a:t>Должны быть получены расписки от МОЛ, а приходные и расходные документы должны быть переданы  в бухгалтерию;</a:t>
            </a:r>
          </a:p>
          <a:p>
            <a:pPr algn="just">
              <a:buFont typeface="Wingdings" pitchFamily="2" charset="2"/>
              <a:buChar char="Ø"/>
            </a:pPr>
            <a:r>
              <a:rPr lang="ru-RU" sz="2800" dirty="0">
                <a:solidFill>
                  <a:schemeClr val="tx1"/>
                </a:solidFill>
              </a:rPr>
              <a:t> </a:t>
            </a:r>
            <a:r>
              <a:rPr lang="ru-RU" sz="3200" dirty="0">
                <a:solidFill>
                  <a:schemeClr val="tx1"/>
                </a:solidFill>
              </a:rPr>
              <a:t>Выявленные излишки должны быть оприходованы, а не отданы МОЛ.</a:t>
            </a:r>
          </a:p>
        </p:txBody>
      </p:sp>
    </p:spTree>
    <p:extLst>
      <p:ext uri="{BB962C8B-B14F-4D97-AF65-F5344CB8AC3E}">
        <p14:creationId xmlns:p14="http://schemas.microsoft.com/office/powerpoint/2010/main" val="274976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0937"/>
            <a:ext cx="8229600" cy="422920"/>
          </a:xfrm>
        </p:spPr>
        <p:txBody>
          <a:bodyPr>
            <a:normAutofit/>
          </a:bodyPr>
          <a:lstStyle/>
          <a:p>
            <a:r>
              <a:rPr lang="ru-RU" sz="2000" dirty="0">
                <a:solidFill>
                  <a:srgbClr val="FF0000"/>
                </a:solidFill>
                <a:effectLst/>
                <a:latin typeface="+mn-lt"/>
              </a:rPr>
              <a:t>Ситуация</a:t>
            </a: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Содержимое 2"/>
          <p:cNvSpPr txBox="1">
            <a:spLocks/>
          </p:cNvSpPr>
          <p:nvPr/>
        </p:nvSpPr>
        <p:spPr>
          <a:xfrm>
            <a:off x="4427984" y="4509120"/>
            <a:ext cx="4392488" cy="1224136"/>
          </a:xfrm>
          <a:prstGeom prst="rect">
            <a:avLst/>
          </a:prstGeom>
        </p:spPr>
        <p:txBody>
          <a:bodyPr>
            <a:noAutofit/>
          </a:bodyPr>
          <a:lstStyle/>
          <a:p>
            <a:pPr marL="531813" marR="0" lvl="0" indent="-395288"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0" i="0" u="none" strike="noStrike" kern="1200" cap="none" spc="0" normalizeH="0" baseline="0" noProof="0" dirty="0">
              <a:ln>
                <a:noFill/>
              </a:ln>
              <a:solidFill>
                <a:srgbClr val="7030A0"/>
              </a:solidFill>
              <a:effectLst/>
              <a:uLnTx/>
              <a:uFillTx/>
              <a:latin typeface="+mn-lt"/>
              <a:ea typeface="+mn-ea"/>
              <a:cs typeface="+mn-cs"/>
            </a:endParaRPr>
          </a:p>
        </p:txBody>
      </p:sp>
      <p:sp>
        <p:nvSpPr>
          <p:cNvPr id="3" name="Прямоугольник 2">
            <a:extLst>
              <a:ext uri="{FF2B5EF4-FFF2-40B4-BE49-F238E27FC236}">
                <a16:creationId xmlns:a16="http://schemas.microsoft.com/office/drawing/2014/main" id="{F0C30B3F-84BE-4A26-A880-38C92A47E98E}"/>
              </a:ext>
            </a:extLst>
          </p:cNvPr>
          <p:cNvSpPr/>
          <p:nvPr/>
        </p:nvSpPr>
        <p:spPr>
          <a:xfrm>
            <a:off x="223428" y="543857"/>
            <a:ext cx="8697144" cy="6524863"/>
          </a:xfrm>
          <a:prstGeom prst="rect">
            <a:avLst/>
          </a:prstGeom>
        </p:spPr>
        <p:txBody>
          <a:bodyPr wrap="square">
            <a:spAutoFit/>
          </a:bodyPr>
          <a:lstStyle/>
          <a:p>
            <a:pPr indent="180340" algn="just">
              <a:spcAft>
                <a:spcPts val="0"/>
              </a:spcAft>
            </a:pPr>
            <a:r>
              <a:rPr lang="ru-RU" sz="2000" dirty="0">
                <a:ea typeface="Times New Roman" panose="02020603050405020304" pitchFamily="18" charset="0"/>
              </a:rPr>
              <a:t>На основание приказа руководителя  необходимо провести инвентаризацию кондитерских товаров в магазине. Для ее проведения создана инвентаризационная комиссия, в состав которой вошли  три специалиста, а зам. бухгалтера возглавил данную комиссию.</a:t>
            </a:r>
          </a:p>
          <a:p>
            <a:pPr indent="180340" algn="just">
              <a:spcAft>
                <a:spcPts val="0"/>
              </a:spcAft>
            </a:pPr>
            <a:r>
              <a:rPr lang="ru-RU" sz="2000" dirty="0">
                <a:ea typeface="Times New Roman" panose="02020603050405020304" pitchFamily="18" charset="0"/>
              </a:rPr>
              <a:t>Когда специалист 1 категории зашел в торговый зал, он вспомнил о том, что одна упаковка вафель и пачка печенье осталась не выложенными на полку торгового зала. Он крикнул другому сотруднику, чтобы тот ее принес и поставил на полку.</a:t>
            </a:r>
          </a:p>
          <a:p>
            <a:pPr indent="180340" algn="just">
              <a:spcAft>
                <a:spcPts val="0"/>
              </a:spcAft>
            </a:pPr>
            <a:r>
              <a:rPr lang="ru-RU" sz="2000" dirty="0">
                <a:ea typeface="Times New Roman" panose="02020603050405020304" pitchFamily="18" charset="0"/>
              </a:rPr>
              <a:t> Председатель комиссии предлагает  начать проводить инвентаризацию.</a:t>
            </a:r>
          </a:p>
          <a:p>
            <a:pPr indent="180340" algn="just">
              <a:spcAft>
                <a:spcPts val="0"/>
              </a:spcAft>
            </a:pPr>
            <a:r>
              <a:rPr lang="ru-RU" sz="2000" dirty="0">
                <a:ea typeface="Times New Roman" panose="02020603050405020304" pitchFamily="18" charset="0"/>
              </a:rPr>
              <a:t>Однако специалист 1 категории говорит, что специалист 2 категории еще в пути. Но члены инвентаризационной комиссии решают начать проводить инвентаризацию согласного того принципа, раньше начнем, раньше закончим.</a:t>
            </a:r>
          </a:p>
          <a:p>
            <a:pPr indent="180340" algn="just">
              <a:spcAft>
                <a:spcPts val="0"/>
              </a:spcAft>
            </a:pPr>
            <a:r>
              <a:rPr lang="ru-RU" sz="2000" dirty="0">
                <a:ea typeface="Times New Roman" panose="02020603050405020304" pitchFamily="18" charset="0"/>
              </a:rPr>
              <a:t>Бухгалтер, посмотрев  в документы, говорит, что  по данным бухгалтерского учета на полках должно быть 30 шт. шоколада «Аленка», а когда пересчитали получилось на одну шоколадку  больше. Получается, что выявлен излишек.</a:t>
            </a:r>
          </a:p>
          <a:p>
            <a:pPr indent="180340" algn="just">
              <a:spcAft>
                <a:spcPts val="0"/>
              </a:spcAft>
            </a:pPr>
            <a:r>
              <a:rPr lang="ru-RU" sz="2000" dirty="0">
                <a:ea typeface="Times New Roman" panose="02020603050405020304" pitchFamily="18" charset="0"/>
              </a:rPr>
              <a:t>Директор спросил у ответственного за данный участок работы, почему у него излишек? Но тот помолчал немного, а затем спросил, можно я сейчас заберу эту лишнюю шоколадку домой Председатель комиссии сказал, что  можно,  забирай конечно, что мы не люди что ли?</a:t>
            </a:r>
          </a:p>
          <a:p>
            <a:pPr indent="180340" algn="just">
              <a:spcAft>
                <a:spcPts val="0"/>
              </a:spcAft>
            </a:pPr>
            <a:endParaRPr lang="ru-RU" dirty="0">
              <a:ea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9776"/>
            <a:ext cx="8229600" cy="710952"/>
          </a:xfrm>
        </p:spPr>
        <p:txBody>
          <a:bodyPr>
            <a:normAutofit fontScale="90000"/>
          </a:bodyPr>
          <a:lstStyle/>
          <a:p>
            <a:r>
              <a:rPr lang="ru-RU" sz="4800" dirty="0">
                <a:solidFill>
                  <a:srgbClr val="FF0000"/>
                </a:solidFill>
                <a:effectLst/>
                <a:latin typeface="+mn-lt"/>
              </a:rPr>
              <a:t>ВОПРОС</a:t>
            </a:r>
          </a:p>
        </p:txBody>
      </p:sp>
      <p:sp>
        <p:nvSpPr>
          <p:cNvPr id="14" name="Текст 2"/>
          <p:cNvSpPr txBox="1">
            <a:spLocks/>
          </p:cNvSpPr>
          <p:nvPr/>
        </p:nvSpPr>
        <p:spPr>
          <a:xfrm>
            <a:off x="8388424"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Текст 2"/>
          <p:cNvSpPr txBox="1">
            <a:spLocks/>
          </p:cNvSpPr>
          <p:nvPr/>
        </p:nvSpPr>
        <p:spPr>
          <a:xfrm>
            <a:off x="4860032" y="5373216"/>
            <a:ext cx="648072" cy="504056"/>
          </a:xfrm>
          <a:prstGeom prst="rect">
            <a:avLst/>
          </a:prstGeom>
        </p:spPr>
        <p:txBody>
          <a:bodyPr>
            <a:normAutofit lnSpcReduction="1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Содержимое 2"/>
          <p:cNvSpPr txBox="1">
            <a:spLocks/>
          </p:cNvSpPr>
          <p:nvPr/>
        </p:nvSpPr>
        <p:spPr>
          <a:xfrm>
            <a:off x="4427984" y="4509120"/>
            <a:ext cx="4392488" cy="1224136"/>
          </a:xfrm>
          <a:prstGeom prst="rect">
            <a:avLst/>
          </a:prstGeom>
        </p:spPr>
        <p:txBody>
          <a:bodyPr>
            <a:noAutofit/>
          </a:bodyPr>
          <a:lstStyle/>
          <a:p>
            <a:pPr marL="531813" marR="0" lvl="0" indent="-395288"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ru-RU" sz="2800" b="0" i="0" u="none" strike="noStrike" kern="1200" cap="none" spc="0" normalizeH="0" baseline="0" noProof="0" dirty="0">
              <a:ln>
                <a:noFill/>
              </a:ln>
              <a:solidFill>
                <a:srgbClr val="7030A0"/>
              </a:solidFill>
              <a:effectLst/>
              <a:uLnTx/>
              <a:uFillTx/>
              <a:latin typeface="+mn-lt"/>
              <a:ea typeface="+mn-ea"/>
              <a:cs typeface="+mn-cs"/>
            </a:endParaRPr>
          </a:p>
        </p:txBody>
      </p:sp>
      <p:sp>
        <p:nvSpPr>
          <p:cNvPr id="45057" name="Rectangle 1"/>
          <p:cNvSpPr>
            <a:spLocks noChangeArrowheads="1"/>
          </p:cNvSpPr>
          <p:nvPr/>
        </p:nvSpPr>
        <p:spPr bwMode="auto">
          <a:xfrm>
            <a:off x="467544" y="1412776"/>
            <a:ext cx="83529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dirty="0">
                <a:solidFill>
                  <a:schemeClr val="accent6">
                    <a:lumMod val="75000"/>
                  </a:schemeClr>
                </a:solidFill>
              </a:rPr>
              <a:t>          Какие нарушения были допущены членами инвентаризационной комиссии при проведении  инвентаризации?</a:t>
            </a:r>
          </a:p>
          <a:p>
            <a:endParaRPr kumimoji="0" lang="ru-RU" sz="3600" b="0" i="0" u="none" strike="noStrike" cap="none" normalizeH="0" baseline="0" dirty="0">
              <a:ln>
                <a:noFill/>
              </a:ln>
              <a:solidFill>
                <a:schemeClr val="accent6">
                  <a:lumMod val="75000"/>
                </a:schemeClr>
              </a:solidFill>
              <a:effectLst/>
              <a:cs typeface="Arial"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00"/>
                </a:solidFill>
              </a:rPr>
              <a:t>Отражение результатов инвентаризации</a:t>
            </a:r>
          </a:p>
        </p:txBody>
      </p:sp>
      <p:cxnSp>
        <p:nvCxnSpPr>
          <p:cNvPr id="31" name="Прямая со стрелкой 30"/>
          <p:cNvCxnSpPr>
            <a:cxnSpLocks/>
          </p:cNvCxnSpPr>
          <p:nvPr/>
        </p:nvCxnSpPr>
        <p:spPr>
          <a:xfrm flipH="1">
            <a:off x="1721561" y="1027691"/>
            <a:ext cx="1986343" cy="457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cxnSpLocks/>
          </p:cNvCxnSpPr>
          <p:nvPr/>
        </p:nvCxnSpPr>
        <p:spPr>
          <a:xfrm>
            <a:off x="5656485" y="1027691"/>
            <a:ext cx="2340260" cy="503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52123" y="1639768"/>
            <a:ext cx="2759787" cy="513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Излишки</a:t>
            </a:r>
            <a:r>
              <a:rPr lang="ru-RU" dirty="0">
                <a:solidFill>
                  <a:schemeClr val="tx1"/>
                </a:solidFill>
              </a:rPr>
              <a:t> </a:t>
            </a:r>
          </a:p>
        </p:txBody>
      </p:sp>
      <p:sp>
        <p:nvSpPr>
          <p:cNvPr id="35" name="Прямоугольник 34"/>
          <p:cNvSpPr/>
          <p:nvPr/>
        </p:nvSpPr>
        <p:spPr>
          <a:xfrm>
            <a:off x="5486399" y="1639769"/>
            <a:ext cx="2870385" cy="601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Недостача</a:t>
            </a:r>
          </a:p>
        </p:txBody>
      </p:sp>
      <p:sp>
        <p:nvSpPr>
          <p:cNvPr id="36" name="Прямоугольник 35"/>
          <p:cNvSpPr/>
          <p:nvPr/>
        </p:nvSpPr>
        <p:spPr>
          <a:xfrm>
            <a:off x="292601" y="2823153"/>
            <a:ext cx="34997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schemeClr val="accent5">
                    <a:lumMod val="50000"/>
                  </a:schemeClr>
                </a:solidFill>
              </a:rPr>
              <a:t>Дт</a:t>
            </a:r>
            <a:r>
              <a:rPr lang="ru-RU" sz="2400" b="1" dirty="0">
                <a:solidFill>
                  <a:schemeClr val="accent5">
                    <a:lumMod val="50000"/>
                  </a:schemeClr>
                </a:solidFill>
              </a:rPr>
              <a:t>  10, 43, 41 и др. Кт 91</a:t>
            </a:r>
            <a:endParaRPr lang="ru-RU" sz="2400" dirty="0">
              <a:solidFill>
                <a:schemeClr val="accent5">
                  <a:lumMod val="50000"/>
                </a:schemeClr>
              </a:solidFill>
            </a:endParaRPr>
          </a:p>
        </p:txBody>
      </p:sp>
      <p:sp>
        <p:nvSpPr>
          <p:cNvPr id="37" name="Прямоугольник 36"/>
          <p:cNvSpPr/>
          <p:nvPr/>
        </p:nvSpPr>
        <p:spPr>
          <a:xfrm>
            <a:off x="5217030" y="2817217"/>
            <a:ext cx="34997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5">
                    <a:lumMod val="50000"/>
                  </a:schemeClr>
                </a:solidFill>
              </a:rPr>
              <a:t>Дт 94 Кт 10, 41, 43</a:t>
            </a:r>
          </a:p>
        </p:txBody>
      </p:sp>
      <p:sp>
        <p:nvSpPr>
          <p:cNvPr id="15" name="Прямоугольник 14"/>
          <p:cNvSpPr/>
          <p:nvPr/>
        </p:nvSpPr>
        <p:spPr>
          <a:xfrm>
            <a:off x="4244922" y="3907852"/>
            <a:ext cx="19442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chemeClr val="accent6">
                    <a:lumMod val="50000"/>
                  </a:schemeClr>
                </a:solidFill>
              </a:rPr>
              <a:t>Дт 73 </a:t>
            </a:r>
            <a:r>
              <a:rPr lang="ru-RU" sz="2200" b="1" dirty="0" err="1">
                <a:solidFill>
                  <a:schemeClr val="accent6">
                    <a:lumMod val="50000"/>
                  </a:schemeClr>
                </a:solidFill>
              </a:rPr>
              <a:t>Кт</a:t>
            </a:r>
            <a:r>
              <a:rPr lang="ru-RU" sz="2200" b="1" dirty="0">
                <a:solidFill>
                  <a:schemeClr val="accent6">
                    <a:lumMod val="50000"/>
                  </a:schemeClr>
                </a:solidFill>
              </a:rPr>
              <a:t> 94</a:t>
            </a:r>
          </a:p>
        </p:txBody>
      </p:sp>
      <p:sp>
        <p:nvSpPr>
          <p:cNvPr id="19" name="Прямоугольник 18">
            <a:extLst>
              <a:ext uri="{FF2B5EF4-FFF2-40B4-BE49-F238E27FC236}">
                <a16:creationId xmlns:a16="http://schemas.microsoft.com/office/drawing/2014/main" id="{5C00E7A3-9D3D-4F7B-BDEC-9B69A62FB298}"/>
              </a:ext>
            </a:extLst>
          </p:cNvPr>
          <p:cNvSpPr/>
          <p:nvPr/>
        </p:nvSpPr>
        <p:spPr>
          <a:xfrm>
            <a:off x="6966927" y="3882917"/>
            <a:ext cx="19442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err="1">
                <a:solidFill>
                  <a:schemeClr val="accent6">
                    <a:lumMod val="50000"/>
                  </a:schemeClr>
                </a:solidFill>
              </a:rPr>
              <a:t>Дт</a:t>
            </a:r>
            <a:r>
              <a:rPr lang="ru-RU" sz="2200" b="1" dirty="0">
                <a:solidFill>
                  <a:schemeClr val="accent6">
                    <a:lumMod val="50000"/>
                  </a:schemeClr>
                </a:solidFill>
              </a:rPr>
              <a:t> 91 Кт 94</a:t>
            </a:r>
          </a:p>
        </p:txBody>
      </p:sp>
      <p:cxnSp>
        <p:nvCxnSpPr>
          <p:cNvPr id="8" name="Прямая со стрелкой 7">
            <a:extLst>
              <a:ext uri="{FF2B5EF4-FFF2-40B4-BE49-F238E27FC236}">
                <a16:creationId xmlns:a16="http://schemas.microsoft.com/office/drawing/2014/main" id="{BF76C253-4B74-4C0B-A140-11246361D20F}"/>
              </a:ext>
            </a:extLst>
          </p:cNvPr>
          <p:cNvCxnSpPr/>
          <p:nvPr/>
        </p:nvCxnSpPr>
        <p:spPr>
          <a:xfrm>
            <a:off x="1721561" y="2324174"/>
            <a:ext cx="0" cy="411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9DF43065-1373-45BB-8AAC-55BBEC845FFF}"/>
              </a:ext>
            </a:extLst>
          </p:cNvPr>
          <p:cNvCxnSpPr/>
          <p:nvPr/>
        </p:nvCxnSpPr>
        <p:spPr>
          <a:xfrm>
            <a:off x="6897123" y="2377185"/>
            <a:ext cx="0" cy="35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46FAA101-A121-404D-9A2A-F0AD007E2DC9}"/>
              </a:ext>
            </a:extLst>
          </p:cNvPr>
          <p:cNvCxnSpPr/>
          <p:nvPr/>
        </p:nvCxnSpPr>
        <p:spPr>
          <a:xfrm flipH="1">
            <a:off x="5796136" y="3429000"/>
            <a:ext cx="36004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A11489EC-C0CC-4242-A14D-08780B54E44C}"/>
              </a:ext>
            </a:extLst>
          </p:cNvPr>
          <p:cNvCxnSpPr/>
          <p:nvPr/>
        </p:nvCxnSpPr>
        <p:spPr>
          <a:xfrm>
            <a:off x="7236296" y="3464720"/>
            <a:ext cx="632935" cy="3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584176"/>
          </a:xfrm>
        </p:spPr>
        <p:txBody>
          <a:bodyPr>
            <a:normAutofit/>
          </a:bodyPr>
          <a:lstStyle/>
          <a:p>
            <a:r>
              <a:rPr lang="ru-RU" sz="5400" dirty="0">
                <a:solidFill>
                  <a:srgbClr val="FF0000"/>
                </a:solidFill>
              </a:rPr>
              <a:t>Кейс №1</a:t>
            </a:r>
          </a:p>
        </p:txBody>
      </p:sp>
      <p:sp>
        <p:nvSpPr>
          <p:cNvPr id="3" name="Прямоугольник 2"/>
          <p:cNvSpPr/>
          <p:nvPr/>
        </p:nvSpPr>
        <p:spPr>
          <a:xfrm>
            <a:off x="323528" y="1340769"/>
            <a:ext cx="8424936" cy="4524315"/>
          </a:xfrm>
          <a:prstGeom prst="rect">
            <a:avLst/>
          </a:prstGeom>
        </p:spPr>
        <p:txBody>
          <a:bodyPr wrap="square">
            <a:spAutoFit/>
          </a:bodyPr>
          <a:lstStyle/>
          <a:p>
            <a:pPr indent="531813" algn="just"/>
            <a:r>
              <a:rPr lang="ru-RU" sz="3600" dirty="0">
                <a:solidFill>
                  <a:schemeClr val="accent5">
                    <a:lumMod val="75000"/>
                  </a:schemeClr>
                </a:solidFill>
              </a:rPr>
              <a:t>По решению руководителя Магазина «Все для дома» была проведена плановая инвентаризация готовой продукции. По результатам инвентаризации выявлен излишек  полуфабрикатов на  общую сумму  2360 руб. Какая проводка будет сделана  по отражению результатов инвентаризации. </a:t>
            </a:r>
          </a:p>
        </p:txBody>
      </p:sp>
    </p:spTree>
    <p:extLst>
      <p:ext uri="{BB962C8B-B14F-4D97-AF65-F5344CB8AC3E}">
        <p14:creationId xmlns:p14="http://schemas.microsoft.com/office/powerpoint/2010/main" val="641654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764704"/>
            <a:ext cx="4032448" cy="1008112"/>
          </a:xfrm>
        </p:spPr>
        <p:txBody>
          <a:bodyPr>
            <a:normAutofit/>
          </a:bodyPr>
          <a:lstStyle/>
          <a:p>
            <a:r>
              <a:rPr lang="ru-RU" sz="5400" dirty="0">
                <a:solidFill>
                  <a:srgbClr val="FF0000"/>
                </a:solidFill>
              </a:rPr>
              <a:t>Ответ</a:t>
            </a:r>
          </a:p>
        </p:txBody>
      </p:sp>
      <p:sp>
        <p:nvSpPr>
          <p:cNvPr id="3" name="Прямоугольник 2"/>
          <p:cNvSpPr/>
          <p:nvPr/>
        </p:nvSpPr>
        <p:spPr>
          <a:xfrm>
            <a:off x="323528" y="2132856"/>
            <a:ext cx="8424936" cy="2277547"/>
          </a:xfrm>
          <a:prstGeom prst="rect">
            <a:avLst/>
          </a:prstGeom>
        </p:spPr>
        <p:txBody>
          <a:bodyPr wrap="square">
            <a:spAutoFit/>
          </a:bodyPr>
          <a:lstStyle/>
          <a:p>
            <a:pPr indent="531813" algn="just"/>
            <a:endParaRPr lang="ru-RU" sz="2800" dirty="0">
              <a:solidFill>
                <a:schemeClr val="accent5">
                  <a:lumMod val="75000"/>
                </a:schemeClr>
              </a:solidFill>
            </a:endParaRPr>
          </a:p>
          <a:p>
            <a:pPr indent="531813" algn="just"/>
            <a:endParaRPr lang="ru-RU" sz="2800" dirty="0">
              <a:solidFill>
                <a:schemeClr val="accent5">
                  <a:lumMod val="75000"/>
                </a:schemeClr>
              </a:solidFill>
            </a:endParaRPr>
          </a:p>
          <a:p>
            <a:pPr indent="531813" algn="ctr"/>
            <a:r>
              <a:rPr lang="ru-RU" sz="5000" b="1" dirty="0" err="1"/>
              <a:t>Дт</a:t>
            </a:r>
            <a:r>
              <a:rPr lang="ru-RU" sz="5000" b="1" dirty="0"/>
              <a:t> 43  Кт 91  </a:t>
            </a:r>
          </a:p>
          <a:p>
            <a:pPr indent="531813" algn="just"/>
            <a:r>
              <a:rPr lang="ru-RU" sz="3600" dirty="0">
                <a:solidFill>
                  <a:schemeClr val="accent6">
                    <a:lumMod val="75000"/>
                  </a:schemeClr>
                </a:solidFill>
              </a:rPr>
              <a:t>выявлены излишки готовой продукции</a:t>
            </a:r>
          </a:p>
        </p:txBody>
      </p:sp>
    </p:spTree>
    <p:extLst>
      <p:ext uri="{BB962C8B-B14F-4D97-AF65-F5344CB8AC3E}">
        <p14:creationId xmlns:p14="http://schemas.microsoft.com/office/powerpoint/2010/main" val="641654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296144"/>
          </a:xfrm>
        </p:spPr>
        <p:txBody>
          <a:bodyPr>
            <a:normAutofit/>
          </a:bodyPr>
          <a:lstStyle/>
          <a:p>
            <a:r>
              <a:rPr lang="ru-RU" sz="5400" dirty="0">
                <a:solidFill>
                  <a:srgbClr val="FF0000"/>
                </a:solidFill>
              </a:rPr>
              <a:t>Кейс №2</a:t>
            </a:r>
          </a:p>
        </p:txBody>
      </p:sp>
      <p:sp>
        <p:nvSpPr>
          <p:cNvPr id="4" name="TextBox 3"/>
          <p:cNvSpPr txBox="1"/>
          <p:nvPr/>
        </p:nvSpPr>
        <p:spPr>
          <a:xfrm>
            <a:off x="683568" y="1412776"/>
            <a:ext cx="7776864" cy="5078313"/>
          </a:xfrm>
          <a:prstGeom prst="rect">
            <a:avLst/>
          </a:prstGeom>
          <a:noFill/>
        </p:spPr>
        <p:txBody>
          <a:bodyPr wrap="square" rtlCol="0">
            <a:spAutoFit/>
          </a:bodyPr>
          <a:lstStyle/>
          <a:p>
            <a:pPr indent="531813" algn="just"/>
            <a:r>
              <a:rPr lang="ru-RU" sz="3600" dirty="0">
                <a:solidFill>
                  <a:schemeClr val="accent5">
                    <a:lumMod val="75000"/>
                  </a:schemeClr>
                </a:solidFill>
              </a:rPr>
              <a:t>По результатам проведенной инвентаризации на складе мини-</a:t>
            </a:r>
            <a:r>
              <a:rPr lang="ru-RU" sz="3600" dirty="0" err="1">
                <a:solidFill>
                  <a:schemeClr val="accent5">
                    <a:lumMod val="75000"/>
                  </a:schemeClr>
                </a:solidFill>
              </a:rPr>
              <a:t>маркет</a:t>
            </a:r>
            <a:r>
              <a:rPr lang="ru-RU" sz="3600" dirty="0">
                <a:solidFill>
                  <a:schemeClr val="accent5">
                    <a:lumMod val="75000"/>
                  </a:schemeClr>
                </a:solidFill>
              </a:rPr>
              <a:t> «Новый век» была выявлена недостача материалов на сумму 1350 руб. МОЛ признало свою вину и готово возместить недостачу в кассу организации. Отразите на счетах бухгалтерского учета хозяйственные операции.</a:t>
            </a:r>
          </a:p>
        </p:txBody>
      </p:sp>
    </p:spTree>
    <p:extLst>
      <p:ext uri="{BB962C8B-B14F-4D97-AF65-F5344CB8AC3E}">
        <p14:creationId xmlns:p14="http://schemas.microsoft.com/office/powerpoint/2010/main" val="64165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221715"/>
          </a:xfrm>
        </p:spPr>
        <p:txBody>
          <a:bodyPr>
            <a:normAutofit/>
          </a:bodyPr>
          <a:lstStyle/>
          <a:p>
            <a:r>
              <a:rPr lang="ru-RU" sz="5400" dirty="0">
                <a:solidFill>
                  <a:srgbClr val="FF0000"/>
                </a:solidFill>
                <a:effectLst/>
              </a:rPr>
              <a:t>Ответ </a:t>
            </a:r>
          </a:p>
        </p:txBody>
      </p:sp>
      <p:sp>
        <p:nvSpPr>
          <p:cNvPr id="4" name="TextBox 3"/>
          <p:cNvSpPr txBox="1"/>
          <p:nvPr/>
        </p:nvSpPr>
        <p:spPr>
          <a:xfrm>
            <a:off x="395536" y="1410355"/>
            <a:ext cx="8496944" cy="3908762"/>
          </a:xfrm>
          <a:prstGeom prst="rect">
            <a:avLst/>
          </a:prstGeom>
          <a:noFill/>
        </p:spPr>
        <p:txBody>
          <a:bodyPr wrap="square" rtlCol="0">
            <a:spAutoFit/>
          </a:bodyPr>
          <a:lstStyle/>
          <a:p>
            <a:pPr marL="742950" indent="-742950">
              <a:buAutoNum type="arabicParenR"/>
            </a:pPr>
            <a:r>
              <a:rPr lang="ru-RU" sz="3200" dirty="0" err="1"/>
              <a:t>Дт</a:t>
            </a:r>
            <a:r>
              <a:rPr lang="ru-RU" sz="3200" dirty="0"/>
              <a:t> 94 Кт 10  </a:t>
            </a:r>
            <a:r>
              <a:rPr lang="ru-RU" sz="3200" dirty="0">
                <a:solidFill>
                  <a:schemeClr val="accent5">
                    <a:lumMod val="75000"/>
                  </a:schemeClr>
                </a:solidFill>
              </a:rPr>
              <a:t>недостача по итогам инвентаризации;</a:t>
            </a:r>
          </a:p>
          <a:p>
            <a:pPr marL="742950" indent="-742950">
              <a:buAutoNum type="arabicParenR"/>
            </a:pPr>
            <a:r>
              <a:rPr lang="ru-RU" sz="3200" dirty="0" err="1"/>
              <a:t>Дт</a:t>
            </a:r>
            <a:r>
              <a:rPr lang="ru-RU" sz="3200" dirty="0"/>
              <a:t> 73 Кт 94  </a:t>
            </a:r>
            <a:r>
              <a:rPr lang="ru-RU" sz="3200" dirty="0">
                <a:solidFill>
                  <a:schemeClr val="accent5">
                    <a:lumMod val="75000"/>
                  </a:schemeClr>
                </a:solidFill>
              </a:rPr>
              <a:t>недостача отнесена на МОЛ;</a:t>
            </a:r>
          </a:p>
          <a:p>
            <a:pPr marL="742950" indent="-742950">
              <a:buAutoNum type="arabicParenR"/>
            </a:pPr>
            <a:r>
              <a:rPr lang="ru-RU" sz="3200" dirty="0" err="1"/>
              <a:t>Дт</a:t>
            </a:r>
            <a:r>
              <a:rPr lang="ru-RU" sz="3200" dirty="0"/>
              <a:t> 70 Кт 73  </a:t>
            </a:r>
            <a:r>
              <a:rPr lang="ru-RU" sz="3200" dirty="0">
                <a:solidFill>
                  <a:schemeClr val="accent5">
                    <a:lumMod val="75000"/>
                  </a:schemeClr>
                </a:solidFill>
              </a:rPr>
              <a:t>МОЛ возмещает недостачу из зарплаты;</a:t>
            </a:r>
          </a:p>
          <a:p>
            <a:pPr marL="742950" indent="-742950">
              <a:buAutoNum type="arabicParenR"/>
            </a:pPr>
            <a:r>
              <a:rPr lang="ru-RU" sz="3200" dirty="0" err="1"/>
              <a:t>Дт</a:t>
            </a:r>
            <a:r>
              <a:rPr lang="ru-RU" sz="3200" dirty="0"/>
              <a:t> 50 Кт 73  </a:t>
            </a:r>
            <a:r>
              <a:rPr lang="ru-RU" sz="3200" dirty="0">
                <a:solidFill>
                  <a:schemeClr val="accent5">
                    <a:lumMod val="75000"/>
                  </a:schemeClr>
                </a:solidFill>
              </a:rPr>
              <a:t>МОЛ уплачивает в кассу недостачу.</a:t>
            </a:r>
          </a:p>
          <a:p>
            <a:pPr indent="79375" algn="ctr"/>
            <a:endParaRPr lang="ru-RU" sz="2400" dirty="0">
              <a:solidFill>
                <a:schemeClr val="accent5">
                  <a:lumMod val="75000"/>
                </a:schemeClr>
              </a:solidFill>
            </a:endParaRPr>
          </a:p>
        </p:txBody>
      </p:sp>
    </p:spTree>
    <p:extLst>
      <p:ext uri="{BB962C8B-B14F-4D97-AF65-F5344CB8AC3E}">
        <p14:creationId xmlns:p14="http://schemas.microsoft.com/office/powerpoint/2010/main" val="64165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548680"/>
            <a:ext cx="8589640" cy="3528392"/>
          </a:xfrm>
        </p:spPr>
        <p:txBody>
          <a:bodyPr>
            <a:noAutofit/>
          </a:bodyPr>
          <a:lstStyle/>
          <a:p>
            <a:r>
              <a:rPr lang="ru-RU" sz="4400" i="1" dirty="0">
                <a:solidFill>
                  <a:srgbClr val="FF0000"/>
                </a:solidFill>
                <a:effectLst/>
                <a:latin typeface="+mn-lt"/>
              </a:rPr>
              <a:t>Цель занятия:</a:t>
            </a:r>
            <a:br>
              <a:rPr lang="ru-RU" sz="3600" i="1" dirty="0">
                <a:solidFill>
                  <a:srgbClr val="7030A0"/>
                </a:solidFill>
                <a:effectLst/>
                <a:latin typeface="+mn-lt"/>
              </a:rPr>
            </a:br>
            <a:r>
              <a:rPr lang="ru-RU" sz="3600" b="0" i="1" dirty="0">
                <a:solidFill>
                  <a:srgbClr val="7030A0"/>
                </a:solidFill>
                <a:effectLst/>
                <a:latin typeface="+mn-lt"/>
              </a:rPr>
              <a:t> </a:t>
            </a:r>
            <a:r>
              <a:rPr lang="ru-RU" sz="3200" dirty="0">
                <a:solidFill>
                  <a:srgbClr val="7030A0"/>
                </a:solidFill>
                <a:effectLst/>
                <a:latin typeface="+mn-lt"/>
              </a:rPr>
              <a:t>изучить порядок учета  </a:t>
            </a:r>
            <a:r>
              <a:rPr lang="ru-RU" sz="3200" dirty="0" err="1">
                <a:solidFill>
                  <a:srgbClr val="7030A0"/>
                </a:solidFill>
                <a:effectLst/>
                <a:latin typeface="+mn-lt"/>
              </a:rPr>
              <a:t>материльно</a:t>
            </a:r>
            <a:r>
              <a:rPr lang="ru-RU" sz="3200" dirty="0">
                <a:solidFill>
                  <a:srgbClr val="7030A0"/>
                </a:solidFill>
                <a:effectLst/>
                <a:latin typeface="+mn-lt"/>
              </a:rPr>
              <a:t> - производственных запасов и контроль за их сохранностью </a:t>
            </a:r>
          </a:p>
        </p:txBody>
      </p:sp>
      <p:sp>
        <p:nvSpPr>
          <p:cNvPr id="4105" name="AutoShape 9"/>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10" name="Picture 14" descr="https://img-fotki.yandex.ru/get/6309/36014149.b4/0_6f49c_f93d3491_L.png"/>
          <p:cNvPicPr>
            <a:picLocks noChangeAspect="1" noChangeArrowheads="1"/>
          </p:cNvPicPr>
          <p:nvPr/>
        </p:nvPicPr>
        <p:blipFill>
          <a:blip r:embed="rId2" cstate="print"/>
          <a:srcRect/>
          <a:stretch>
            <a:fillRect/>
          </a:stretch>
        </p:blipFill>
        <p:spPr bwMode="auto">
          <a:xfrm>
            <a:off x="0" y="4077072"/>
            <a:ext cx="4221932" cy="27809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5CC7F-9126-4FF5-8CAA-406175EFB000}"/>
              </a:ext>
            </a:extLst>
          </p:cNvPr>
          <p:cNvSpPr>
            <a:spLocks noGrp="1"/>
          </p:cNvSpPr>
          <p:nvPr>
            <p:ph type="title"/>
          </p:nvPr>
        </p:nvSpPr>
        <p:spPr>
          <a:xfrm>
            <a:off x="457200" y="274638"/>
            <a:ext cx="8229600" cy="850106"/>
          </a:xfrm>
        </p:spPr>
        <p:txBody>
          <a:bodyPr/>
          <a:lstStyle/>
          <a:p>
            <a:r>
              <a:rPr lang="ru-RU" dirty="0">
                <a:solidFill>
                  <a:srgbClr val="FF0000"/>
                </a:solidFill>
                <a:latin typeface="+mn-lt"/>
              </a:rPr>
              <a:t>Подведение итога занятия</a:t>
            </a:r>
          </a:p>
        </p:txBody>
      </p:sp>
      <p:sp>
        <p:nvSpPr>
          <p:cNvPr id="3" name="Объект 2">
            <a:extLst>
              <a:ext uri="{FF2B5EF4-FFF2-40B4-BE49-F238E27FC236}">
                <a16:creationId xmlns:a16="http://schemas.microsoft.com/office/drawing/2014/main" id="{B0D15415-1126-4928-A3EE-76158ABEB7EA}"/>
              </a:ext>
            </a:extLst>
          </p:cNvPr>
          <p:cNvSpPr>
            <a:spLocks noGrp="1"/>
          </p:cNvSpPr>
          <p:nvPr>
            <p:ph idx="1"/>
          </p:nvPr>
        </p:nvSpPr>
        <p:spPr>
          <a:xfrm>
            <a:off x="491002" y="1124744"/>
            <a:ext cx="8229600" cy="4709160"/>
          </a:xfrm>
        </p:spPr>
        <p:txBody>
          <a:bodyPr/>
          <a:lstStyle/>
          <a:p>
            <a:pPr algn="just">
              <a:spcAft>
                <a:spcPts val="0"/>
              </a:spcAft>
            </a:pPr>
            <a:r>
              <a:rPr lang="ru-RU" dirty="0">
                <a:ea typeface="Times New Roman" panose="02020603050405020304" pitchFamily="18" charset="0"/>
              </a:rPr>
              <a:t>Что в бухгалтерском учете относится к МПЗ?</a:t>
            </a:r>
          </a:p>
          <a:p>
            <a:pPr algn="just">
              <a:spcAft>
                <a:spcPts val="0"/>
              </a:spcAft>
            </a:pPr>
            <a:r>
              <a:rPr lang="ru-RU" dirty="0">
                <a:ea typeface="Times New Roman" panose="02020603050405020304" pitchFamily="18" charset="0"/>
              </a:rPr>
              <a:t>-  Назовите счета предназначенные для учета МПЗ?</a:t>
            </a:r>
          </a:p>
          <a:p>
            <a:pPr algn="just">
              <a:spcAft>
                <a:spcPts val="0"/>
              </a:spcAft>
            </a:pPr>
            <a:r>
              <a:rPr lang="ru-RU" dirty="0">
                <a:ea typeface="Times New Roman" panose="02020603050405020304" pitchFamily="18" charset="0"/>
              </a:rPr>
              <a:t>- С какой целью в организациях проводится инвентаризация?</a:t>
            </a:r>
          </a:p>
          <a:p>
            <a:pPr algn="just">
              <a:spcAft>
                <a:spcPts val="0"/>
              </a:spcAft>
            </a:pPr>
            <a:r>
              <a:rPr lang="ru-RU" dirty="0">
                <a:ea typeface="Times New Roman" panose="02020603050405020304" pitchFamily="18" charset="0"/>
              </a:rPr>
              <a:t>- Какие первичные документы  используются при учете МПЗ?</a:t>
            </a:r>
          </a:p>
          <a:p>
            <a:pPr algn="just">
              <a:spcAft>
                <a:spcPts val="0"/>
              </a:spcAft>
            </a:pPr>
            <a:r>
              <a:rPr lang="ru-RU" dirty="0">
                <a:ea typeface="Times New Roman" panose="02020603050405020304" pitchFamily="18" charset="0"/>
              </a:rPr>
              <a:t>-На каком счете отражаются Недостачи по результатам инвентаризации</a:t>
            </a:r>
          </a:p>
          <a:p>
            <a:pPr algn="just">
              <a:spcAft>
                <a:spcPts val="0"/>
              </a:spcAft>
            </a:pPr>
            <a:endParaRPr lang="ru-RU" dirty="0"/>
          </a:p>
        </p:txBody>
      </p:sp>
    </p:spTree>
    <p:extLst>
      <p:ext uri="{BB962C8B-B14F-4D97-AF65-F5344CB8AC3E}">
        <p14:creationId xmlns:p14="http://schemas.microsoft.com/office/powerpoint/2010/main" val="274497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solidFill>
                  <a:schemeClr val="tx1"/>
                </a:solidFill>
                <a:latin typeface="+mn-lt"/>
              </a:rPr>
              <a:t>РЕФЛЕКСИЯ</a:t>
            </a:r>
          </a:p>
        </p:txBody>
      </p:sp>
      <p:sp>
        <p:nvSpPr>
          <p:cNvPr id="5" name="Прямоугольник 4"/>
          <p:cNvSpPr/>
          <p:nvPr/>
        </p:nvSpPr>
        <p:spPr>
          <a:xfrm>
            <a:off x="0" y="5877272"/>
            <a:ext cx="9144000" cy="9807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1. </a:t>
            </a:r>
            <a:r>
              <a:rPr lang="ru-RU" sz="2800" b="1" dirty="0">
                <a:solidFill>
                  <a:schemeClr val="tx1"/>
                </a:solidFill>
              </a:rPr>
              <a:t>Плохо,  не всегда внимательно слушал</a:t>
            </a:r>
          </a:p>
        </p:txBody>
      </p:sp>
      <p:sp>
        <p:nvSpPr>
          <p:cNvPr id="6" name="Прямоугольник 5"/>
          <p:cNvSpPr/>
          <p:nvPr/>
        </p:nvSpPr>
        <p:spPr>
          <a:xfrm>
            <a:off x="1403648" y="4797152"/>
            <a:ext cx="7740352" cy="10081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4">
                    <a:lumMod val="50000"/>
                  </a:schemeClr>
                </a:solidFill>
              </a:rPr>
              <a:t>2. </a:t>
            </a:r>
            <a:r>
              <a:rPr lang="ru-RU" sz="2800" b="1" dirty="0">
                <a:solidFill>
                  <a:schemeClr val="accent4">
                    <a:lumMod val="50000"/>
                  </a:schemeClr>
                </a:solidFill>
              </a:rPr>
              <a:t>Отвечал я не плохо, допускал  ошибки</a:t>
            </a:r>
          </a:p>
        </p:txBody>
      </p:sp>
      <p:sp>
        <p:nvSpPr>
          <p:cNvPr id="7" name="Прямоугольник 6"/>
          <p:cNvSpPr/>
          <p:nvPr/>
        </p:nvSpPr>
        <p:spPr>
          <a:xfrm>
            <a:off x="2771800" y="3717032"/>
            <a:ext cx="6372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3. </a:t>
            </a:r>
            <a:r>
              <a:rPr lang="ru-RU" sz="2800" b="1" dirty="0">
                <a:solidFill>
                  <a:schemeClr val="tx1"/>
                </a:solidFill>
              </a:rPr>
              <a:t>Я уверен в своих силах,  допускал лишь значительные ошибки </a:t>
            </a:r>
          </a:p>
        </p:txBody>
      </p:sp>
      <p:sp>
        <p:nvSpPr>
          <p:cNvPr id="8" name="Прямоугольник 7"/>
          <p:cNvSpPr/>
          <p:nvPr/>
        </p:nvSpPr>
        <p:spPr>
          <a:xfrm>
            <a:off x="4211960" y="2132856"/>
            <a:ext cx="4932040" cy="158417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solidFill>
              </a:rPr>
              <a:t>4. </a:t>
            </a:r>
            <a:r>
              <a:rPr lang="ru-RU" sz="2800" b="1" dirty="0">
                <a:solidFill>
                  <a:schemeClr val="tx1"/>
                </a:solidFill>
              </a:rPr>
              <a:t>Я уверен в своих силах, все понял, мог ответить на любой вопрос</a:t>
            </a:r>
          </a:p>
        </p:txBody>
      </p:sp>
      <p:sp>
        <p:nvSpPr>
          <p:cNvPr id="9" name="Прямоугольник 8"/>
          <p:cNvSpPr/>
          <p:nvPr/>
        </p:nvSpPr>
        <p:spPr>
          <a:xfrm>
            <a:off x="755576" y="1052736"/>
            <a:ext cx="7848872"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accent5">
                    <a:lumMod val="75000"/>
                  </a:schemeClr>
                </a:solidFill>
              </a:rPr>
              <a:t>Лестница карьерного роста</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normAutofit fontScale="90000"/>
          </a:bodyPr>
          <a:lstStyle/>
          <a:p>
            <a:r>
              <a:rPr lang="ru-RU" sz="4000" dirty="0">
                <a:solidFill>
                  <a:srgbClr val="FF0000"/>
                </a:solidFill>
                <a:effectLst/>
                <a:latin typeface="+mn-lt"/>
              </a:rPr>
              <a:t>ДОМАШНЕЕ ЗАДАНИЕ</a:t>
            </a:r>
          </a:p>
        </p:txBody>
      </p:sp>
      <p:sp>
        <p:nvSpPr>
          <p:cNvPr id="4" name="TextBox 3"/>
          <p:cNvSpPr txBox="1"/>
          <p:nvPr/>
        </p:nvSpPr>
        <p:spPr>
          <a:xfrm>
            <a:off x="251520" y="908720"/>
            <a:ext cx="8640960" cy="1569660"/>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Придумайте </a:t>
            </a:r>
            <a:r>
              <a:rPr kumimoji="0" lang="ru-RU" sz="24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синквейн</a:t>
            </a:r>
            <a:r>
              <a:rPr kumimoji="0" 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по теме учет МПЗ.</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Составьте корреспонденцию счетов </a:t>
            </a:r>
            <a:r>
              <a:rPr kumimoji="0" 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(не менее10) </a:t>
            </a:r>
            <a:r>
              <a:rPr kumimoji="0" 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по поступлению, выбытию и результатам инвентаризации МПЗ, и представьте в  </a:t>
            </a:r>
            <a:r>
              <a:rPr lang="ru-RU" sz="2400" dirty="0">
                <a:solidFill>
                  <a:srgbClr val="7030A0"/>
                </a:solidFill>
                <a:latin typeface="Times New Roman" panose="02020603050405020304" pitchFamily="18" charset="0"/>
              </a:rPr>
              <a:t>форме</a:t>
            </a:r>
            <a:r>
              <a:rPr kumimoji="0" 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таблице.</a:t>
            </a:r>
          </a:p>
        </p:txBody>
      </p:sp>
      <p:graphicFrame>
        <p:nvGraphicFramePr>
          <p:cNvPr id="5" name="Таблица 4"/>
          <p:cNvGraphicFramePr>
            <a:graphicFrameLocks noGrp="1"/>
          </p:cNvGraphicFramePr>
          <p:nvPr>
            <p:extLst>
              <p:ext uri="{D42A27DB-BD31-4B8C-83A1-F6EECF244321}">
                <p14:modId xmlns:p14="http://schemas.microsoft.com/office/powerpoint/2010/main" val="171774518"/>
              </p:ext>
            </p:extLst>
          </p:nvPr>
        </p:nvGraphicFramePr>
        <p:xfrm>
          <a:off x="323528" y="2708920"/>
          <a:ext cx="8568952" cy="1811342"/>
        </p:xfrm>
        <a:graphic>
          <a:graphicData uri="http://schemas.openxmlformats.org/drawingml/2006/table">
            <a:tbl>
              <a:tblPr/>
              <a:tblGrid>
                <a:gridCol w="648072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49570">
                <a:tc>
                  <a:txBody>
                    <a:bodyPr/>
                    <a:lstStyle/>
                    <a:p>
                      <a:pPr algn="ctr">
                        <a:spcAft>
                          <a:spcPts val="0"/>
                        </a:spcAft>
                      </a:pPr>
                      <a:r>
                        <a:rPr lang="ru-RU" sz="2000" dirty="0">
                          <a:solidFill>
                            <a:schemeClr val="tx1"/>
                          </a:solidFill>
                          <a:latin typeface="Times New Roman"/>
                          <a:ea typeface="Calibri"/>
                          <a:cs typeface="Times New Roman"/>
                        </a:rPr>
                        <a:t>Содержание операции</a:t>
                      </a: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chemeClr val="tx1"/>
                          </a:solidFill>
                          <a:latin typeface="Times New Roman"/>
                          <a:ea typeface="Calibri"/>
                          <a:cs typeface="Times New Roman"/>
                        </a:rPr>
                        <a:t>Дебет</a:t>
                      </a: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chemeClr val="tx1"/>
                          </a:solidFill>
                          <a:latin typeface="Times New Roman"/>
                          <a:ea typeface="Calibri"/>
                          <a:cs typeface="Times New Roman"/>
                        </a:rPr>
                        <a:t>Кредит</a:t>
                      </a: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794">
                <a:tc>
                  <a:txBody>
                    <a:bodyPr/>
                    <a:lstStyle/>
                    <a:p>
                      <a:pPr>
                        <a:spcAft>
                          <a:spcPts val="0"/>
                        </a:spcAft>
                      </a:pPr>
                      <a:r>
                        <a:rPr lang="ru-RU" sz="2000" dirty="0">
                          <a:solidFill>
                            <a:schemeClr val="tx1"/>
                          </a:solidFill>
                          <a:latin typeface="Times New Roman"/>
                          <a:ea typeface="Times New Roman"/>
                          <a:cs typeface="Times New Roman"/>
                        </a:rPr>
                        <a:t>Со склада отправлены  в производство материалы</a:t>
                      </a: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chemeClr val="tx1"/>
                          </a:solidFill>
                          <a:latin typeface="Times New Roman"/>
                          <a:ea typeface="Times New Roman"/>
                          <a:cs typeface="Times New Roman"/>
                        </a:rPr>
                        <a:t>20</a:t>
                      </a: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chemeClr val="tx1"/>
                          </a:solidFill>
                          <a:latin typeface="Times New Roman"/>
                          <a:ea typeface="Times New Roman"/>
                          <a:cs typeface="Times New Roman"/>
                        </a:rPr>
                        <a:t>10</a:t>
                      </a: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715">
                <a:tc>
                  <a:txBody>
                    <a:bodyPr/>
                    <a:lstStyle/>
                    <a:p>
                      <a:pPr>
                        <a:spcAft>
                          <a:spcPts val="0"/>
                        </a:spcAft>
                      </a:pPr>
                      <a:r>
                        <a:rPr lang="ru-RU" sz="2000" dirty="0">
                          <a:solidFill>
                            <a:schemeClr val="tx1"/>
                          </a:solidFill>
                          <a:latin typeface="Times New Roman"/>
                          <a:ea typeface="Calibri"/>
                          <a:cs typeface="Times New Roman"/>
                        </a:rPr>
                        <a:t>Поступили товары от поставщиков</a:t>
                      </a: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715">
                <a:tc>
                  <a:txBody>
                    <a:bodyPr/>
                    <a:lstStyle/>
                    <a:p>
                      <a:pPr>
                        <a:spcAft>
                          <a:spcPts val="0"/>
                        </a:spcAft>
                      </a:pPr>
                      <a:r>
                        <a:rPr lang="ru-RU" sz="2000" dirty="0">
                          <a:solidFill>
                            <a:schemeClr val="tx1"/>
                          </a:solidFill>
                          <a:latin typeface="Times New Roman"/>
                          <a:ea typeface="Calibri"/>
                          <a:cs typeface="Times New Roman"/>
                        </a:rPr>
                        <a:t>Недостача отнесена на виновное лицо</a:t>
                      </a: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dirty="0">
                        <a:solidFill>
                          <a:schemeClr val="tx1"/>
                        </a:solidFill>
                        <a:latin typeface="Times New Roman"/>
                        <a:ea typeface="Times New Roman"/>
                        <a:cs typeface="Times New Roman"/>
                      </a:endParaRPr>
                    </a:p>
                  </a:txBody>
                  <a:tcPr marL="38645" marR="38645" marT="63578" marB="63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385" name="Rectangle 1"/>
          <p:cNvSpPr>
            <a:spLocks noChangeArrowheads="1"/>
          </p:cNvSpPr>
          <p:nvPr/>
        </p:nvSpPr>
        <p:spPr bwMode="auto">
          <a:xfrm>
            <a:off x="467544" y="36760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54870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440160"/>
          </a:xfrm>
        </p:spPr>
        <p:txBody>
          <a:bodyPr>
            <a:normAutofit/>
          </a:bodyPr>
          <a:lstStyle/>
          <a:p>
            <a:r>
              <a:rPr lang="ru-RU" sz="4000" dirty="0">
                <a:solidFill>
                  <a:srgbClr val="FF0000"/>
                </a:solidFill>
                <a:latin typeface="+mn-lt"/>
              </a:rPr>
              <a:t>ЗАДАНИЕ ДЛЯ САМОСТОЯТЕЛЬНОЙ РАБОТЫ</a:t>
            </a:r>
          </a:p>
        </p:txBody>
      </p:sp>
      <p:sp>
        <p:nvSpPr>
          <p:cNvPr id="4" name="TextBox 3"/>
          <p:cNvSpPr txBox="1"/>
          <p:nvPr/>
        </p:nvSpPr>
        <p:spPr>
          <a:xfrm>
            <a:off x="179512" y="1988840"/>
            <a:ext cx="8640960" cy="4089774"/>
          </a:xfrm>
          <a:prstGeom prst="rect">
            <a:avLst/>
          </a:prstGeom>
          <a:noFill/>
        </p:spPr>
        <p:txBody>
          <a:bodyPr wrap="square" rtlCol="0">
            <a:spAutoFit/>
          </a:bodyPr>
          <a:lstStyle/>
          <a:p>
            <a:pPr marL="0" marR="0" lvl="0" indent="450850" algn="just" defTabSz="914400" rtl="0" eaLnBrk="1" fontAlgn="auto" latinLnBrk="0" hangingPunct="1">
              <a:lnSpc>
                <a:spcPct val="114000"/>
              </a:lnSpc>
              <a:spcBef>
                <a:spcPts val="0"/>
              </a:spcBef>
              <a:spcAft>
                <a:spcPts val="0"/>
              </a:spcAft>
              <a:buClrTx/>
              <a:buSzTx/>
              <a:buFontTx/>
              <a:buNone/>
              <a:tabLst/>
              <a:defRPr/>
            </a:pPr>
            <a:r>
              <a:rPr kumimoji="0" lang="ru-RU" sz="2800" b="0" i="0" u="none" strike="noStrike" kern="1200" cap="none" spc="0" normalizeH="0" baseline="0" noProof="0" dirty="0">
                <a:ln>
                  <a:noFill/>
                </a:ln>
                <a:effectLst/>
                <a:uLnTx/>
                <a:uFillTx/>
                <a:latin typeface="Times New Roman" panose="02020603050405020304" pitchFamily="18" charset="0"/>
                <a:ea typeface="+mn-ea"/>
                <a:cs typeface="+mn-cs"/>
              </a:rPr>
              <a:t>Подготовить сообщение на тему </a:t>
            </a:r>
            <a:r>
              <a:rPr kumimoji="0" lang="ru-RU" sz="2800" b="0" i="1" u="none" strike="noStrike" kern="1200" cap="none" spc="0" normalizeH="0" baseline="0" noProof="0" dirty="0">
                <a:ln>
                  <a:noFill/>
                </a:ln>
                <a:effectLst/>
                <a:uLnTx/>
                <a:uFillTx/>
                <a:latin typeface="Times New Roman" panose="02020603050405020304" pitchFamily="18" charset="0"/>
                <a:ea typeface="+mn-ea"/>
                <a:cs typeface="+mn-cs"/>
              </a:rPr>
              <a:t>«Учет пересортицы, выявленной при инвентаризации МПЗ»</a:t>
            </a:r>
            <a:r>
              <a:rPr kumimoji="0" lang="ru-RU" sz="2800" b="0"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450850" algn="ctr" defTabSz="914400" rtl="0" eaLnBrk="1" fontAlgn="auto" latinLnBrk="0" hangingPunct="1">
              <a:lnSpc>
                <a:spcPct val="114000"/>
              </a:lnSpc>
              <a:spcBef>
                <a:spcPts val="0"/>
              </a:spcBef>
              <a:spcAft>
                <a:spcPts val="0"/>
              </a:spcAft>
              <a:buClrTx/>
              <a:buSzTx/>
              <a:buFontTx/>
              <a:buNone/>
              <a:tabLst/>
              <a:defRPr/>
            </a:pPr>
            <a:r>
              <a:rPr kumimoji="0" lang="ru-RU" sz="2800" b="0" i="0" u="none" strike="noStrike" kern="1200" cap="none" spc="0" normalizeH="0" baseline="0" noProof="0" dirty="0">
                <a:ln>
                  <a:noFill/>
                </a:ln>
                <a:effectLst/>
                <a:uLnTx/>
                <a:uFillTx/>
                <a:latin typeface="Times New Roman" panose="02020603050405020304" pitchFamily="18" charset="0"/>
                <a:ea typeface="+mn-ea"/>
                <a:cs typeface="+mn-cs"/>
              </a:rPr>
              <a:t>Список литературы:</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ФЗ «О бухгалтерском учете» №  402 от 06.12.2011 г.</a:t>
            </a:r>
            <a:endParaRPr kumimoji="0" lang="ru-RU"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Методические указания по инвентаризации имущества и финансовых обязательств № 49 от</a:t>
            </a:r>
            <a:r>
              <a:rPr kumimoji="0" lang="ru-RU"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13 июня 1995 г. (в ред. От 15 мая  2017 г.).</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Дмитриева И. М. Бухгалтерский учет. Учебник и практикум для СПО. – 2020 г.</a:t>
            </a:r>
            <a:endParaRPr kumimoji="0" lang="ru-RU"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36616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AutoShape 1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3" name="AutoShape 1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 name="AutoShape 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 name="Заголовок 1"/>
          <p:cNvSpPr txBox="1">
            <a:spLocks/>
          </p:cNvSpPr>
          <p:nvPr/>
        </p:nvSpPr>
        <p:spPr>
          <a:xfrm>
            <a:off x="971600" y="1340768"/>
            <a:ext cx="7344816" cy="3672408"/>
          </a:xfrm>
          <a:prstGeom prst="rect">
            <a:avLst/>
          </a:prstGeom>
          <a:ln>
            <a:solidFill>
              <a:srgbClr val="FF6600"/>
            </a:solidFill>
          </a:ln>
          <a:effectLst>
            <a:innerShdw blurRad="114300">
              <a:prstClr val="black"/>
            </a:innerShdw>
          </a:effectLst>
          <a:sp3d>
            <a:bevelT w="50800" h="50800" prst="coolSlant"/>
          </a:sp3d>
        </p:spPr>
        <p:style>
          <a:lnRef idx="0">
            <a:schemeClr val="accent1"/>
          </a:lnRef>
          <a:fillRef idx="3">
            <a:schemeClr val="accent1"/>
          </a:fillRef>
          <a:effectRef idx="3">
            <a:schemeClr val="accent1"/>
          </a:effectRef>
          <a:fontRef idx="minor">
            <a:schemeClr val="lt1"/>
          </a:fontRef>
        </p:style>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a:ln w="6350">
                  <a:solidFill>
                    <a:srgbClr val="FF6600"/>
                  </a:solidFill>
                </a:ln>
                <a:solidFill>
                  <a:srgbClr val="FF3300"/>
                </a:solidFill>
                <a:effectLst/>
                <a:uLnTx/>
                <a:uFillTx/>
                <a:latin typeface="+mn-lt"/>
                <a:ea typeface="+mn-ea"/>
                <a:cs typeface="+mn-cs"/>
              </a:rPr>
              <a:t>УДАЧНОГО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a:ln w="6350">
                  <a:solidFill>
                    <a:srgbClr val="FF6600"/>
                  </a:solidFill>
                </a:ln>
                <a:solidFill>
                  <a:srgbClr val="FF3300"/>
                </a:solidFill>
                <a:effectLst/>
                <a:uLnTx/>
                <a:uFillTx/>
                <a:latin typeface="+mn-lt"/>
                <a:ea typeface="+mn-ea"/>
                <a:cs typeface="+mn-cs"/>
              </a:rPr>
              <a:t>ДНЯ!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348010426"/>
              </p:ext>
            </p:extLst>
          </p:nvPr>
        </p:nvGraphicFramePr>
        <p:xfrm>
          <a:off x="755576" y="1085164"/>
          <a:ext cx="6264696" cy="4864667"/>
        </p:xfrm>
        <a:graphic>
          <a:graphicData uri="http://schemas.openxmlformats.org/drawingml/2006/table">
            <a:tbl>
              <a:tblPr/>
              <a:tblGrid>
                <a:gridCol w="1116124">
                  <a:extLst>
                    <a:ext uri="{9D8B030D-6E8A-4147-A177-3AD203B41FA5}">
                      <a16:colId xmlns:a16="http://schemas.microsoft.com/office/drawing/2014/main" val="20000"/>
                    </a:ext>
                  </a:extLst>
                </a:gridCol>
                <a:gridCol w="5148572">
                  <a:extLst>
                    <a:ext uri="{9D8B030D-6E8A-4147-A177-3AD203B41FA5}">
                      <a16:colId xmlns:a16="http://schemas.microsoft.com/office/drawing/2014/main" val="20002"/>
                    </a:ext>
                  </a:extLst>
                </a:gridCol>
              </a:tblGrid>
              <a:tr h="288032">
                <a:tc>
                  <a:txBody>
                    <a:bodyPr/>
                    <a:lstStyle/>
                    <a:p>
                      <a:pPr algn="ctr">
                        <a:spcAft>
                          <a:spcPts val="0"/>
                        </a:spcAft>
                      </a:pPr>
                      <a:r>
                        <a:rPr lang="ru-RU" sz="2800" b="1" dirty="0">
                          <a:solidFill>
                            <a:srgbClr val="7030A0"/>
                          </a:solidFill>
                          <a:latin typeface="Times New Roman"/>
                          <a:ea typeface="Times New Roman"/>
                        </a:rPr>
                        <a:t>№ </a:t>
                      </a:r>
                      <a:r>
                        <a:rPr lang="ru-RU" sz="2800" b="1" dirty="0" err="1">
                          <a:solidFill>
                            <a:srgbClr val="7030A0"/>
                          </a:solidFill>
                          <a:latin typeface="Times New Roman"/>
                          <a:ea typeface="Times New Roman"/>
                        </a:rPr>
                        <a:t>п</a:t>
                      </a:r>
                      <a:r>
                        <a:rPr lang="ru-RU" sz="2800" b="1" dirty="0">
                          <a:solidFill>
                            <a:srgbClr val="7030A0"/>
                          </a:solidFill>
                          <a:latin typeface="Times New Roman"/>
                          <a:ea typeface="Times New Roman"/>
                        </a:rPr>
                        <a:t>/</a:t>
                      </a:r>
                      <a:r>
                        <a:rPr lang="ru-RU" sz="2800" b="1" dirty="0" err="1">
                          <a:solidFill>
                            <a:srgbClr val="7030A0"/>
                          </a:solidFill>
                          <a:latin typeface="Times New Roman"/>
                          <a:ea typeface="Times New Roman"/>
                        </a:rPr>
                        <a:t>п</a:t>
                      </a:r>
                      <a:endParaRPr lang="ru-RU" sz="2800" dirty="0">
                        <a:solidFill>
                          <a:srgbClr val="7030A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ru-RU" sz="2800" dirty="0">
                          <a:solidFill>
                            <a:srgbClr val="7030A0"/>
                          </a:solidFill>
                          <a:latin typeface="Times New Roman"/>
                          <a:ea typeface="Times New Roman"/>
                        </a:rPr>
                        <a:t>Вопрос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47987">
                <a:tc>
                  <a:txBody>
                    <a:bodyPr/>
                    <a:lstStyle/>
                    <a:p>
                      <a:pPr>
                        <a:spcAft>
                          <a:spcPts val="0"/>
                        </a:spcAft>
                      </a:pPr>
                      <a:r>
                        <a:rPr lang="ru-RU" sz="2800" dirty="0">
                          <a:solidFill>
                            <a:srgbClr val="7030A0"/>
                          </a:solidFill>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447987">
                <a:tc>
                  <a:txBody>
                    <a:bodyPr/>
                    <a:lstStyle/>
                    <a:p>
                      <a:pPr>
                        <a:spcAft>
                          <a:spcPts val="0"/>
                        </a:spcAft>
                      </a:pPr>
                      <a:r>
                        <a:rPr lang="ru-RU" sz="2800" dirty="0">
                          <a:solidFill>
                            <a:srgbClr val="7030A0"/>
                          </a:solidFill>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7030A0"/>
                          </a:solidFill>
                          <a:effectLst/>
                          <a:uLnTx/>
                          <a:uFillTx/>
                          <a:latin typeface="Times New Roman"/>
                          <a:ea typeface="Times New Roman"/>
                          <a:cs typeface="+mn-cs"/>
                        </a:rPr>
                        <a:t>Касса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447987">
                <a:tc>
                  <a:txBody>
                    <a:bodyPr/>
                    <a:lstStyle/>
                    <a:p>
                      <a:pPr>
                        <a:spcAft>
                          <a:spcPts val="0"/>
                        </a:spcAft>
                      </a:pPr>
                      <a:r>
                        <a:rPr lang="ru-RU" sz="2800">
                          <a:solidFill>
                            <a:srgbClr val="7030A0"/>
                          </a:solidFill>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447987">
                <a:tc>
                  <a:txBody>
                    <a:bodyPr/>
                    <a:lstStyle/>
                    <a:p>
                      <a:pPr>
                        <a:spcAft>
                          <a:spcPts val="0"/>
                        </a:spcAft>
                      </a:pPr>
                      <a:r>
                        <a:rPr lang="ru-RU" sz="2800">
                          <a:solidFill>
                            <a:srgbClr val="7030A0"/>
                          </a:solidFill>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7030A0"/>
                          </a:solidFill>
                          <a:effectLst/>
                          <a:uLnTx/>
                          <a:uFillTx/>
                          <a:latin typeface="Times New Roman"/>
                          <a:ea typeface="Times New Roman"/>
                          <a:cs typeface="+mn-cs"/>
                        </a:rPr>
                        <a:t>Основные средства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447987">
                <a:tc>
                  <a:txBody>
                    <a:bodyPr/>
                    <a:lstStyle/>
                    <a:p>
                      <a:pPr>
                        <a:spcAft>
                          <a:spcPts val="0"/>
                        </a:spcAft>
                      </a:pPr>
                      <a:r>
                        <a:rPr lang="ru-RU" sz="2800">
                          <a:solidFill>
                            <a:srgbClr val="7030A0"/>
                          </a:solidFill>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447987">
                <a:tc>
                  <a:txBody>
                    <a:bodyPr/>
                    <a:lstStyle/>
                    <a:p>
                      <a:pPr>
                        <a:spcAft>
                          <a:spcPts val="0"/>
                        </a:spcAft>
                      </a:pPr>
                      <a:r>
                        <a:rPr lang="ru-RU" sz="2800">
                          <a:solidFill>
                            <a:srgbClr val="7030A0"/>
                          </a:solidFill>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6"/>
                  </a:ext>
                </a:extLst>
              </a:tr>
              <a:tr h="447987">
                <a:tc>
                  <a:txBody>
                    <a:bodyPr/>
                    <a:lstStyle/>
                    <a:p>
                      <a:pPr>
                        <a:spcAft>
                          <a:spcPts val="0"/>
                        </a:spcAft>
                      </a:pPr>
                      <a:r>
                        <a:rPr lang="ru-RU" sz="2800">
                          <a:solidFill>
                            <a:srgbClr val="7030A0"/>
                          </a:solidFill>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srgbClr val="7030A0"/>
                          </a:solidFill>
                          <a:effectLst/>
                          <a:uLnTx/>
                          <a:uFillTx/>
                          <a:latin typeface="Times New Roman"/>
                          <a:ea typeface="Times New Roman"/>
                          <a:cs typeface="+mn-cs"/>
                        </a:rPr>
                        <a:t>Уставный капитал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r h="392483">
                <a:tc>
                  <a:txBody>
                    <a:bodyPr/>
                    <a:lstStyle/>
                    <a:p>
                      <a:pPr>
                        <a:spcAft>
                          <a:spcPts val="0"/>
                        </a:spcAft>
                      </a:pPr>
                      <a:r>
                        <a:rPr lang="ru-RU" sz="2800">
                          <a:solidFill>
                            <a:srgbClr val="7030A0"/>
                          </a:solidFill>
                          <a:latin typeface="Times New Roman"/>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8"/>
                  </a:ext>
                </a:extLst>
              </a:tr>
              <a:tr h="447987">
                <a:tc>
                  <a:txBody>
                    <a:bodyPr/>
                    <a:lstStyle/>
                    <a:p>
                      <a:pPr>
                        <a:spcAft>
                          <a:spcPts val="0"/>
                        </a:spcAft>
                      </a:pPr>
                      <a:r>
                        <a:rPr lang="ru-RU" sz="2800">
                          <a:solidFill>
                            <a:srgbClr val="7030A0"/>
                          </a:solidFill>
                          <a:latin typeface="Times New Roman"/>
                          <a:ea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9"/>
                  </a:ext>
                </a:extLst>
              </a:tr>
              <a:tr h="427331">
                <a:tc>
                  <a:txBody>
                    <a:bodyPr/>
                    <a:lstStyle/>
                    <a:p>
                      <a:pPr>
                        <a:spcAft>
                          <a:spcPts val="0"/>
                        </a:spcAft>
                      </a:pPr>
                      <a:r>
                        <a:rPr lang="ru-RU" sz="2800">
                          <a:solidFill>
                            <a:srgbClr val="7030A0"/>
                          </a:solidFill>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spcAft>
                          <a:spcPts val="0"/>
                        </a:spcAft>
                      </a:pPr>
                      <a:r>
                        <a:rPr lang="ru-RU" sz="2800" dirty="0">
                          <a:solidFill>
                            <a:srgbClr val="7030A0"/>
                          </a:solidFill>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0"/>
                  </a:ext>
                </a:extLst>
              </a:tr>
            </a:tbl>
          </a:graphicData>
        </a:graphic>
      </p:graphicFrame>
      <p:sp>
        <p:nvSpPr>
          <p:cNvPr id="675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Прямоугольник 1">
            <a:extLst>
              <a:ext uri="{FF2B5EF4-FFF2-40B4-BE49-F238E27FC236}">
                <a16:creationId xmlns:a16="http://schemas.microsoft.com/office/drawing/2014/main" id="{0F82ABDB-21D9-4C7F-A423-D6B9742B27FE}"/>
              </a:ext>
            </a:extLst>
          </p:cNvPr>
          <p:cNvSpPr/>
          <p:nvPr/>
        </p:nvSpPr>
        <p:spPr>
          <a:xfrm>
            <a:off x="1403648" y="188639"/>
            <a:ext cx="6408712" cy="707886"/>
          </a:xfrm>
          <a:prstGeom prst="rect">
            <a:avLst/>
          </a:prstGeom>
        </p:spPr>
        <p:txBody>
          <a:bodyPr wrap="square">
            <a:spAutoFit/>
          </a:bodyPr>
          <a:lstStyle/>
          <a:p>
            <a:pPr lvl="0" indent="180975" algn="ctr" fontAlgn="base">
              <a:spcBef>
                <a:spcPct val="0"/>
              </a:spcBef>
              <a:spcAft>
                <a:spcPct val="0"/>
              </a:spcAft>
            </a:pPr>
            <a:r>
              <a:rPr lang="ru-RU" sz="4000" b="1" i="1" dirty="0">
                <a:solidFill>
                  <a:srgbClr val="FF0000"/>
                </a:solidFill>
                <a:ea typeface="Times New Roman" pitchFamily="18" charset="0"/>
                <a:cs typeface="Times New Roman" pitchFamily="18" charset="0"/>
              </a:rPr>
              <a:t>Бухгалтерский диктант </a:t>
            </a:r>
            <a:endParaRPr lang="ru-RU" sz="3200" b="1" dirty="0">
              <a:solidFill>
                <a:srgbClr val="FF0000"/>
              </a:solidFill>
              <a:ea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153AC867-2DC4-4C9E-838E-DA38864BFE35}"/>
              </a:ext>
            </a:extLst>
          </p:cNvPr>
          <p:cNvPicPr>
            <a:picLocks noChangeAspect="1"/>
          </p:cNvPicPr>
          <p:nvPr/>
        </p:nvPicPr>
        <p:blipFill>
          <a:blip r:embed="rId2" cstate="print"/>
          <a:stretch>
            <a:fillRect/>
          </a:stretch>
        </p:blipFill>
        <p:spPr>
          <a:xfrm>
            <a:off x="6730399" y="4735714"/>
            <a:ext cx="2234090" cy="1896020"/>
          </a:xfrm>
          <a:prstGeom prst="rect">
            <a:avLst/>
          </a:prstGeom>
        </p:spPr>
      </p:pic>
    </p:spTree>
    <p:extLst>
      <p:ext uri="{BB962C8B-B14F-4D97-AF65-F5344CB8AC3E}">
        <p14:creationId xmlns:p14="http://schemas.microsoft.com/office/powerpoint/2010/main" val="165642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21667"/>
            <a:ext cx="806489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Char char="•"/>
              <a:tabLst/>
            </a:pPr>
            <a:endPar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tabLst/>
            </a:pPr>
            <a:r>
              <a:rPr lang="ru-RU" sz="4000" b="1" i="1" dirty="0">
                <a:solidFill>
                  <a:srgbClr val="FF0000"/>
                </a:solidFill>
                <a:latin typeface="Times New Roman" pitchFamily="18" charset="0"/>
                <a:ea typeface="Times New Roman" pitchFamily="18" charset="0"/>
                <a:cs typeface="Times New Roman" pitchFamily="18" charset="0"/>
              </a:rPr>
              <a:t>Ключ к диктанту </a:t>
            </a:r>
            <a:endParaRPr lang="ru-RU" sz="3200" b="1" dirty="0">
              <a:solidFill>
                <a:srgbClr val="FF0000"/>
              </a:solidFill>
              <a:latin typeface="Times New Roman" pitchFamily="18" charset="0"/>
              <a:ea typeface="Times New Roman" pitchFamily="18" charset="0"/>
              <a:cs typeface="Times New Roman" pitchFamily="18" charset="0"/>
            </a:endParaRPr>
          </a:p>
        </p:txBody>
      </p:sp>
      <p:sp>
        <p:nvSpPr>
          <p:cNvPr id="675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 name="Рисунок 1">
            <a:extLst>
              <a:ext uri="{FF2B5EF4-FFF2-40B4-BE49-F238E27FC236}">
                <a16:creationId xmlns:a16="http://schemas.microsoft.com/office/drawing/2014/main" id="{132EE0E2-BA38-44CA-8857-E80FFAAEB80B}"/>
              </a:ext>
            </a:extLst>
          </p:cNvPr>
          <p:cNvPicPr>
            <a:picLocks noChangeAspect="1"/>
          </p:cNvPicPr>
          <p:nvPr/>
        </p:nvPicPr>
        <p:blipFill>
          <a:blip r:embed="rId2" cstate="print"/>
          <a:stretch>
            <a:fillRect/>
          </a:stretch>
        </p:blipFill>
        <p:spPr>
          <a:xfrm>
            <a:off x="7524328" y="4961980"/>
            <a:ext cx="1982809" cy="1896020"/>
          </a:xfrm>
          <a:prstGeom prst="rect">
            <a:avLst/>
          </a:prstGeom>
        </p:spPr>
      </p:pic>
      <p:pic>
        <p:nvPicPr>
          <p:cNvPr id="6" name="Рисунок 5">
            <a:extLst>
              <a:ext uri="{FF2B5EF4-FFF2-40B4-BE49-F238E27FC236}">
                <a16:creationId xmlns:a16="http://schemas.microsoft.com/office/drawing/2014/main" id="{5E3D411C-0545-4F03-BBDD-C4E45B8BF636}"/>
              </a:ext>
            </a:extLst>
          </p:cNvPr>
          <p:cNvPicPr>
            <a:picLocks noChangeAspect="1"/>
          </p:cNvPicPr>
          <p:nvPr/>
        </p:nvPicPr>
        <p:blipFill>
          <a:blip r:embed="rId3"/>
          <a:stretch>
            <a:fillRect/>
          </a:stretch>
        </p:blipFill>
        <p:spPr>
          <a:xfrm>
            <a:off x="395536" y="1196752"/>
            <a:ext cx="7560840" cy="51125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922114"/>
          </a:xfrm>
        </p:spPr>
        <p:txBody>
          <a:bodyPr>
            <a:normAutofit/>
          </a:bodyPr>
          <a:lstStyle/>
          <a:p>
            <a:r>
              <a:rPr lang="ru-RU" sz="4000" dirty="0">
                <a:solidFill>
                  <a:srgbClr val="FF0000"/>
                </a:solidFill>
                <a:latin typeface="+mn-lt"/>
              </a:rPr>
              <a:t>План</a:t>
            </a:r>
          </a:p>
        </p:txBody>
      </p:sp>
      <p:sp>
        <p:nvSpPr>
          <p:cNvPr id="3" name="Содержимое 2"/>
          <p:cNvSpPr>
            <a:spLocks noGrp="1"/>
          </p:cNvSpPr>
          <p:nvPr>
            <p:ph idx="1"/>
          </p:nvPr>
        </p:nvSpPr>
        <p:spPr>
          <a:xfrm>
            <a:off x="323528" y="1052736"/>
            <a:ext cx="5112568" cy="3456384"/>
          </a:xfrm>
        </p:spPr>
        <p:txBody>
          <a:bodyPr>
            <a:normAutofit/>
          </a:bodyPr>
          <a:lstStyle/>
          <a:p>
            <a:pPr marL="342900" lvl="0" indent="-342900" algn="just">
              <a:spcAft>
                <a:spcPts val="0"/>
              </a:spcAft>
              <a:buFont typeface="+mj-lt"/>
              <a:buAutoNum type="arabicPeriod"/>
            </a:pPr>
            <a:r>
              <a:rPr lang="ru-RU" sz="2400" dirty="0">
                <a:ea typeface="Times New Roman" panose="02020603050405020304" pitchFamily="18" charset="0"/>
              </a:rPr>
              <a:t>Материально-производственные запасы (МПЗ), их классификация и нормативное регулирование</a:t>
            </a:r>
          </a:p>
          <a:p>
            <a:pPr marL="342900" lvl="0" indent="-342900" algn="just">
              <a:spcAft>
                <a:spcPts val="0"/>
              </a:spcAft>
              <a:buFont typeface="+mj-lt"/>
              <a:buAutoNum type="arabicPeriod"/>
            </a:pPr>
            <a:r>
              <a:rPr lang="ru-RU" sz="2400" dirty="0">
                <a:ea typeface="Times New Roman" panose="02020603050405020304" pitchFamily="18" charset="0"/>
              </a:rPr>
              <a:t>Оценка и учет МПЗ</a:t>
            </a:r>
          </a:p>
          <a:p>
            <a:pPr marL="342900" lvl="0" indent="-342900" algn="just">
              <a:spcAft>
                <a:spcPts val="0"/>
              </a:spcAft>
              <a:buFont typeface="+mj-lt"/>
              <a:buAutoNum type="arabicPeriod"/>
            </a:pPr>
            <a:r>
              <a:rPr lang="ru-RU" sz="2400" dirty="0">
                <a:ea typeface="Times New Roman" panose="02020603050405020304" pitchFamily="18" charset="0"/>
              </a:rPr>
              <a:t>Документальное оформление МПЗ</a:t>
            </a:r>
          </a:p>
          <a:p>
            <a:pPr marL="342900" lvl="0" indent="-342900" algn="just">
              <a:spcAft>
                <a:spcPts val="0"/>
              </a:spcAft>
              <a:buFont typeface="+mj-lt"/>
              <a:buAutoNum type="arabicPeriod"/>
            </a:pPr>
            <a:r>
              <a:rPr lang="ru-RU" sz="2400" dirty="0">
                <a:ea typeface="Times New Roman" panose="02020603050405020304" pitchFamily="18" charset="0"/>
              </a:rPr>
              <a:t>Инвентаризация МПЗ и отражение  ее результатов на счетах бухгалтерского учета.</a:t>
            </a:r>
          </a:p>
        </p:txBody>
      </p:sp>
      <p:pic>
        <p:nvPicPr>
          <p:cNvPr id="4" name="Picture 14" descr="https://img-fotki.yandex.ru/get/6309/36014149.b4/0_6f49c_f93d3491_L.png"/>
          <p:cNvPicPr>
            <a:picLocks noChangeAspect="1" noChangeArrowheads="1"/>
          </p:cNvPicPr>
          <p:nvPr/>
        </p:nvPicPr>
        <p:blipFill>
          <a:blip r:embed="rId2" cstate="print"/>
          <a:srcRect/>
          <a:stretch>
            <a:fillRect/>
          </a:stretch>
        </p:blipFill>
        <p:spPr bwMode="auto">
          <a:xfrm>
            <a:off x="3230988" y="4183498"/>
            <a:ext cx="2363917" cy="1642194"/>
          </a:xfrm>
          <a:prstGeom prst="rect">
            <a:avLst/>
          </a:prstGeom>
          <a:noFill/>
        </p:spPr>
      </p:pic>
      <p:pic>
        <p:nvPicPr>
          <p:cNvPr id="6" name="Рисунок 5">
            <a:extLst>
              <a:ext uri="{FF2B5EF4-FFF2-40B4-BE49-F238E27FC236}">
                <a16:creationId xmlns:a16="http://schemas.microsoft.com/office/drawing/2014/main" id="{28AF87FD-38AF-4DD4-B646-773C0EE47CD4}"/>
              </a:ext>
            </a:extLst>
          </p:cNvPr>
          <p:cNvPicPr>
            <a:picLocks noChangeAspect="1"/>
          </p:cNvPicPr>
          <p:nvPr/>
        </p:nvPicPr>
        <p:blipFill>
          <a:blip r:embed="rId3"/>
          <a:stretch>
            <a:fillRect/>
          </a:stretch>
        </p:blipFill>
        <p:spPr>
          <a:xfrm>
            <a:off x="5753714" y="400220"/>
            <a:ext cx="3168353" cy="43969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332656"/>
            <a:ext cx="4968552" cy="634082"/>
          </a:xfrm>
          <a:solidFill>
            <a:schemeClr val="accent5">
              <a:lumMod val="40000"/>
              <a:lumOff val="60000"/>
            </a:schemeClr>
          </a:solidFill>
        </p:spPr>
        <p:txBody>
          <a:bodyPr>
            <a:normAutofit fontScale="90000"/>
          </a:bodyPr>
          <a:lstStyle/>
          <a:p>
            <a:r>
              <a:rPr lang="ru-RU" sz="4000" dirty="0">
                <a:solidFill>
                  <a:srgbClr val="FF0000"/>
                </a:solidFill>
                <a:effectLst/>
                <a:latin typeface="+mn-lt"/>
              </a:rPr>
              <a:t> МПЗ – это активы</a:t>
            </a:r>
          </a:p>
        </p:txBody>
      </p:sp>
      <p:sp>
        <p:nvSpPr>
          <p:cNvPr id="15" name="Стрелка вправо 14"/>
          <p:cNvSpPr/>
          <p:nvPr/>
        </p:nvSpPr>
        <p:spPr>
          <a:xfrm>
            <a:off x="402591" y="332656"/>
            <a:ext cx="8604448" cy="28083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dirty="0">
                <a:solidFill>
                  <a:schemeClr val="tx1"/>
                </a:solidFill>
                <a:ea typeface="Times New Roman" panose="02020603050405020304" pitchFamily="18" charset="0"/>
              </a:rPr>
              <a:t>используемые при производстве продукции, предназначенной для продажи (выполнения работ, оказания услуг)</a:t>
            </a:r>
            <a:endParaRPr lang="ru-RU" sz="2600" dirty="0">
              <a:solidFill>
                <a:schemeClr val="tx1"/>
              </a:solidFill>
            </a:endParaRPr>
          </a:p>
        </p:txBody>
      </p:sp>
      <p:sp>
        <p:nvSpPr>
          <p:cNvPr id="16" name="Стрелка вправо 15"/>
          <p:cNvSpPr/>
          <p:nvPr/>
        </p:nvSpPr>
        <p:spPr>
          <a:xfrm>
            <a:off x="372178" y="2772051"/>
            <a:ext cx="8604448" cy="172819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ea typeface="Times New Roman" panose="02020603050405020304" pitchFamily="18" charset="0"/>
              </a:rPr>
              <a:t>приобретаемые непосредственно для перепродажи</a:t>
            </a:r>
            <a:endParaRPr lang="ru-RU" sz="2800" dirty="0">
              <a:solidFill>
                <a:schemeClr val="tx1"/>
              </a:solidFill>
            </a:endParaRPr>
          </a:p>
        </p:txBody>
      </p:sp>
      <p:sp>
        <p:nvSpPr>
          <p:cNvPr id="17" name="Стрелка вправо 16"/>
          <p:cNvSpPr/>
          <p:nvPr/>
        </p:nvSpPr>
        <p:spPr>
          <a:xfrm>
            <a:off x="372138" y="4065166"/>
            <a:ext cx="7344816" cy="17281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15000"/>
              </a:lnSpc>
              <a:spcAft>
                <a:spcPts val="0"/>
              </a:spcAft>
            </a:pPr>
            <a:r>
              <a:rPr lang="ru-RU" sz="2800" kern="0" dirty="0">
                <a:solidFill>
                  <a:schemeClr val="tx1"/>
                </a:solidFill>
                <a:ea typeface="Times New Roman" panose="02020603050405020304" pitchFamily="18" charset="0"/>
                <a:cs typeface="Times New Roman" panose="02020603050405020304" pitchFamily="18" charset="0"/>
              </a:rPr>
              <a:t>используемые для управленческих нужд организации</a:t>
            </a:r>
            <a:endParaRPr lang="ru-RU" sz="2800" kern="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566C0B6-19B0-44F6-920A-12CC07167965}"/>
              </a:ext>
            </a:extLst>
          </p:cNvPr>
          <p:cNvPicPr>
            <a:picLocks noChangeAspect="1"/>
          </p:cNvPicPr>
          <p:nvPr/>
        </p:nvPicPr>
        <p:blipFill>
          <a:blip r:embed="rId2"/>
          <a:stretch>
            <a:fillRect/>
          </a:stretch>
        </p:blipFill>
        <p:spPr>
          <a:xfrm>
            <a:off x="7358622" y="4929262"/>
            <a:ext cx="1981372" cy="18960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4000" dirty="0">
                <a:solidFill>
                  <a:srgbClr val="FF0000"/>
                </a:solidFill>
                <a:effectLst/>
                <a:latin typeface="+mn-lt"/>
              </a:rPr>
              <a:t> МПЗ – это активы</a:t>
            </a:r>
          </a:p>
        </p:txBody>
      </p:sp>
      <p:pic>
        <p:nvPicPr>
          <p:cNvPr id="3" name="Рисунок 2">
            <a:extLst>
              <a:ext uri="{FF2B5EF4-FFF2-40B4-BE49-F238E27FC236}">
                <a16:creationId xmlns:a16="http://schemas.microsoft.com/office/drawing/2014/main" id="{47F359DC-33AA-426A-BCE6-234102624F06}"/>
              </a:ext>
            </a:extLst>
          </p:cNvPr>
          <p:cNvPicPr>
            <a:picLocks noChangeAspect="1"/>
          </p:cNvPicPr>
          <p:nvPr/>
        </p:nvPicPr>
        <p:blipFill>
          <a:blip r:embed="rId2"/>
          <a:stretch>
            <a:fillRect/>
          </a:stretch>
        </p:blipFill>
        <p:spPr>
          <a:xfrm>
            <a:off x="539552" y="1196752"/>
            <a:ext cx="8229600" cy="5386609"/>
          </a:xfrm>
          <a:prstGeom prst="rect">
            <a:avLst/>
          </a:prstGeom>
        </p:spPr>
      </p:pic>
      <p:pic>
        <p:nvPicPr>
          <p:cNvPr id="4" name="Рисунок 3">
            <a:extLst>
              <a:ext uri="{FF2B5EF4-FFF2-40B4-BE49-F238E27FC236}">
                <a16:creationId xmlns:a16="http://schemas.microsoft.com/office/drawing/2014/main" id="{F03E9034-3FBB-450E-9EF3-C549CE6DFD5A}"/>
              </a:ext>
            </a:extLst>
          </p:cNvPr>
          <p:cNvPicPr>
            <a:picLocks noChangeAspect="1"/>
          </p:cNvPicPr>
          <p:nvPr/>
        </p:nvPicPr>
        <p:blipFill>
          <a:blip r:embed="rId3"/>
          <a:stretch>
            <a:fillRect/>
          </a:stretch>
        </p:blipFill>
        <p:spPr>
          <a:xfrm>
            <a:off x="6799876" y="4169136"/>
            <a:ext cx="1804572" cy="2414225"/>
          </a:xfrm>
          <a:prstGeom prst="rect">
            <a:avLst/>
          </a:prstGeom>
        </p:spPr>
      </p:pic>
    </p:spTree>
    <p:extLst>
      <p:ext uri="{BB962C8B-B14F-4D97-AF65-F5344CB8AC3E}">
        <p14:creationId xmlns:p14="http://schemas.microsoft.com/office/powerpoint/2010/main" val="1139782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5369</TotalTime>
  <Words>1408</Words>
  <Application>Microsoft Office PowerPoint</Application>
  <PresentationFormat>Экран (4:3)</PresentationFormat>
  <Paragraphs>220</Paragraphs>
  <Slides>44</Slides>
  <Notes>1</Notes>
  <HiddenSlides>0</HiddenSlides>
  <MMClips>1</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44</vt:i4>
      </vt:variant>
    </vt:vector>
  </HeadingPairs>
  <TitlesOfParts>
    <vt:vector size="54" baseType="lpstr">
      <vt:lpstr>Arial</vt:lpstr>
      <vt:lpstr>Book Antiqua</vt:lpstr>
      <vt:lpstr>Calibri</vt:lpstr>
      <vt:lpstr>Lucida Sans</vt:lpstr>
      <vt:lpstr>Tahoma</vt:lpstr>
      <vt:lpstr>Times New Roman</vt:lpstr>
      <vt:lpstr>Wingdings</vt:lpstr>
      <vt:lpstr>Wingdings 2</vt:lpstr>
      <vt:lpstr>Wingdings 3</vt:lpstr>
      <vt:lpstr>Апекс</vt:lpstr>
      <vt:lpstr>ОБПОУ «КГТТС»</vt:lpstr>
      <vt:lpstr>Презентация PowerPoint</vt:lpstr>
      <vt:lpstr>Тема Занятия: «УЧЕТ МАТЕРИАЛЬНО-производственных запасов» (МПЗ)</vt:lpstr>
      <vt:lpstr>Цель занятия:  изучить порядок учета  материльно - производственных запасов и контроль за их сохранностью </vt:lpstr>
      <vt:lpstr>Презентация PowerPoint</vt:lpstr>
      <vt:lpstr>Презентация PowerPoint</vt:lpstr>
      <vt:lpstr>План</vt:lpstr>
      <vt:lpstr> МПЗ – это активы</vt:lpstr>
      <vt:lpstr> МПЗ – это активы</vt:lpstr>
      <vt:lpstr>Классификация МПЗ по ПБУ 5/01 «Учет МПЗ»</vt:lpstr>
      <vt:lpstr>Нормативные документы  по учету МПЗ</vt:lpstr>
      <vt:lpstr>Задания</vt:lpstr>
      <vt:lpstr>Оценка и учет МПЗ</vt:lpstr>
      <vt:lpstr>Презентация PowerPoint</vt:lpstr>
      <vt:lpstr>Согласно Плана счетов финансово-хозяйственной деятельности к счету 10 могут быть открыты следующие субсчета </vt:lpstr>
      <vt:lpstr>Презентация PowerPoint</vt:lpstr>
      <vt:lpstr>Проводки по поступлению МПЗ:</vt:lpstr>
      <vt:lpstr> Задание. Оформите активный счет 41 «Товары», рассчитайте обороты и сальдо конечное. </vt:lpstr>
      <vt:lpstr> Ситуационное задание для закрепления. Оформите активный счет 10 «Материалы», рассчитайте обороты и сальдо конечное. </vt:lpstr>
      <vt:lpstr> Задание для закрепления. </vt:lpstr>
      <vt:lpstr> Согласно ФЗ №402  «Все первичные документы, должны быть оформлены  в момент совершения хозяйственной операции» Первичные документы по поступлению и расходу материальных запасов являются основой организации учета на данном участке. Эти документы должны быть тщательно оформлены, обязательно содержать подписи лиц, ответственных за совершение хозяйственных операций, и другие обязательные реквизиты.  </vt:lpstr>
      <vt:lpstr>Первичные документы по учету МПЗ</vt:lpstr>
      <vt:lpstr> </vt:lpstr>
      <vt:lpstr>Задание. Найдите ошибки, допущенные при оформлении </vt:lpstr>
      <vt:lpstr>Задание. Найдите ошибки, допущенные при оформлении </vt:lpstr>
      <vt:lpstr> Инвентаризация МПЗ и отражение  ее результатов на счетах бухгалтерского учета. </vt:lpstr>
      <vt:lpstr>Случаи проведения обязательной инвентаризации:</vt:lpstr>
      <vt:lpstr>Этапы проведения инвентаризации</vt:lpstr>
      <vt:lpstr>Презентация PowerPoint</vt:lpstr>
      <vt:lpstr>Презентация PowerPoint</vt:lpstr>
      <vt:lpstr>Презентация PowerPoint</vt:lpstr>
      <vt:lpstr>Презентация PowerPoint</vt:lpstr>
      <vt:lpstr>Ситуация</vt:lpstr>
      <vt:lpstr>ВОПРОС</vt:lpstr>
      <vt:lpstr>Презентация PowerPoint</vt:lpstr>
      <vt:lpstr>Кейс №1</vt:lpstr>
      <vt:lpstr>Ответ</vt:lpstr>
      <vt:lpstr>Кейс №2</vt:lpstr>
      <vt:lpstr>Ответ </vt:lpstr>
      <vt:lpstr>Подведение итога занятия</vt:lpstr>
      <vt:lpstr>РЕФЛЕКСИЯ</vt:lpstr>
      <vt:lpstr>ДОМАШНЕЕ ЗАДАНИЕ</vt:lpstr>
      <vt:lpstr>ЗАДАНИЕ ДЛЯ САМОСТОЯТЕЛЬНОЙ РАБОТЫ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190</cp:revision>
  <dcterms:created xsi:type="dcterms:W3CDTF">2018-01-30T07:18:13Z</dcterms:created>
  <dcterms:modified xsi:type="dcterms:W3CDTF">2022-11-16T15:37:53Z</dcterms:modified>
</cp:coreProperties>
</file>