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" r:id="rId2"/>
    <p:sldId id="266" r:id="rId3"/>
    <p:sldId id="264" r:id="rId4"/>
    <p:sldId id="271" r:id="rId5"/>
    <p:sldId id="272" r:id="rId6"/>
    <p:sldId id="267" r:id="rId7"/>
    <p:sldId id="285" r:id="rId8"/>
    <p:sldId id="270" r:id="rId9"/>
    <p:sldId id="268" r:id="rId10"/>
    <p:sldId id="279" r:id="rId11"/>
    <p:sldId id="273" r:id="rId12"/>
    <p:sldId id="275" r:id="rId13"/>
    <p:sldId id="276" r:id="rId14"/>
    <p:sldId id="277" r:id="rId15"/>
    <p:sldId id="263" r:id="rId16"/>
    <p:sldId id="269" r:id="rId17"/>
    <p:sldId id="262" r:id="rId18"/>
    <p:sldId id="274" r:id="rId19"/>
    <p:sldId id="278" r:id="rId20"/>
    <p:sldId id="280" r:id="rId21"/>
    <p:sldId id="284" r:id="rId22"/>
    <p:sldId id="281" r:id="rId23"/>
    <p:sldId id="28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CA7E0-3E99-41AB-8274-6017C23F758B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AD8A2-2D90-4D37-B7DD-093460F4C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3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AD8A2-2D90-4D37-B7DD-093460F4C0B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8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AD8A2-2D90-4D37-B7DD-093460F4C0B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AD8A2-2D90-4D37-B7DD-093460F4C0B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4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6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9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0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4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4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6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9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6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40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7AEF5-DF11-455F-94B2-660E97B44B26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9B120-410F-43C5-B732-F0E2016F5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33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39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openxmlformats.org/officeDocument/2006/relationships/image" Target="../media/image1.jp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5432" cy="20610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КЛАССЕ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«Угол. Прямой угол»</a:t>
            </a:r>
            <a:br>
              <a:rPr lang="ru-RU" sz="4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0993" y="2828544"/>
            <a:ext cx="2743200" cy="3279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648" y="2828544"/>
            <a:ext cx="2950582" cy="2718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939" y="3041652"/>
            <a:ext cx="4572396" cy="29080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5029" y="5949696"/>
            <a:ext cx="3284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классов, ВКК</a:t>
            </a: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Красикова Л.Г.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для глаз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36915" y="1393372"/>
            <a:ext cx="8027628" cy="4397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3" name="Улыб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8271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5112" y="1830322"/>
            <a:ext cx="5180888" cy="4341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871" y="4397829"/>
            <a:ext cx="944962" cy="981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357" y="1909211"/>
            <a:ext cx="3816427" cy="3322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2600" y="22796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514114" y="32657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372600" y="43978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7932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учебником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03110"/>
            <a:ext cx="4191000" cy="5391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8" name="Рисунок 7" descr="C:\Users\Admin\Desktop\97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8" t="66488" r="2662" b="16474"/>
          <a:stretch/>
        </p:blipFill>
        <p:spPr bwMode="auto">
          <a:xfrm>
            <a:off x="5394552" y="1303110"/>
            <a:ext cx="4124325" cy="3228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93971" y="320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8978" t="22082" r="31840" b="5209"/>
          <a:stretch/>
        </p:blipFill>
        <p:spPr>
          <a:xfrm>
            <a:off x="5573486" y="4855028"/>
            <a:ext cx="1915885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740229"/>
            <a:ext cx="9873343" cy="5769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учебником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399" y="1317171"/>
            <a:ext cx="4365113" cy="533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267" y="3004331"/>
            <a:ext cx="944962" cy="981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13" y="2144300"/>
            <a:ext cx="5523455" cy="1360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8976" t="28193" r="34195" b="5019"/>
          <a:stretch/>
        </p:blipFill>
        <p:spPr>
          <a:xfrm>
            <a:off x="5464628" y="4234544"/>
            <a:ext cx="1839686" cy="14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9713" y="1855390"/>
            <a:ext cx="8937173" cy="3877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509" y="1367159"/>
            <a:ext cx="2213040" cy="2011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79713" y="4349844"/>
            <a:ext cx="2213040" cy="2011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811" y="1991172"/>
            <a:ext cx="1498844" cy="1362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053" y="1855390"/>
            <a:ext cx="1669311" cy="1517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877" y="4153902"/>
            <a:ext cx="1498844" cy="13625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023" y="4395845"/>
            <a:ext cx="1232707" cy="11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2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задачи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77343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Привела гусыня-мать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Шесть детей на луг гулять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Все гусята, как клубочки.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Пять сынков, а сколько дочек?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Пять весёлых поросят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корытца в ряд стоят.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Два ушли в кровать ложится,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Сколько свинок у корытца?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Три цветочка у Наташи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ещё два ей дал Саша.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Помоги нам сосчитать: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Три да два, конечно, …!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44204" y="1690688"/>
            <a:ext cx="2598310" cy="1609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495" y="3019753"/>
            <a:ext cx="944962" cy="9815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204" y="3404615"/>
            <a:ext cx="2598310" cy="13850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204" y="4894158"/>
            <a:ext cx="2598310" cy="13977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1176" y="938579"/>
            <a:ext cx="2075320" cy="2361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3872" y="383795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0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задачи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77343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Четыре гусёнка и двое утят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озере плавают, громко кричат.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ну, посчитай поскорей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Сколько в воде малышей?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Кеша знал два умных слова,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Выучил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щё семь новых.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Жаль, пока не понимает,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Сколько слов всего он знает?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Стала курица считать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Маленьких цыпляток: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Жёлтых пять и чёрных пять,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всего…!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495" y="2913845"/>
            <a:ext cx="944962" cy="981541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81815" y="1690688"/>
            <a:ext cx="2276928" cy="1591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815" y="3404616"/>
            <a:ext cx="2276928" cy="1439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815" y="4966878"/>
            <a:ext cx="2276928" cy="1466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301" y="1536029"/>
            <a:ext cx="2718185" cy="2687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8237" y="846308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4629" y="781505"/>
            <a:ext cx="8697686" cy="2329542"/>
          </a:xfrm>
        </p:spPr>
        <p:txBody>
          <a:bodyPr anchor="ctr" anchorCtr="0">
            <a:normAutofit fontScale="90000"/>
          </a:bodyPr>
          <a:lstStyle/>
          <a:p>
            <a:pPr algn="l"/>
            <a:r>
              <a:rPr lang="ru-RU" sz="6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Проверка!!!</a:t>
            </a:r>
            <a:br>
              <a:rPr lang="ru-RU" sz="67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1,3,5,6,9,10.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sz="6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МОЛОДЦЫ!!!</a:t>
            </a:r>
            <a:endParaRPr lang="ru-RU" sz="7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05" y="2716407"/>
            <a:ext cx="6828112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5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370" y="432806"/>
            <a:ext cx="9960429" cy="971451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Физкультминутка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-74" b="4438"/>
          <a:stretch/>
        </p:blipFill>
        <p:spPr>
          <a:xfrm>
            <a:off x="1771374" y="1618462"/>
            <a:ext cx="6882769" cy="4172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234" y="2703524"/>
            <a:ext cx="2176461" cy="2164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9040" y="533400"/>
            <a:ext cx="2547257" cy="2170124"/>
          </a:xfrm>
          <a:prstGeom prst="rect">
            <a:avLst/>
          </a:prstGeom>
        </p:spPr>
      </p:pic>
      <p:pic>
        <p:nvPicPr>
          <p:cNvPr id="7" name="Тан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437" y="197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4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30" y="1429349"/>
            <a:ext cx="1457070" cy="186553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 задачи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AutoNum type="arabicParenR"/>
            </a:pPr>
            <a:r>
              <a:rPr lang="ru-RU" sz="3600" dirty="0" smtClean="0"/>
              <a:t>У кошки 3 белых котёнка и 2 чёрных.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Сколько всего котят у кошки?</a:t>
            </a:r>
          </a:p>
          <a:p>
            <a:pPr marL="0" indent="0">
              <a:spcBef>
                <a:spcPts val="0"/>
              </a:spcBef>
              <a:buNone/>
            </a:pPr>
            <a:endParaRPr lang="ru-RU" sz="3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2) В коробке было 8 кубиков. Миша взял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/>
              <a:t>и</a:t>
            </a:r>
            <a:r>
              <a:rPr lang="ru-RU" sz="3600" dirty="0" smtClean="0"/>
              <a:t>з коробки 2 кубика. Сколько кубиков осталось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в коробке?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216" y="750514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оролевство «Математика»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33472"/>
            <a:ext cx="4250140" cy="3690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707" y="1690688"/>
            <a:ext cx="2283093" cy="2376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320" y="1690688"/>
            <a:ext cx="4608575" cy="2701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380" y="1213951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число, чтобы получилось верное равенство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690688"/>
            <a:ext cx="10515600" cy="2839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82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 настроения»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94114"/>
            <a:ext cx="9067800" cy="376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719457" cy="1980066"/>
          </a:xfrm>
        </p:spPr>
        <p:txBody>
          <a:bodyPr>
            <a:normAutofit fontScale="90000"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повышенной трудности</a:t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67543"/>
            <a:ext cx="9144000" cy="3690257"/>
          </a:xfrm>
        </p:spPr>
        <p:txBody>
          <a:bodyPr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Сколько ушей у 5 мышей?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 трёх братьев по одной сестре. Сколько всего детей в семье?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 одной семье два папы и два сына. Сколько людей в семье?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на рисунке слева пять треугольников, а на рисунке справа пять четырехугольников.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746" y="3785658"/>
            <a:ext cx="61912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0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47951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Интернет-ресурсы</a:t>
            </a:r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24000" y="1970314"/>
            <a:ext cx="9144000" cy="328748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https://yandex.ru/images/search?text=%</a:t>
            </a:r>
            <a:r>
              <a:rPr lang="en-US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D1%88%D0%B0%D0%B1%D0%BB%D0%BE%D0%BD%D1%8B%20%D0%B4%D0%BB%D1%8F%20%D0%BF%D1%80%D0%B5%D0%B7%D0%B5%D0%BD%D1%82%D0%B0%D1%86%D0%B8%D0%B8%20%D0%BF%D0%BE%20%D0%BC%D0%B0%D1%82%D0%B5%D0%BC%D0%B0%D1%82%D0%B8%D0%BA%D0%B5%20%D0%BD%D0%B0%D1%87%D0%B0%D0%BB%D1%8C%D0%BD%D0%B0%D1%8F%20%D1%88%D0%BA%D0%BE%D0%BB%D0%B0&amp;stype=image&amp;lr=117777&amp;source=serp&amp;pos=7&amp;img_url=http%3A%2F%2Fcatherineasquithgallery.com%2Fuploads%2Fposts%2F2021-02%2F1613673272_3-p-fon-dlya-prezentatsii-urok-matematiki-3.jpg&amp;rpt=simage</a:t>
            </a:r>
            <a:endParaRPr lang="ru-RU" sz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://yandex.ru/images/search?pos=20&amp;img_url=http%3A%2F%2Ffarm8.staticflickr.com%2F7675%2F17090472372_aeda6ed2d4_c.jpg%3Ffrom%3Dhttps%3A%2F%2Ffarm8.staticflickr.com%2F7675%2F17090472372_aeda6ed2d4_c.jpg&amp;text=%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D0%BA%D0%B0%D1%80%D1%82%D0%B0%20%D0%BA%D0%BE%D1%80%D0%BE%D0%BB%D0%B5%D0%B2%D1%81%D1%82%D0%B2%D0%B0%20%D0%BC%D0%B0%D1%82%D0%B5%D0%BC%D0%B0%D1%82%D0%B8%D0%BA%D0%B8&amp;lr=117777&amp;rpt=simage&amp;source=serp</a:t>
            </a:r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p=3&amp;source=serp&amp;text=%D1%84%D0%B8%D0%B7%D0%BA%D1%83%D0%BB%D1%8C%D1%82%D0%BC%D0%B8%D0%BD%D1%83%D1%82%D0%BA%D0%B0%20%D0%B4%D0%BB%D1%8F%20%D0%B3%D0%BB%D0%B0%D0%B7%20%D0%BD%D0%B0%D1%87%D0%B0%D0%BB%D1%8C%D0%BD%D0%B0%D1%8F%20%D1%88%D0%BA%D0%BE%D0%BB%D0%B0%20%D1%83%D0%BF%D1%80%D0%B0%D0%B6%D0%BD%D0%B5%D0%BD%D0%B8%D1%8F&amp;pos=140&amp;rpt=simage&amp;img_url=http%3A%2F%2Fochkov.net%2Fwiki%2Fstorage%2Fapp%2Fmedia%2F1.%</a:t>
            </a:r>
            <a:r>
              <a:rPr lang="en-US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2Fuprazhneniya-dlya-lecheniya-blizorukosti-u-detej%2F4.2.jpg&amp;lr=117777&amp;rlt_url=https%3A%2F%2Fyoga-in-greece.ru%2Fwp-content%2Fuploads%2Fa%2F2%2F0%2Fa20f84f975175cf6778c76d008f37362.jpeg&amp;ogl_url=http%3A%2F%2Fochkov.net%2Fwiki%2Fstorage%2Fapp%2Fmedia%2F1</a:t>
            </a:r>
            <a:r>
              <a:rPr lang="en-US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.%2Fuprazhneniya-dlya-lecheniya-blizorukosti-u-detej%2F4.2.jpg</a:t>
            </a:r>
            <a:endParaRPr lang="ru-RU" sz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pos=4&amp;img_url=http%3A%2F%2Fkartinkin.net%2Fuploads%2Fposts%2F2022-03%2F1648507253_1-kartinkin-net-p-risunki-radugi-kartinki-1.jpg&amp;text=%D1%80%D0%B0%D0%B4%D1%83%D0%B3%D0%B0%20%D0%BA%D0%B0%D1%80%D1%82%D0%B8%D0%BD%D0%BA%D0%B0%20%D0%B4%D0%BB%D1%8F%20%D0%B4%D0%B5%D1%82%D0%B5%D0%B9&amp;lr=117777&amp;rpt=simage&amp;source=serp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09" y="586465"/>
            <a:ext cx="10403091" cy="6980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разминка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74766" y="1644111"/>
            <a:ext cx="9646920" cy="31899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455" y="2752259"/>
            <a:ext cx="1211993" cy="1258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23" y="1690688"/>
            <a:ext cx="5894104" cy="4393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093" y="1690688"/>
            <a:ext cx="3092714" cy="3509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0734" y="1632009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343400" y="3566117"/>
            <a:ext cx="288471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220686" y="2307771"/>
            <a:ext cx="1469571" cy="2144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8773886" y="2394857"/>
            <a:ext cx="1284514" cy="20574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281057" y="4201886"/>
            <a:ext cx="2231571" cy="511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861457" y="2471057"/>
            <a:ext cx="276029" cy="1981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7111485" y="2340428"/>
            <a:ext cx="1153885" cy="180702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61457" y="3657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939143" y="35661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192486" y="51707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343400" y="28139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5910943" y="3461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7511143" y="45240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8251371" y="1823357"/>
            <a:ext cx="30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7770843" y="3292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9397485" y="3461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53" y="552477"/>
            <a:ext cx="10579961" cy="18777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2153" y="3830989"/>
            <a:ext cx="39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sp>
        <p:nvSpPr>
          <p:cNvPr id="31" name="TextBox 30"/>
          <p:cNvSpPr txBox="1"/>
          <p:nvPr/>
        </p:nvSpPr>
        <p:spPr>
          <a:xfrm>
            <a:off x="8287197" y="4147457"/>
            <a:ext cx="531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.</a:t>
            </a:r>
            <a:endParaRPr lang="ru-RU" sz="4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001071" y="1715355"/>
            <a:ext cx="96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.</a:t>
            </a:r>
            <a:endParaRPr lang="ru-RU" sz="5400" dirty="0"/>
          </a:p>
        </p:txBody>
      </p:sp>
      <p:sp>
        <p:nvSpPr>
          <p:cNvPr id="34" name="TextBox 33"/>
          <p:cNvSpPr txBox="1"/>
          <p:nvPr/>
        </p:nvSpPr>
        <p:spPr>
          <a:xfrm>
            <a:off x="3094477" y="1823358"/>
            <a:ext cx="182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sp>
        <p:nvSpPr>
          <p:cNvPr id="37" name="TextBox 36"/>
          <p:cNvSpPr txBox="1"/>
          <p:nvPr/>
        </p:nvSpPr>
        <p:spPr>
          <a:xfrm>
            <a:off x="5257800" y="2552945"/>
            <a:ext cx="421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sp>
        <p:nvSpPr>
          <p:cNvPr id="42" name="TextBox 41"/>
          <p:cNvSpPr txBox="1"/>
          <p:nvPr/>
        </p:nvSpPr>
        <p:spPr>
          <a:xfrm>
            <a:off x="2724890" y="4344709"/>
            <a:ext cx="214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.</a:t>
            </a:r>
            <a:endParaRPr lang="ru-RU" sz="5400" dirty="0"/>
          </a:p>
        </p:txBody>
      </p:sp>
      <p:sp>
        <p:nvSpPr>
          <p:cNvPr id="44" name="TextBox 43"/>
          <p:cNvSpPr txBox="1"/>
          <p:nvPr/>
        </p:nvSpPr>
        <p:spPr>
          <a:xfrm>
            <a:off x="7391401" y="4524060"/>
            <a:ext cx="198766" cy="83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sp>
        <p:nvSpPr>
          <p:cNvPr id="45" name="TextBox 44"/>
          <p:cNvSpPr txBox="1"/>
          <p:nvPr/>
        </p:nvSpPr>
        <p:spPr>
          <a:xfrm>
            <a:off x="5257800" y="1917177"/>
            <a:ext cx="589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sp>
        <p:nvSpPr>
          <p:cNvPr id="46" name="TextBox 45"/>
          <p:cNvSpPr txBox="1"/>
          <p:nvPr/>
        </p:nvSpPr>
        <p:spPr>
          <a:xfrm flipH="1">
            <a:off x="9960429" y="1186543"/>
            <a:ext cx="148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32288" y="4978454"/>
            <a:ext cx="4651024" cy="1160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277372" y="2416048"/>
            <a:ext cx="2156634" cy="71075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434006" y="1754592"/>
            <a:ext cx="4675090" cy="71509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6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750888"/>
            <a:ext cx="9144000" cy="57785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Математическая разминка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3080658" y="2100943"/>
            <a:ext cx="283028" cy="27867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069771" y="1469572"/>
            <a:ext cx="1230086" cy="3418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1894114" y="1591054"/>
            <a:ext cx="228600" cy="15022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293429" y="3921797"/>
            <a:ext cx="3503570" cy="11185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238324" y="3907371"/>
            <a:ext cx="3537580" cy="2103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7217229" y="3565071"/>
            <a:ext cx="2541338" cy="533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1894114" y="1458470"/>
            <a:ext cx="2416630" cy="96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4844144" y="3260270"/>
            <a:ext cx="816428" cy="124989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>
            <a:off x="8767966" y="1904999"/>
            <a:ext cx="1257777" cy="1164772"/>
          </a:xfrm>
          <a:prstGeom prst="bentConnector3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4626190" y="1981200"/>
            <a:ext cx="1034382" cy="66402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642282" y="1491344"/>
            <a:ext cx="3788227" cy="4735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5660572" y="1883227"/>
            <a:ext cx="2769937" cy="76200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901044" y="29527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7467600" y="2128158"/>
            <a:ext cx="47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5867402" y="34725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7946571" y="42209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9399337" y="24275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667000" y="4510168"/>
            <a:ext cx="2993572" cy="143343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293429" y="5061857"/>
            <a:ext cx="2013857" cy="2394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844144" y="3260270"/>
            <a:ext cx="392382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53986" y="2497491"/>
            <a:ext cx="506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.</a:t>
            </a: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703" y="847887"/>
            <a:ext cx="883997" cy="1280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734" y="726022"/>
            <a:ext cx="883997" cy="12802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659" y="4170566"/>
            <a:ext cx="883997" cy="12802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686" y="1433328"/>
            <a:ext cx="883997" cy="12802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379" y="1160192"/>
            <a:ext cx="883997" cy="12802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292" y="761399"/>
            <a:ext cx="883997" cy="12802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191" y="1243091"/>
            <a:ext cx="883997" cy="12802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468" y="1922332"/>
            <a:ext cx="883997" cy="12802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203" y="1198027"/>
            <a:ext cx="883997" cy="12802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855" y="2336725"/>
            <a:ext cx="883997" cy="128027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380" y="2342168"/>
            <a:ext cx="883997" cy="12802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190" y="2832407"/>
            <a:ext cx="883997" cy="12802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326" y="3387578"/>
            <a:ext cx="883997" cy="128027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419" y="3191635"/>
            <a:ext cx="883997" cy="128027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986" y="4332513"/>
            <a:ext cx="883997" cy="128027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059" y="4593771"/>
            <a:ext cx="883997" cy="128027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598" y="2536970"/>
            <a:ext cx="883997" cy="128027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45" y="2538654"/>
            <a:ext cx="883997" cy="128027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687" y="3760057"/>
            <a:ext cx="883997" cy="128027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30" y="5192227"/>
            <a:ext cx="883997" cy="1280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99337" y="18832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9221008" y="1292413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94656" y="762000"/>
            <a:ext cx="8349343" cy="1338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две группы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можно разделить эти фигуры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sp>
        <p:nvSpPr>
          <p:cNvPr id="8" name="Равнобедренный треугольник 7"/>
          <p:cNvSpPr/>
          <p:nvPr/>
        </p:nvSpPr>
        <p:spPr>
          <a:xfrm>
            <a:off x="1317172" y="3793973"/>
            <a:ext cx="1060704" cy="914400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flipH="1" flipV="1">
            <a:off x="5595256" y="4708371"/>
            <a:ext cx="1556657" cy="1659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ручное управление 17"/>
          <p:cNvSpPr/>
          <p:nvPr/>
        </p:nvSpPr>
        <p:spPr>
          <a:xfrm>
            <a:off x="7521467" y="1698171"/>
            <a:ext cx="990600" cy="1956423"/>
          </a:xfrm>
          <a:prstGeom prst="flowChartManualOperati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18"/>
          <p:cNvSpPr/>
          <p:nvPr/>
        </p:nvSpPr>
        <p:spPr>
          <a:xfrm>
            <a:off x="653143" y="2100263"/>
            <a:ext cx="2982686" cy="969508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авильный пятиугольник 19"/>
          <p:cNvSpPr/>
          <p:nvPr/>
        </p:nvSpPr>
        <p:spPr>
          <a:xfrm>
            <a:off x="975578" y="3250768"/>
            <a:ext cx="1743891" cy="1143129"/>
          </a:xfrm>
          <a:prstGeom prst="pen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4082143" y="1894114"/>
            <a:ext cx="1866247" cy="2090057"/>
          </a:xfrm>
          <a:prstGeom prst="triangle">
            <a:avLst>
              <a:gd name="adj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912" y="3150367"/>
            <a:ext cx="1450974" cy="1457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77185" y="30661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755157" y="45237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132222" y="5539945"/>
            <a:ext cx="32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830535" y="3984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553200" y="41688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8512067" y="2400351"/>
            <a:ext cx="2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64897" y="4653591"/>
            <a:ext cx="30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132" y="3007685"/>
            <a:ext cx="1896020" cy="90228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119251" y="37321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073" y="4538169"/>
            <a:ext cx="1792379" cy="86570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553501" y="47814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788" y="631865"/>
            <a:ext cx="813469" cy="908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598" y="644838"/>
            <a:ext cx="2068554" cy="2292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0861" y="1200396"/>
            <a:ext cx="554784" cy="554784"/>
          </a:xfrm>
          <a:prstGeom prst="rect">
            <a:avLst/>
          </a:prstGeom>
        </p:spPr>
      </p:pic>
      <p:cxnSp>
        <p:nvCxnSpPr>
          <p:cNvPr id="15" name="Скругленная соединительная линия 14"/>
          <p:cNvCxnSpPr/>
          <p:nvPr/>
        </p:nvCxnSpPr>
        <p:spPr>
          <a:xfrm>
            <a:off x="5453744" y="4708370"/>
            <a:ext cx="1774370" cy="1659772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Равнобедренный треугольник 51"/>
          <p:cNvSpPr/>
          <p:nvPr/>
        </p:nvSpPr>
        <p:spPr>
          <a:xfrm>
            <a:off x="9350829" y="4703531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 rot="20382076">
            <a:off x="7554896" y="4086178"/>
            <a:ext cx="2785241" cy="691323"/>
          </a:xfrm>
          <a:prstGeom prst="triangle">
            <a:avLst>
              <a:gd name="adj" fmla="val 4957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313" y="365125"/>
            <a:ext cx="10809515" cy="24389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 а.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«Угол. Прямой угол»</a:t>
            </a:r>
            <a:b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Узнаем, как построить угол, дадим определение «угла», </a:t>
            </a:r>
            <a:b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как получить прямой угол практическим способом и научимся выделять прямые углы в различных фигурах</a:t>
            </a:r>
            <a:b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1170" y="2803078"/>
            <a:ext cx="2517866" cy="26580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434" y="4829475"/>
            <a:ext cx="1577691" cy="16334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2730" y="2804117"/>
            <a:ext cx="1366956" cy="14210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9892" y="2804116"/>
            <a:ext cx="1687907" cy="1421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1831" y="2804116"/>
            <a:ext cx="1938696" cy="1421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5029" y="4225131"/>
            <a:ext cx="41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4829" y="4225131"/>
            <a:ext cx="43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96044" y="4225131"/>
            <a:ext cx="37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1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Как построить угол</a:t>
            </a:r>
            <a:b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288" y="1413990"/>
            <a:ext cx="1676545" cy="16765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332" y="2778200"/>
            <a:ext cx="588048" cy="570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47" y="1772811"/>
            <a:ext cx="3991582" cy="20337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2104" y="5081803"/>
            <a:ext cx="944962" cy="9815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686" y="470794"/>
            <a:ext cx="1105726" cy="1235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2386" y="1752507"/>
            <a:ext cx="1725318" cy="2133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5045" y="735543"/>
            <a:ext cx="554784" cy="554784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5846356" y="1769760"/>
            <a:ext cx="2344659" cy="12938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846356" y="3065913"/>
            <a:ext cx="26234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7110" y="4641013"/>
            <a:ext cx="585267" cy="566977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 flipV="1">
            <a:off x="8899743" y="4484914"/>
            <a:ext cx="2161371" cy="4338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7402286" y="3581400"/>
            <a:ext cx="1497457" cy="13431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6355" y="5572573"/>
            <a:ext cx="585267" cy="566977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6117127" y="5892828"/>
            <a:ext cx="205202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117127" y="3944738"/>
            <a:ext cx="0" cy="19480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658749" y="4252950"/>
            <a:ext cx="325913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3590925" algn="l"/>
              </a:tabLs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Угол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геометрическая фигура,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образованная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двумя лучами, выходящими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3590925" algn="l"/>
              </a:tabLs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одной точки.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2143" y="587829"/>
            <a:ext cx="10977336" cy="27730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 а.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390" y="2804117"/>
            <a:ext cx="944962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394</Words>
  <Application>Microsoft Office PowerPoint</Application>
  <PresentationFormat>Широкоэкранный</PresentationFormat>
  <Paragraphs>120</Paragraphs>
  <Slides>23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  УРОК МАТЕМАТИКИ  В 1 КЛАССЕ «Угол. Прямой угол» </vt:lpstr>
      <vt:lpstr> Королевство «Математика»</vt:lpstr>
      <vt:lpstr>      Математическая разминка      </vt:lpstr>
      <vt:lpstr>Презентация PowerPoint</vt:lpstr>
      <vt:lpstr>                         Математическая разминка</vt:lpstr>
      <vt:lpstr>                На какие две группы                     можно разделить эти фигуры </vt:lpstr>
      <vt:lpstr>     3  а.       Тема урока: «Угол. Прямой угол» Узнаем, как построить угол, дадим определение «угла»,  узнаем как получить прямой угол практическим способом и научимся выделять прямые углы в различных фигурах       </vt:lpstr>
      <vt:lpstr>                       Как построить угол </vt:lpstr>
      <vt:lpstr>     3  а.          </vt:lpstr>
      <vt:lpstr>Физкультминутка для глаз</vt:lpstr>
      <vt:lpstr>Практическая работа</vt:lpstr>
      <vt:lpstr>Работа с учебником</vt:lpstr>
      <vt:lpstr>                                                   Работа с учебником   </vt:lpstr>
      <vt:lpstr>Самостоятельная работа</vt:lpstr>
      <vt:lpstr>Весёлые задачи</vt:lpstr>
      <vt:lpstr>Весёлые задачи</vt:lpstr>
      <vt:lpstr>            Проверка!!! 1,3,5,6,9,10. </vt:lpstr>
      <vt:lpstr>                      Физкультминутка   </vt:lpstr>
      <vt:lpstr>Реши задачи </vt:lpstr>
      <vt:lpstr>Вставь пропущенное число, чтобы получилось верное равенство</vt:lpstr>
      <vt:lpstr>  Рефлексия «Радуга настроения»  </vt:lpstr>
      <vt:lpstr>Задания повышенной трудности   </vt:lpstr>
      <vt:lpstr>Используемые Интернет-ресурсы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147</cp:revision>
  <dcterms:created xsi:type="dcterms:W3CDTF">2022-07-29T18:52:52Z</dcterms:created>
  <dcterms:modified xsi:type="dcterms:W3CDTF">2022-08-12T08:58:25Z</dcterms:modified>
</cp:coreProperties>
</file>