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71" r:id="rId2"/>
    <p:sldId id="394" r:id="rId3"/>
    <p:sldId id="387" r:id="rId4"/>
    <p:sldId id="390" r:id="rId5"/>
    <p:sldId id="388" r:id="rId6"/>
    <p:sldId id="392" r:id="rId7"/>
    <p:sldId id="393" r:id="rId8"/>
    <p:sldId id="396" r:id="rId9"/>
    <p:sldId id="373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28" r:id="rId18"/>
    <p:sldId id="372" r:id="rId19"/>
    <p:sldId id="395" r:id="rId20"/>
    <p:sldId id="335" r:id="rId21"/>
    <p:sldId id="36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0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89503" autoAdjust="0"/>
  </p:normalViewPr>
  <p:slideViewPr>
    <p:cSldViewPr>
      <p:cViewPr varScale="1">
        <p:scale>
          <a:sx n="76" d="100"/>
          <a:sy n="7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D832E5-F6E7-4D95-B70C-06933DE7C0D5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9DED96-9027-4E5E-AFD6-CD2E457C5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25341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798C9-43C4-4919-8A67-B5E5A4CD7584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9250-7E0B-488E-942F-03895CC538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0FFB5-2F0B-471D-B014-F60F10361B55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F8C64-3BFD-437B-A08A-72F50317A2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FE20-6510-4142-9198-61054E36FE23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2F340-F898-4576-BBF2-3BDD0D9BB6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715D4-4662-4FCB-B027-682555CFE84C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BB42E-7ED5-4111-92E1-0666BCEFC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44661-3B49-4217-8B4B-CC2EF011E856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463C7-3A9B-411E-A3E7-CAEB5D3E0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4967C-D045-49FB-9FC0-E596683B2BBD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EAA67-2916-4F75-A536-98F7EB8E2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7D64B-74E5-41C8-825B-F369932F677E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314A6-6658-43FF-A8D3-1601A23620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B2371-2D9C-4322-AF77-28DBA7692E62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8A15-597D-4972-9AA2-3FF097744E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D9121-E159-439D-B92D-A84DEA22AF6A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71C99-BE7B-408C-B72C-4BF2A8FD8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F2A3B-B9CE-45FF-8850-7262E0662AF9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EFF5-A8B4-4847-9030-4F8F396EA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1CE7D-C18C-4AF7-9A06-0D1B8F0904C9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E5D73-E39D-42A6-B28F-FF999ABF7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AA574-2AF9-4DCC-9826-A4C31A7FF6BD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472D5D-0E0D-4991-B1ED-CA8348278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980C84F-5674-4ED6-AEE3-142E3CB927D9}" type="datetimeFigureOut">
              <a:rPr lang="ru-RU"/>
              <a:pPr>
                <a:defRPr/>
              </a:pPr>
              <a:t>19.02.2023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001C0-1A4A-4470-977E-05AAB444B5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J:\&#1091;&#1088;&#1086;&#1082;\&#1085;&#1103;&#1085;&#1103;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J:\&#1091;&#1088;&#1086;&#1082;\muzyka_bez_slov_-_Drum_and_Bass_-_Yiruma_-_River_Flows_In_You_Dj_Mr._Smith%20(cut-mp3.com)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71546"/>
            <a:ext cx="864399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Comic Sans MS" pitchFamily="66" charset="0"/>
              </a:rPr>
              <a:t>	</a:t>
            </a:r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Нам дан во владение самый богатый, меткий, могучий и поистине волшебный русский язык.</a:t>
            </a:r>
          </a:p>
          <a:p>
            <a:pPr algn="ctr"/>
            <a:r>
              <a:rPr lang="ru-RU" sz="4400" b="1" dirty="0" smtClean="0">
                <a:solidFill>
                  <a:srgbClr val="7030A0"/>
                </a:solidFill>
                <a:latin typeface="Comic Sans MS" pitchFamily="66" charset="0"/>
              </a:rPr>
              <a:t>         К. Г. Паустовский</a:t>
            </a:r>
            <a:endParaRPr lang="ru-RU" sz="4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" name="нян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0109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21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472" y="357166"/>
            <a:ext cx="928694" cy="928694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лыбающееся лицо 5"/>
          <p:cNvSpPr/>
          <p:nvPr/>
        </p:nvSpPr>
        <p:spPr>
          <a:xfrm>
            <a:off x="1142976" y="785794"/>
            <a:ext cx="6643734" cy="5357850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714488"/>
            <a:ext cx="2214578" cy="1771662"/>
          </a:xfrm>
          <a:prstGeom prst="rect">
            <a:avLst/>
          </a:prstGeom>
          <a:noFill/>
        </p:spPr>
      </p:pic>
      <p:pic>
        <p:nvPicPr>
          <p:cNvPr id="4" name="Picture 3" descr="C:\мама\Мои рисунки\глаза\00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071670" y="1785926"/>
            <a:ext cx="2343166" cy="1701999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9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9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719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719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719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719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719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718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718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718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718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718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мама\Мои рисунки\глаза\b965721ec858c8ebedc42aed1a86720c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142984"/>
            <a:ext cx="3786214" cy="378621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571736" y="1142984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3000364" y="1571613"/>
            <a:ext cx="2857520" cy="2286016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214546" y="1071546"/>
            <a:ext cx="4429156" cy="400052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мама\Мои рисунки\глаза\003.gif"/>
          <p:cNvPicPr>
            <a:picLocks noChangeAspect="1" noChangeArrowheads="1" noCrop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 flipH="1">
            <a:off x="2991992" y="1428737"/>
            <a:ext cx="3223081" cy="235745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лыбающееся лицо 3"/>
          <p:cNvSpPr/>
          <p:nvPr/>
        </p:nvSpPr>
        <p:spPr>
          <a:xfrm>
            <a:off x="785786" y="214290"/>
            <a:ext cx="7429552" cy="621510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785926"/>
            <a:ext cx="3063258" cy="1595447"/>
          </a:xfrm>
          <a:prstGeom prst="roundRect">
            <a:avLst/>
          </a:prstGeom>
          <a:noFill/>
        </p:spPr>
      </p:pic>
      <p:pic>
        <p:nvPicPr>
          <p:cNvPr id="3" name="Picture 2" descr="C:\мама\Мои рисунки\глаза\161_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357290" y="1643050"/>
            <a:ext cx="2857520" cy="1679418"/>
          </a:xfrm>
          <a:prstGeom prst="roundRect">
            <a:avLst/>
          </a:prstGeom>
          <a:noFill/>
        </p:spPr>
      </p:pic>
    </p:spTree>
  </p:cSld>
  <p:clrMapOvr>
    <a:masterClrMapping/>
  </p:clrMapOvr>
  <p:transition advClick="0" advTm="1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>Записать видовые пары глаголов, обозначив корни с чередованием.</a:t>
            </a:r>
            <a:r>
              <a:rPr lang="ru-RU" sz="4000" dirty="0" smtClean="0"/>
              <a:t> </a:t>
            </a:r>
          </a:p>
        </p:txBody>
      </p:sp>
      <p:sp>
        <p:nvSpPr>
          <p:cNvPr id="19459" name="Rectangle 6"/>
          <p:cNvSpPr>
            <a:spLocks noGrp="1"/>
          </p:cNvSpPr>
          <p:nvPr>
            <p:ph type="body" sz="half" idx="1"/>
          </p:nvPr>
        </p:nvSpPr>
        <p:spPr>
          <a:xfrm>
            <a:off x="457200" y="1428750"/>
            <a:ext cx="4038600" cy="49530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несов. в.</a:t>
            </a:r>
            <a:r>
              <a:rPr lang="ru-RU" dirty="0" smtClean="0">
                <a:latin typeface="Comic Sans MS" pitchFamily="66" charset="0"/>
              </a:rPr>
              <a:t> 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     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Вы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тир</a:t>
            </a:r>
            <a:r>
              <a:rPr lang="ru-RU" b="1" dirty="0" smtClean="0">
                <a:latin typeface="Comic Sans MS" pitchFamily="66" charset="0"/>
              </a:rPr>
              <a:t>а</a:t>
            </a:r>
            <a:r>
              <a:rPr lang="ru-RU" dirty="0" smtClean="0">
                <a:latin typeface="Comic Sans MS" pitchFamily="66" charset="0"/>
              </a:rPr>
              <a:t>ть   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Из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бир</a:t>
            </a:r>
            <a:r>
              <a:rPr lang="ru-RU" b="1" dirty="0" smtClean="0">
                <a:latin typeface="Comic Sans MS" pitchFamily="66" charset="0"/>
              </a:rPr>
              <a:t>а</a:t>
            </a:r>
            <a:r>
              <a:rPr lang="ru-RU" dirty="0" smtClean="0">
                <a:latin typeface="Comic Sans MS" pitchFamily="66" charset="0"/>
              </a:rPr>
              <a:t>ть 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За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пир</a:t>
            </a:r>
            <a:r>
              <a:rPr lang="ru-RU" b="1" dirty="0" smtClean="0">
                <a:latin typeface="Comic Sans MS" pitchFamily="66" charset="0"/>
              </a:rPr>
              <a:t>а</a:t>
            </a:r>
            <a:r>
              <a:rPr lang="ru-RU" dirty="0" smtClean="0">
                <a:latin typeface="Comic Sans MS" pitchFamily="66" charset="0"/>
              </a:rPr>
              <a:t>ть   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Раз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дир</a:t>
            </a:r>
            <a:r>
              <a:rPr lang="ru-RU" b="1" dirty="0" smtClean="0">
                <a:latin typeface="Comic Sans MS" pitchFamily="66" charset="0"/>
              </a:rPr>
              <a:t>а</a:t>
            </a:r>
            <a:r>
              <a:rPr lang="ru-RU" dirty="0" smtClean="0">
                <a:latin typeface="Comic Sans MS" pitchFamily="66" charset="0"/>
              </a:rPr>
              <a:t>ть   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За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мир</a:t>
            </a:r>
            <a:r>
              <a:rPr lang="ru-RU" b="1" dirty="0" smtClean="0">
                <a:latin typeface="Comic Sans MS" pitchFamily="66" charset="0"/>
              </a:rPr>
              <a:t>а</a:t>
            </a:r>
            <a:r>
              <a:rPr lang="ru-RU" dirty="0" smtClean="0">
                <a:latin typeface="Comic Sans MS" pitchFamily="66" charset="0"/>
              </a:rPr>
              <a:t>ть   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Рас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стил</a:t>
            </a:r>
            <a:r>
              <a:rPr lang="ru-RU" b="1" dirty="0" smtClean="0">
                <a:latin typeface="Comic Sans MS" pitchFamily="66" charset="0"/>
              </a:rPr>
              <a:t>а</a:t>
            </a:r>
            <a:r>
              <a:rPr lang="ru-RU" dirty="0" smtClean="0">
                <a:latin typeface="Comic Sans MS" pitchFamily="66" charset="0"/>
              </a:rPr>
              <a:t>ть  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Блист</a:t>
            </a:r>
            <a:r>
              <a:rPr lang="ru-RU" b="1" dirty="0" smtClean="0">
                <a:latin typeface="Comic Sans MS" pitchFamily="66" charset="0"/>
              </a:rPr>
              <a:t>а</a:t>
            </a:r>
            <a:r>
              <a:rPr lang="ru-RU" dirty="0" smtClean="0">
                <a:latin typeface="Comic Sans MS" pitchFamily="66" charset="0"/>
              </a:rPr>
              <a:t>ть    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Вы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жиг</a:t>
            </a:r>
            <a:r>
              <a:rPr lang="ru-RU" b="1" dirty="0" smtClean="0">
                <a:latin typeface="Comic Sans MS" pitchFamily="66" charset="0"/>
              </a:rPr>
              <a:t>а</a:t>
            </a:r>
            <a:r>
              <a:rPr lang="ru-RU" dirty="0" smtClean="0">
                <a:latin typeface="Comic Sans MS" pitchFamily="66" charset="0"/>
              </a:rPr>
              <a:t>ть</a:t>
            </a:r>
            <a:r>
              <a:rPr lang="ru-RU" dirty="0" smtClean="0"/>
              <a:t>  </a:t>
            </a:r>
          </a:p>
        </p:txBody>
      </p:sp>
      <p:sp>
        <p:nvSpPr>
          <p:cNvPr id="9216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412875"/>
            <a:ext cx="4038600" cy="4968875"/>
          </a:xfr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solidFill>
                  <a:srgbClr val="0000CC"/>
                </a:solidFill>
                <a:latin typeface="Comic Sans MS" pitchFamily="66" charset="0"/>
              </a:rPr>
              <a:t>сов. в.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endParaRPr lang="ru-RU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solidFill>
                  <a:srgbClr val="000000"/>
                </a:solidFill>
                <a:latin typeface="Comic Sans MS" pitchFamily="66" charset="0"/>
              </a:rPr>
              <a:t>Вы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тер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Из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бер</a:t>
            </a:r>
            <a:r>
              <a:rPr lang="ru-RU" dirty="0" smtClean="0">
                <a:latin typeface="Comic Sans MS" pitchFamily="66" charset="0"/>
              </a:rPr>
              <a:t>у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За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пер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Раз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дер</a:t>
            </a:r>
            <a:r>
              <a:rPr lang="ru-RU" dirty="0" smtClean="0">
                <a:latin typeface="Comic Sans MS" pitchFamily="66" charset="0"/>
              </a:rPr>
              <a:t>у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За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мер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Рас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стел</a:t>
            </a:r>
            <a:r>
              <a:rPr lang="ru-RU" dirty="0" smtClean="0">
                <a:latin typeface="Comic Sans MS" pitchFamily="66" charset="0"/>
              </a:rPr>
              <a:t>ю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Блес</a:t>
            </a:r>
            <a:r>
              <a:rPr lang="ru-RU" dirty="0" smtClean="0">
                <a:latin typeface="Comic Sans MS" pitchFamily="66" charset="0"/>
              </a:rPr>
              <a:t>нуть</a:t>
            </a:r>
          </a:p>
          <a:p>
            <a:pPr algn="ctr">
              <a:lnSpc>
                <a:spcPct val="90000"/>
              </a:lnSpc>
              <a:buFont typeface="Arial" charset="0"/>
              <a:buNone/>
              <a:defRPr/>
            </a:pPr>
            <a:r>
              <a:rPr lang="ru-RU" dirty="0" smtClean="0">
                <a:latin typeface="Comic Sans MS" pitchFamily="66" charset="0"/>
              </a:rPr>
              <a:t>Вы</a:t>
            </a:r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жег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lang="ru-RU" dirty="0" smtClean="0"/>
          </a:p>
        </p:txBody>
      </p:sp>
      <p:sp>
        <p:nvSpPr>
          <p:cNvPr id="4122" name="AutoShape 26"/>
          <p:cNvSpPr>
            <a:spLocks noChangeArrowheads="1"/>
          </p:cNvSpPr>
          <p:nvPr/>
        </p:nvSpPr>
        <p:spPr bwMode="auto">
          <a:xfrm>
            <a:off x="2195513" y="2205038"/>
            <a:ext cx="576262" cy="360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8" name="Line 11"/>
          <p:cNvSpPr>
            <a:spLocks noChangeShapeType="1"/>
          </p:cNvSpPr>
          <p:nvPr/>
        </p:nvSpPr>
        <p:spPr bwMode="auto">
          <a:xfrm flipV="1">
            <a:off x="2771775" y="2349500"/>
            <a:ext cx="73025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Line 12"/>
          <p:cNvSpPr>
            <a:spLocks noChangeShapeType="1"/>
          </p:cNvSpPr>
          <p:nvPr/>
        </p:nvSpPr>
        <p:spPr bwMode="auto">
          <a:xfrm flipV="1">
            <a:off x="2771775" y="2852738"/>
            <a:ext cx="714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0" name="Line 13"/>
          <p:cNvSpPr>
            <a:spLocks noChangeShapeType="1"/>
          </p:cNvSpPr>
          <p:nvPr/>
        </p:nvSpPr>
        <p:spPr bwMode="auto">
          <a:xfrm flipV="1">
            <a:off x="2771775" y="3284538"/>
            <a:ext cx="730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1" name="Line 14"/>
          <p:cNvSpPr>
            <a:spLocks noChangeShapeType="1"/>
          </p:cNvSpPr>
          <p:nvPr/>
        </p:nvSpPr>
        <p:spPr bwMode="auto">
          <a:xfrm flipV="1">
            <a:off x="2771775" y="3789363"/>
            <a:ext cx="714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2" name="Line 15"/>
          <p:cNvSpPr>
            <a:spLocks noChangeShapeType="1"/>
          </p:cNvSpPr>
          <p:nvPr/>
        </p:nvSpPr>
        <p:spPr bwMode="auto">
          <a:xfrm flipV="1">
            <a:off x="2771775" y="4221163"/>
            <a:ext cx="714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Line 16"/>
          <p:cNvSpPr>
            <a:spLocks noChangeShapeType="1"/>
          </p:cNvSpPr>
          <p:nvPr/>
        </p:nvSpPr>
        <p:spPr bwMode="auto">
          <a:xfrm flipV="1">
            <a:off x="2916238" y="4724400"/>
            <a:ext cx="71437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4" name="Line 17"/>
          <p:cNvSpPr>
            <a:spLocks noChangeShapeType="1"/>
          </p:cNvSpPr>
          <p:nvPr/>
        </p:nvSpPr>
        <p:spPr bwMode="auto">
          <a:xfrm flipV="1">
            <a:off x="2771775" y="5157788"/>
            <a:ext cx="71438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18"/>
          <p:cNvSpPr>
            <a:spLocks noChangeShapeType="1"/>
          </p:cNvSpPr>
          <p:nvPr/>
        </p:nvSpPr>
        <p:spPr bwMode="auto">
          <a:xfrm flipV="1">
            <a:off x="2771775" y="5661025"/>
            <a:ext cx="714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Line 19"/>
          <p:cNvSpPr>
            <a:spLocks noChangeShapeType="1"/>
          </p:cNvSpPr>
          <p:nvPr/>
        </p:nvSpPr>
        <p:spPr bwMode="auto">
          <a:xfrm>
            <a:off x="2843213" y="2349500"/>
            <a:ext cx="73025" cy="730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71" name="Line 20"/>
          <p:cNvSpPr>
            <a:spLocks noChangeShapeType="1"/>
          </p:cNvSpPr>
          <p:nvPr/>
        </p:nvSpPr>
        <p:spPr bwMode="auto">
          <a:xfrm>
            <a:off x="2843213" y="2852738"/>
            <a:ext cx="73025" cy="714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72" name="Line 21"/>
          <p:cNvSpPr>
            <a:spLocks noChangeShapeType="1"/>
          </p:cNvSpPr>
          <p:nvPr/>
        </p:nvSpPr>
        <p:spPr bwMode="auto">
          <a:xfrm>
            <a:off x="2843213" y="3284538"/>
            <a:ext cx="73025" cy="730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73" name="Line 22"/>
          <p:cNvSpPr>
            <a:spLocks noChangeShapeType="1"/>
          </p:cNvSpPr>
          <p:nvPr/>
        </p:nvSpPr>
        <p:spPr bwMode="auto">
          <a:xfrm>
            <a:off x="2843213" y="3789363"/>
            <a:ext cx="73025" cy="714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74" name="Line 23"/>
          <p:cNvSpPr>
            <a:spLocks noChangeShapeType="1"/>
          </p:cNvSpPr>
          <p:nvPr/>
        </p:nvSpPr>
        <p:spPr bwMode="auto">
          <a:xfrm>
            <a:off x="2843213" y="4221163"/>
            <a:ext cx="71437" cy="714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75" name="Line 24"/>
          <p:cNvSpPr>
            <a:spLocks noChangeShapeType="1"/>
          </p:cNvSpPr>
          <p:nvPr/>
        </p:nvSpPr>
        <p:spPr bwMode="auto">
          <a:xfrm>
            <a:off x="2987675" y="4724400"/>
            <a:ext cx="71438" cy="730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76" name="Line 25"/>
          <p:cNvSpPr>
            <a:spLocks noChangeShapeType="1"/>
          </p:cNvSpPr>
          <p:nvPr/>
        </p:nvSpPr>
        <p:spPr bwMode="auto">
          <a:xfrm>
            <a:off x="2843213" y="5157788"/>
            <a:ext cx="73025" cy="71437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77" name="Line 26"/>
          <p:cNvSpPr>
            <a:spLocks noChangeShapeType="1"/>
          </p:cNvSpPr>
          <p:nvPr/>
        </p:nvSpPr>
        <p:spPr bwMode="auto">
          <a:xfrm>
            <a:off x="2843213" y="5661025"/>
            <a:ext cx="71437" cy="73025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AutoShape 26"/>
          <p:cNvSpPr>
            <a:spLocks noChangeArrowheads="1"/>
          </p:cNvSpPr>
          <p:nvPr/>
        </p:nvSpPr>
        <p:spPr bwMode="auto">
          <a:xfrm>
            <a:off x="2124075" y="2708275"/>
            <a:ext cx="576263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26"/>
          <p:cNvSpPr>
            <a:spLocks noChangeArrowheads="1"/>
          </p:cNvSpPr>
          <p:nvPr/>
        </p:nvSpPr>
        <p:spPr bwMode="auto">
          <a:xfrm>
            <a:off x="2124075" y="3141663"/>
            <a:ext cx="576263" cy="360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26"/>
          <p:cNvSpPr>
            <a:spLocks noChangeArrowheads="1"/>
          </p:cNvSpPr>
          <p:nvPr/>
        </p:nvSpPr>
        <p:spPr bwMode="auto">
          <a:xfrm>
            <a:off x="2124075" y="3644900"/>
            <a:ext cx="576263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2124075" y="4149725"/>
            <a:ext cx="576263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26"/>
          <p:cNvSpPr>
            <a:spLocks noChangeArrowheads="1"/>
          </p:cNvSpPr>
          <p:nvPr/>
        </p:nvSpPr>
        <p:spPr bwMode="auto">
          <a:xfrm>
            <a:off x="2195513" y="4581525"/>
            <a:ext cx="576262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1763713" y="5013325"/>
            <a:ext cx="936625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AutoShape 26"/>
          <p:cNvSpPr>
            <a:spLocks noChangeArrowheads="1"/>
          </p:cNvSpPr>
          <p:nvPr/>
        </p:nvSpPr>
        <p:spPr bwMode="auto">
          <a:xfrm>
            <a:off x="2124075" y="5516563"/>
            <a:ext cx="576263" cy="360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26"/>
          <p:cNvSpPr>
            <a:spLocks noChangeArrowheads="1"/>
          </p:cNvSpPr>
          <p:nvPr/>
        </p:nvSpPr>
        <p:spPr bwMode="auto">
          <a:xfrm>
            <a:off x="6443663" y="2781300"/>
            <a:ext cx="576262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26"/>
          <p:cNvSpPr>
            <a:spLocks noChangeArrowheads="1"/>
          </p:cNvSpPr>
          <p:nvPr/>
        </p:nvSpPr>
        <p:spPr bwMode="auto">
          <a:xfrm>
            <a:off x="6516688" y="3213100"/>
            <a:ext cx="576262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26"/>
          <p:cNvSpPr>
            <a:spLocks noChangeArrowheads="1"/>
          </p:cNvSpPr>
          <p:nvPr/>
        </p:nvSpPr>
        <p:spPr bwMode="auto">
          <a:xfrm>
            <a:off x="6516688" y="3716338"/>
            <a:ext cx="576262" cy="360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>
            <a:off x="6588125" y="4221163"/>
            <a:ext cx="576263" cy="360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26"/>
          <p:cNvSpPr>
            <a:spLocks noChangeArrowheads="1"/>
          </p:cNvSpPr>
          <p:nvPr/>
        </p:nvSpPr>
        <p:spPr bwMode="auto">
          <a:xfrm>
            <a:off x="6443663" y="4652963"/>
            <a:ext cx="576262" cy="360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26"/>
          <p:cNvSpPr>
            <a:spLocks noChangeArrowheads="1"/>
          </p:cNvSpPr>
          <p:nvPr/>
        </p:nvSpPr>
        <p:spPr bwMode="auto">
          <a:xfrm>
            <a:off x="5940425" y="5084763"/>
            <a:ext cx="863600" cy="360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AutoShape 26"/>
          <p:cNvSpPr>
            <a:spLocks noChangeArrowheads="1"/>
          </p:cNvSpPr>
          <p:nvPr/>
        </p:nvSpPr>
        <p:spPr bwMode="auto">
          <a:xfrm>
            <a:off x="6588125" y="5589588"/>
            <a:ext cx="576263" cy="3603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AutoShape 26"/>
          <p:cNvSpPr>
            <a:spLocks noChangeArrowheads="1"/>
          </p:cNvSpPr>
          <p:nvPr/>
        </p:nvSpPr>
        <p:spPr bwMode="auto">
          <a:xfrm>
            <a:off x="6572250" y="2286000"/>
            <a:ext cx="576263" cy="36036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8" grpId="0" animBg="1"/>
      <p:bldP spid="412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368425"/>
          </a:xfrm>
        </p:spPr>
        <p:txBody>
          <a:bodyPr/>
          <a:lstStyle/>
          <a:p>
            <a:r>
              <a:rPr lang="ru-RU" sz="3200" dirty="0" smtClean="0">
                <a:solidFill>
                  <a:srgbClr val="FF0000"/>
                </a:solidFill>
                <a:latin typeface="Comic Sans MS" pitchFamily="66" charset="0"/>
              </a:rPr>
              <a:t>- Что мы повторили и узнали на уроке и чему научились?</a:t>
            </a:r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928661" y="1500174"/>
            <a:ext cx="7500991" cy="514353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endParaRPr lang="ru-RU" sz="32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  <a:t>Узнали способ </a:t>
            </a:r>
            <a:r>
              <a:rPr lang="ru-RU" sz="3200" dirty="0">
                <a:solidFill>
                  <a:schemeClr val="bg1"/>
                </a:solidFill>
                <a:latin typeface="Comic Sans MS" pitchFamily="66" charset="0"/>
              </a:rPr>
              <a:t>действия при выборе орфограммы </a:t>
            </a:r>
            <a: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  <a:t>Е-И?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3200" dirty="0">
              <a:solidFill>
                <a:schemeClr val="bg1"/>
              </a:solidFill>
              <a:latin typeface="Comic Sans MS" pitchFamily="66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  <a:t>Научились применять </a:t>
            </a:r>
            <a:r>
              <a:rPr lang="ru-RU" sz="3200" dirty="0">
                <a:solidFill>
                  <a:schemeClr val="bg1"/>
                </a:solidFill>
                <a:latin typeface="Comic Sans MS" pitchFamily="66" charset="0"/>
              </a:rPr>
              <a:t>правило о чередовании гласных Е-И в </a:t>
            </a:r>
            <a:r>
              <a:rPr lang="ru-RU" sz="3200" dirty="0" smtClean="0">
                <a:solidFill>
                  <a:schemeClr val="bg1"/>
                </a:solidFill>
                <a:latin typeface="Comic Sans MS" pitchFamily="66" charset="0"/>
              </a:rPr>
              <a:t>корне?</a:t>
            </a:r>
            <a:endParaRPr lang="ru-RU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Рефлексия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     сегодня я узнал(а)…</a:t>
            </a:r>
            <a:br>
              <a:rPr lang="ru-RU" sz="2800" dirty="0" smtClean="0"/>
            </a:br>
            <a:r>
              <a:rPr lang="ru-RU" sz="2800" dirty="0" smtClean="0"/>
              <a:t>было интересно…</a:t>
            </a:r>
            <a:br>
              <a:rPr lang="ru-RU" sz="2800" dirty="0" smtClean="0"/>
            </a:br>
            <a:r>
              <a:rPr lang="ru-RU" sz="2800" dirty="0" smtClean="0"/>
              <a:t>было трудно…</a:t>
            </a:r>
            <a:br>
              <a:rPr lang="ru-RU" sz="2800" dirty="0" smtClean="0"/>
            </a:br>
            <a:r>
              <a:rPr lang="ru-RU" sz="2800" dirty="0" smtClean="0"/>
              <a:t>я выполнял(а) задания…</a:t>
            </a:r>
            <a:br>
              <a:rPr lang="ru-RU" sz="2800" dirty="0" smtClean="0"/>
            </a:br>
            <a:r>
              <a:rPr lang="ru-RU" sz="2800" dirty="0" smtClean="0"/>
              <a:t>я понял, что…</a:t>
            </a:r>
            <a:br>
              <a:rPr lang="ru-RU" sz="2800" dirty="0" smtClean="0"/>
            </a:br>
            <a:r>
              <a:rPr lang="ru-RU" sz="2800" dirty="0" smtClean="0"/>
              <a:t>теперь я могу…</a:t>
            </a:r>
            <a:br>
              <a:rPr lang="ru-RU" sz="2800" dirty="0" smtClean="0"/>
            </a:br>
            <a:r>
              <a:rPr lang="ru-RU" sz="2800" dirty="0" smtClean="0"/>
              <a:t>я научился…</a:t>
            </a:r>
            <a:br>
              <a:rPr lang="ru-RU" sz="2800" dirty="0" smtClean="0"/>
            </a:br>
            <a:r>
              <a:rPr lang="ru-RU" sz="2800" dirty="0" smtClean="0"/>
              <a:t>у меня получилось …</a:t>
            </a:r>
            <a:br>
              <a:rPr lang="ru-RU" sz="2800" dirty="0" smtClean="0"/>
            </a:br>
            <a:r>
              <a:rPr lang="ru-RU" sz="2800" dirty="0" smtClean="0"/>
              <a:t>я смог…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Девочка очень аккуратная: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Хорошо всё убирает,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Всю грязь отдирает,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Пыль везде стирает,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Шкафы запирает,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Так устаёт, что умирает от усталости.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Но когда сердится, то говорит: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«Когда всё уберу,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Грязь отдеру,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Надо пыль стереть,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Шкафы запереть.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Не хочу. Я так устала,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ru-RU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Что могу умереть».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86687" cy="6107112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  <a:latin typeface="Comic Sans MS" pitchFamily="66" charset="0"/>
              </a:rPr>
              <a:t>Домашнее задание.</a:t>
            </a: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 Составить текст на любую тему с использованием 10-ти слов с чередующимися гласными в корне 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dirty="0" smtClean="0">
                <a:latin typeface="Comic Sans MS" pitchFamily="66" charset="0"/>
              </a:rPr>
              <a:t> </a:t>
            </a:r>
            <a:br>
              <a:rPr lang="ru-RU" sz="2800" dirty="0" smtClean="0">
                <a:latin typeface="Comic Sans MS" pitchFamily="66" charset="0"/>
              </a:rPr>
            </a:br>
            <a:endParaRPr lang="ru-RU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  <a:latin typeface="Comic Sans MS" pitchFamily="66" charset="0"/>
              </a:rPr>
              <a:t>МОЛОДЦЫ!</a:t>
            </a:r>
          </a:p>
          <a:p>
            <a:pPr algn="ctr">
              <a:buNone/>
            </a:pPr>
            <a:endParaRPr lang="ru-RU" sz="60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rgbClr val="C00000"/>
                </a:solidFill>
                <a:latin typeface="Comic Sans MS" pitchFamily="66" charset="0"/>
              </a:rPr>
              <a:t> СПАСИБО ЗА УРОК!!!</a:t>
            </a:r>
            <a:endParaRPr lang="ru-RU" sz="6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403648" y="726747"/>
            <a:ext cx="6840760" cy="4370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Девочка очень аккуратная: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Хорошо всё уб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Всю грязь отд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Пыль везде ст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Шкафы зап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Так устаёт, что ум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ет от усталости.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Но когда сердится, то говорит: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«Когда всё уберу,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Грязь отдеру,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Надо пыль стереть,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Шкафы запереть.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Не хочу. Я так устала,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Что могу умереть».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628800"/>
            <a:ext cx="85671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Comic Sans MS" pitchFamily="66" charset="0"/>
              </a:rPr>
              <a:t>Буквы Е-И в корнях с чередованием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95536" y="1022375"/>
            <a:ext cx="8136903" cy="29238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что мы должны уметь в конце урока?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lang="ru-RU" sz="3200" dirty="0" smtClean="0">
                <a:solidFill>
                  <a:srgbClr val="444444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.Знать: способ действия при выборе орфограммы Е-И.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2.Уметь: применять правило о чередовании гласных Е-И в корне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772816"/>
            <a:ext cx="59584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ТИР-                               </a:t>
            </a:r>
            <a:br>
              <a:rPr lang="ru-RU" sz="4000" dirty="0" smtClean="0"/>
            </a:br>
            <a:r>
              <a:rPr lang="ru-RU" sz="4000" dirty="0" smtClean="0"/>
              <a:t>- БИР-</a:t>
            </a:r>
            <a:br>
              <a:rPr lang="ru-RU" sz="4000" dirty="0" smtClean="0"/>
            </a:br>
            <a:r>
              <a:rPr lang="ru-RU" sz="4000" dirty="0" smtClean="0"/>
              <a:t>-ПИР-</a:t>
            </a:r>
            <a:br>
              <a:rPr lang="ru-RU" sz="4000" dirty="0" smtClean="0"/>
            </a:br>
            <a:r>
              <a:rPr lang="ru-RU" sz="4000" dirty="0" smtClean="0"/>
              <a:t>-ДИР-</a:t>
            </a:r>
            <a:br>
              <a:rPr lang="ru-RU" sz="4000" dirty="0" smtClean="0"/>
            </a:br>
            <a:r>
              <a:rPr lang="ru-RU" sz="4000" dirty="0" smtClean="0"/>
              <a:t>- МИР-</a:t>
            </a:r>
            <a:br>
              <a:rPr lang="ru-RU" sz="4000" dirty="0" smtClean="0"/>
            </a:br>
            <a:r>
              <a:rPr lang="ru-RU" sz="4000" dirty="0" smtClean="0"/>
              <a:t>- СТИЛ –</a:t>
            </a:r>
            <a:br>
              <a:rPr lang="ru-RU" sz="4000" dirty="0" smtClean="0"/>
            </a:br>
            <a:r>
              <a:rPr lang="ru-RU" sz="4000" dirty="0" smtClean="0"/>
              <a:t>- ЖИГ-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72200" y="2276872"/>
            <a:ext cx="22322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 smtClean="0"/>
              <a:t>А</a:t>
            </a:r>
            <a:endParaRPr lang="ru-RU" sz="9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60649"/>
            <a:ext cx="87909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Пиши И, когда есть А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0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340768"/>
            <a:ext cx="56886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0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501008"/>
            <a:ext cx="5760640" cy="2135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692696"/>
            <a:ext cx="5886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 </a:t>
            </a:r>
            <a:r>
              <a:rPr lang="ru-RU" sz="3200" b="1" dirty="0" smtClean="0">
                <a:solidFill>
                  <a:srgbClr val="FF0000"/>
                </a:solidFill>
              </a:rPr>
              <a:t>Алгоритм</a:t>
            </a:r>
            <a:r>
              <a:rPr lang="ru-RU" sz="3200" dirty="0" smtClean="0">
                <a:solidFill>
                  <a:srgbClr val="FF0000"/>
                </a:solidFill>
              </a:rPr>
              <a:t> рассуждения</a:t>
            </a:r>
            <a:r>
              <a:rPr lang="ru-RU" sz="3200" dirty="0" smtClean="0"/>
              <a:t>.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1.Вижу </a:t>
            </a:r>
            <a:r>
              <a:rPr lang="ru-RU" sz="2400" dirty="0" smtClean="0"/>
              <a:t>и выделяю слово с чередованием е//и в корне.</a:t>
            </a:r>
          </a:p>
          <a:p>
            <a:r>
              <a:rPr lang="ru-RU" sz="2400" dirty="0" smtClean="0"/>
              <a:t>2.Если </a:t>
            </a:r>
            <a:r>
              <a:rPr lang="ru-RU" sz="2400" dirty="0" smtClean="0"/>
              <a:t>за корнем стоит суффикс </a:t>
            </a:r>
            <a:r>
              <a:rPr lang="ru-RU" sz="2400" dirty="0" smtClean="0">
                <a:solidFill>
                  <a:srgbClr val="FF0000"/>
                </a:solidFill>
              </a:rPr>
              <a:t>А</a:t>
            </a:r>
            <a:r>
              <a:rPr lang="ru-RU" sz="2400" dirty="0" smtClean="0"/>
              <a:t>, то пишу </a:t>
            </a:r>
            <a:r>
              <a:rPr lang="ru-RU" sz="2400" dirty="0" smtClean="0">
                <a:solidFill>
                  <a:srgbClr val="FF0000"/>
                </a:solidFill>
              </a:rPr>
              <a:t>И.</a:t>
            </a:r>
          </a:p>
          <a:p>
            <a:r>
              <a:rPr lang="ru-RU" sz="2400" dirty="0" smtClean="0"/>
              <a:t>3.Если </a:t>
            </a:r>
            <a:r>
              <a:rPr lang="ru-RU" sz="2400" dirty="0" smtClean="0"/>
              <a:t>за корнем нет суффикса А, то пишу </a:t>
            </a:r>
            <a:r>
              <a:rPr lang="ru-RU" sz="2400" dirty="0" smtClean="0">
                <a:solidFill>
                  <a:srgbClr val="FF0000"/>
                </a:solidFill>
              </a:rPr>
              <a:t>Е.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ost-6773-116319099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318908">
            <a:off x="1119934" y="3395659"/>
            <a:ext cx="2735262" cy="1296987"/>
          </a:xfrm>
          <a:prstGeom prst="rect">
            <a:avLst/>
          </a:prstGeom>
          <a:noFill/>
        </p:spPr>
      </p:pic>
      <p:pic>
        <p:nvPicPr>
          <p:cNvPr id="3" name="Picture 6" descr="post-6773-116319099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40060" flipH="1">
            <a:off x="5399434" y="3388504"/>
            <a:ext cx="2979911" cy="12969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214414" y="357166"/>
            <a:ext cx="69294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Электронная физкультминутка</a:t>
            </a:r>
          </a:p>
          <a:p>
            <a:pPr algn="ctr"/>
            <a:r>
              <a:rPr lang="ru-RU" sz="6000" b="1" kern="10" dirty="0" smtClean="0">
                <a:ln w="9525">
                  <a:noFill/>
                  <a:round/>
                  <a:headEnd/>
                  <a:tailEnd/>
                </a:ln>
                <a:solidFill>
                  <a:schemeClr val="bg1"/>
                </a:solidFill>
                <a:latin typeface="Monotype Corsiva" pitchFamily="66" charset="0"/>
                <a:cs typeface="Arial"/>
              </a:rPr>
              <a:t>для глаз</a:t>
            </a:r>
            <a:endParaRPr lang="ru-RU" sz="6000" b="1" kern="10" dirty="0">
              <a:ln w="9525">
                <a:noFill/>
                <a:round/>
                <a:headEnd/>
                <a:tailEnd/>
              </a:ln>
              <a:solidFill>
                <a:schemeClr val="bg1"/>
              </a:solidFill>
              <a:latin typeface="Monotype Corsiva" pitchFamily="66" charset="0"/>
              <a:cs typeface="Arial"/>
            </a:endParaRPr>
          </a:p>
        </p:txBody>
      </p:sp>
      <p:pic>
        <p:nvPicPr>
          <p:cNvPr id="5" name="muzyka_bez_slov_-_Drum_and_Bass_-_Yiruma_-_River_Flows_In_You_Dj_Mr._Smith (cut-mp3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86776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1826</TotalTime>
  <Words>270</Words>
  <Application>Microsoft Office PowerPoint</Application>
  <PresentationFormat>Экран (4:3)</PresentationFormat>
  <Paragraphs>76</Paragraphs>
  <Slides>21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Записать видовые пары глаголов, обозначив корни с чередованием. </vt:lpstr>
      <vt:lpstr>- Что мы повторили и узнали на уроке и чему научились?</vt:lpstr>
      <vt:lpstr>Рефлексия</vt:lpstr>
      <vt:lpstr> Домашнее задание.    Составить текст на любую тему с использованием 10-ти слов с чередующимися гласными в корне     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0812137888</dc:creator>
  <cp:lastModifiedBy>1</cp:lastModifiedBy>
  <cp:revision>92</cp:revision>
  <dcterms:created xsi:type="dcterms:W3CDTF">2010-09-16T02:41:06Z</dcterms:created>
  <dcterms:modified xsi:type="dcterms:W3CDTF">2023-02-19T15:31:01Z</dcterms:modified>
</cp:coreProperties>
</file>