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0T19:52:31.390" idx="1">
    <p:pos x="7037" y="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1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0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03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0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8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5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9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8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8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8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3F620-28ED-4CC6-9DBA-436EED290C26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D002-9966-47EA-A973-3FCB1FC2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84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wmf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51.gi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DEDF354-A80F-C675-D337-D9C1487922D8}"/>
              </a:ext>
            </a:extLst>
          </p:cNvPr>
          <p:cNvSpPr txBox="1">
            <a:spLocks/>
          </p:cNvSpPr>
          <p:nvPr/>
        </p:nvSpPr>
        <p:spPr>
          <a:xfrm>
            <a:off x="4074160" y="4178782"/>
            <a:ext cx="7682549" cy="205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 студенты 2 курса</a:t>
            </a:r>
          </a:p>
          <a:p>
            <a:pPr algn="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 </a:t>
            </a:r>
            <a:r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1E8D436-8262-CFE0-70A5-E7CC9819A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24817"/>
            <a:ext cx="10515600" cy="939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МЕТОДИЧЕСКАЯ РАЗРАБОТКА</a:t>
            </a:r>
            <a:br>
              <a:rPr lang="ru-RU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Внеурочной деятельности</a:t>
            </a:r>
            <a:br>
              <a:rPr lang="ru-RU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BAAE7C61-242D-979E-6DEF-66851E78B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4160" y="3235090"/>
            <a:ext cx="4043680" cy="1655762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QR –квест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B6B73-326F-4A1C-6850-C70DB20AA72A}"/>
              </a:ext>
            </a:extLst>
          </p:cNvPr>
          <p:cNvSpPr txBox="1"/>
          <p:nvPr/>
        </p:nvSpPr>
        <p:spPr>
          <a:xfrm>
            <a:off x="131975" y="111222"/>
            <a:ext cx="11624733" cy="615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классный кабинет,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техническое обеспечение, интернет,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мешочек с жетонами для жеребьевки,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гаджеты,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раздаточный материал,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бумага и ручки,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маленьких зеркала,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бумажные медали с QR- кодами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анкеты для рефлексии.</a:t>
            </a: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42D96E02-C80F-77D4-101A-1F1ABB1A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5" y="3716334"/>
            <a:ext cx="1526550" cy="1560136"/>
          </a:xfrm>
          <a:prstGeom prst="rect">
            <a:avLst/>
          </a:prstGeom>
          <a:noFill/>
          <a:scene3d>
            <a:camera prst="orthographicFront">
              <a:rot lat="0" lon="5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515087" y="-23712"/>
            <a:ext cx="918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E27254-117E-5420-D92A-D2BEB74B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19" y="466138"/>
            <a:ext cx="1580561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25702C5-3BBC-EB55-44C4-1CA0A852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6" y="311309"/>
            <a:ext cx="2397567" cy="16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F77C172-68C6-B267-F523-D5F050E5C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2" r="49988" b="6940"/>
          <a:stretch/>
        </p:blipFill>
        <p:spPr bwMode="auto">
          <a:xfrm>
            <a:off x="6919274" y="1832119"/>
            <a:ext cx="813004" cy="8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B550735C-5130-E709-35D4-CBFC47C2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1" y="2221999"/>
            <a:ext cx="1778574" cy="12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DEA74C2-D7B1-7D10-DA79-1AEDA8EDCC3C}"/>
              </a:ext>
            </a:extLst>
          </p:cNvPr>
          <p:cNvGrpSpPr/>
          <p:nvPr/>
        </p:nvGrpSpPr>
        <p:grpSpPr>
          <a:xfrm>
            <a:off x="4350104" y="2647178"/>
            <a:ext cx="2723268" cy="1289384"/>
            <a:chOff x="434975" y="0"/>
            <a:chExt cx="11322050" cy="6858000"/>
          </a:xfrm>
        </p:grpSpPr>
        <p:pic>
          <p:nvPicPr>
            <p:cNvPr id="5134" name="Picture 14">
              <a:extLst>
                <a:ext uri="{FF2B5EF4-FFF2-40B4-BE49-F238E27FC236}">
                  <a16:creationId xmlns:a16="http://schemas.microsoft.com/office/drawing/2014/main" id="{65066550-B216-1186-2403-E43CC2708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" y="0"/>
              <a:ext cx="113220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AE43219-CAF7-2D92-5162-1D0DF001D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20" y="1867398"/>
              <a:ext cx="3276773" cy="3276773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A83C2D5-9856-82F0-85B3-E337E1458EA1}"/>
                </a:ext>
              </a:extLst>
            </p:cNvPr>
            <p:cNvSpPr/>
            <p:nvPr/>
          </p:nvSpPr>
          <p:spPr>
            <a:xfrm>
              <a:off x="5820735" y="2056463"/>
              <a:ext cx="5180698" cy="3192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Задание от </a:t>
              </a:r>
              <a:r>
                <a:rPr lang="ru-RU" sz="1100" b="0" cap="none" spc="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Всезнамуса</a:t>
              </a:r>
              <a:r>
                <a:rPr lang="ru-RU" sz="11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№1</a:t>
              </a:r>
            </a:p>
          </p:txBody>
        </p:sp>
      </p:grpSp>
      <p:pic>
        <p:nvPicPr>
          <p:cNvPr id="5140" name="Picture 20">
            <a:extLst>
              <a:ext uri="{FF2B5EF4-FFF2-40B4-BE49-F238E27FC236}">
                <a16:creationId xmlns:a16="http://schemas.microsoft.com/office/drawing/2014/main" id="{CDECD5D7-5D19-B811-2BD5-12485052B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-15" r="67035" b="15"/>
          <a:stretch/>
        </p:blipFill>
        <p:spPr bwMode="auto">
          <a:xfrm>
            <a:off x="7442625" y="4710657"/>
            <a:ext cx="1198602" cy="15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92A8F2-47FA-594D-B385-A8C56FA57E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43" y="5068326"/>
            <a:ext cx="457565" cy="45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1AF09-BF95-499B-DF95-7672C561C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840" t="28364" r="29124" b="15189"/>
          <a:stretch/>
        </p:blipFill>
        <p:spPr>
          <a:xfrm>
            <a:off x="5515441" y="5530466"/>
            <a:ext cx="1014942" cy="766618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16734606-5B6A-CF8F-B417-4553A202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5" y="3711529"/>
            <a:ext cx="1526550" cy="1560136"/>
          </a:xfrm>
          <a:prstGeom prst="rect">
            <a:avLst/>
          </a:prstGeom>
          <a:noFill/>
          <a:scene3d>
            <a:camera prst="orthographicFront">
              <a:rot lat="0" lon="5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205F2A5-D2AD-C0D9-EB34-6BA9C2B4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19" y="461333"/>
            <a:ext cx="1580561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84CE40D-72A6-32E9-42FA-94C1E42D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6" y="306504"/>
            <a:ext cx="2397567" cy="16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92E4B116-6B21-AE62-EBFE-C1F870758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2" r="49988" b="6940"/>
          <a:stretch/>
        </p:blipFill>
        <p:spPr bwMode="auto">
          <a:xfrm>
            <a:off x="6919274" y="1827314"/>
            <a:ext cx="813004" cy="8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CEC8315E-26E1-018F-A6BD-530324D3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1" y="2217194"/>
            <a:ext cx="1778574" cy="12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3582A1B-2FB3-D10F-C6AE-33E932601CD7}"/>
              </a:ext>
            </a:extLst>
          </p:cNvPr>
          <p:cNvGrpSpPr/>
          <p:nvPr/>
        </p:nvGrpSpPr>
        <p:grpSpPr>
          <a:xfrm>
            <a:off x="4350104" y="2642373"/>
            <a:ext cx="2723268" cy="1289384"/>
            <a:chOff x="434975" y="0"/>
            <a:chExt cx="11322050" cy="6858000"/>
          </a:xfrm>
        </p:grpSpPr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5441A92E-F9FD-B6A6-2E53-0DF87082F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" y="0"/>
              <a:ext cx="113220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38DFC66-EF06-BB3A-11C7-C15A7F793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20" y="1867398"/>
              <a:ext cx="3276773" cy="327677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062D359-7A40-11AF-20CA-5B6BB7A7F611}"/>
                </a:ext>
              </a:extLst>
            </p:cNvPr>
            <p:cNvSpPr/>
            <p:nvPr/>
          </p:nvSpPr>
          <p:spPr>
            <a:xfrm>
              <a:off x="5820735" y="2056463"/>
              <a:ext cx="5180698" cy="3192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1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Задание от </a:t>
              </a:r>
              <a:r>
                <a:rPr lang="ru-RU" sz="1100" b="0" cap="none" spc="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Всезнамуса</a:t>
              </a:r>
              <a:r>
                <a:rPr lang="ru-RU" sz="11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№1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3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DE02E-0CC2-1DE6-FE24-B0F5FEC1816D}"/>
              </a:ext>
            </a:extLst>
          </p:cNvPr>
          <p:cNvSpPr txBox="1"/>
          <p:nvPr/>
        </p:nvSpPr>
        <p:spPr>
          <a:xfrm>
            <a:off x="131975" y="41970"/>
            <a:ext cx="116247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Квест - это игры,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которых игроку необходимо искать различные предметы, находить им применение, разговаривать с различными персонажами в игре, решать головоломки. 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Квест 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командная игра. 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C1ACD96-A115-8F72-8C6C-E0B0B971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8870"/>
            <a:ext cx="5593500" cy="3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35C150-B50F-D0F8-C6BB-CDF085C3B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03" y="3650423"/>
            <a:ext cx="3137612" cy="24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468FB7E-0C74-C4F6-7D38-11B46013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2802481"/>
            <a:ext cx="3106418" cy="1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1CA1A5-ACA7-8068-3A86-ACA70FD1A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513080"/>
            <a:ext cx="2250440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055D3-C37C-8FB4-841D-C8EF9C7B9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1344294"/>
            <a:ext cx="3299744" cy="18561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9F5627-A6D7-7306-9C49-6DF9BCB3E4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83" t="9079" r="10999" b="4741"/>
          <a:stretch/>
        </p:blipFill>
        <p:spPr>
          <a:xfrm>
            <a:off x="9084629" y="4493925"/>
            <a:ext cx="2672080" cy="16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E08B48-3809-5451-FB38-A814FE603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208280"/>
            <a:ext cx="3220720" cy="32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B7C397-67B4-25D7-9AE0-AFEA91F04E1E}"/>
              </a:ext>
            </a:extLst>
          </p:cNvPr>
          <p:cNvSpPr txBox="1"/>
          <p:nvPr/>
        </p:nvSpPr>
        <p:spPr>
          <a:xfrm>
            <a:off x="3622040" y="1012954"/>
            <a:ext cx="78848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Дорогие ребята! Я, профессор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Всезнамус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испытывал свое новое изобретение, аппарат по перемещению во времени и пространстве, Аппарат вышел из строя и я попал в сказочную страну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Гаджетику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откуда выбраться не получается. Чтобы мне вернуться, Вам нужно собрать специальный QR- код и выслать мне на электронную почту. В свою очередь, в благодарность, я пришлю Вам код, расшифровав который, вас будет ждать сюрприз. Помогите мне, пожалуйста!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148DD43D-4BF4-7A99-CC76-558BF4B0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49" y="529718"/>
            <a:ext cx="2564951" cy="25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5A4EE3-0492-CF8B-D8B0-BF73D282FED5}"/>
              </a:ext>
            </a:extLst>
          </p:cNvPr>
          <p:cNvSpPr/>
          <p:nvPr/>
        </p:nvSpPr>
        <p:spPr>
          <a:xfrm>
            <a:off x="680720" y="52832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753E89-8034-860C-F8E8-915FEE09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8" y="-133093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7B9E5A-6773-3BCE-EC92-0872410E2000}"/>
              </a:ext>
            </a:extLst>
          </p:cNvPr>
          <p:cNvSpPr/>
          <p:nvPr/>
        </p:nvSpPr>
        <p:spPr>
          <a:xfrm>
            <a:off x="2007044" y="162560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8DCF47-EEAC-9FD9-BCEC-43A6FF4556D3}"/>
              </a:ext>
            </a:extLst>
          </p:cNvPr>
          <p:cNvSpPr/>
          <p:nvPr/>
        </p:nvSpPr>
        <p:spPr>
          <a:xfrm>
            <a:off x="3333368" y="272796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3B0A58-B68E-28DF-B37D-8E625992A57F}"/>
              </a:ext>
            </a:extLst>
          </p:cNvPr>
          <p:cNvSpPr/>
          <p:nvPr/>
        </p:nvSpPr>
        <p:spPr>
          <a:xfrm>
            <a:off x="4659692" y="382524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0980C9-56DC-BC7E-61BA-0D0D26E32A69}"/>
              </a:ext>
            </a:extLst>
          </p:cNvPr>
          <p:cNvSpPr/>
          <p:nvPr/>
        </p:nvSpPr>
        <p:spPr>
          <a:xfrm>
            <a:off x="5986016" y="492252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AA206F-6EEB-DFFA-126B-2B7073AEEF81}"/>
              </a:ext>
            </a:extLst>
          </p:cNvPr>
          <p:cNvSpPr/>
          <p:nvPr/>
        </p:nvSpPr>
        <p:spPr>
          <a:xfrm>
            <a:off x="7312340" y="382524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5A462B-D9C9-2DE2-0BD6-5ACE3D346F19}"/>
              </a:ext>
            </a:extLst>
          </p:cNvPr>
          <p:cNvSpPr/>
          <p:nvPr/>
        </p:nvSpPr>
        <p:spPr>
          <a:xfrm>
            <a:off x="8638664" y="2722880"/>
            <a:ext cx="1239520" cy="109728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253A75-47EB-4B96-FEFA-FC8FE92C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68" y="1010414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90F8285-FF01-6528-41B9-3758EFB1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2" y="2174240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5FFD6E4-659B-E884-BD26-938E0C37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56" y="3271520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3DEDC64-062F-3B18-4F66-AB5F2F04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26" y="4373880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9519448-274C-ADBD-109E-DF39BB94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04" y="3271519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7BA23B8-E559-3F55-E06F-FC29EF78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82" y="2174240"/>
            <a:ext cx="1153160" cy="1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CB90621-3FF9-97FF-0BC0-323FABCBB959}"/>
              </a:ext>
            </a:extLst>
          </p:cNvPr>
          <p:cNvSpPr/>
          <p:nvPr/>
        </p:nvSpPr>
        <p:spPr>
          <a:xfrm>
            <a:off x="1125552" y="1471025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629CB69-0A83-146E-385D-8197E988D672}"/>
              </a:ext>
            </a:extLst>
          </p:cNvPr>
          <p:cNvSpPr/>
          <p:nvPr/>
        </p:nvSpPr>
        <p:spPr>
          <a:xfrm>
            <a:off x="2281658" y="267135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8433369-E168-6A21-3976-74ECF7E9F54C}"/>
              </a:ext>
            </a:extLst>
          </p:cNvPr>
          <p:cNvSpPr/>
          <p:nvPr/>
        </p:nvSpPr>
        <p:spPr>
          <a:xfrm>
            <a:off x="3693658" y="382016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2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EE1789-BA45-6FC8-FBF0-D689F50EB1DF}"/>
              </a:ext>
            </a:extLst>
          </p:cNvPr>
          <p:cNvSpPr/>
          <p:nvPr/>
        </p:nvSpPr>
        <p:spPr>
          <a:xfrm>
            <a:off x="4936097" y="492036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5B04168-156F-6FEC-2C13-8178694FD0DB}"/>
              </a:ext>
            </a:extLst>
          </p:cNvPr>
          <p:cNvSpPr/>
          <p:nvPr/>
        </p:nvSpPr>
        <p:spPr>
          <a:xfrm>
            <a:off x="6262421" y="585121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96B751B-3A2C-B2A1-0D98-B53F3617C232}"/>
              </a:ext>
            </a:extLst>
          </p:cNvPr>
          <p:cNvSpPr/>
          <p:nvPr/>
        </p:nvSpPr>
        <p:spPr>
          <a:xfrm>
            <a:off x="7692462" y="48194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72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9EA97E6-A71A-994E-DE93-40E1C799E325}"/>
              </a:ext>
            </a:extLst>
          </p:cNvPr>
          <p:cNvSpPr/>
          <p:nvPr/>
        </p:nvSpPr>
        <p:spPr>
          <a:xfrm>
            <a:off x="8944548" y="3733800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72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C47B011-7514-FE9C-3D2E-CC7E17D5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b="59038"/>
          <a:stretch/>
        </p:blipFill>
        <p:spPr bwMode="auto">
          <a:xfrm>
            <a:off x="216620" y="216817"/>
            <a:ext cx="2658555" cy="18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A7C1430-4C24-4F94-8480-061D1649E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 b="58763"/>
          <a:stretch/>
        </p:blipFill>
        <p:spPr bwMode="auto">
          <a:xfrm>
            <a:off x="216620" y="1336249"/>
            <a:ext cx="2658557" cy="18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C64A50-07B2-25FA-05F0-17A8582AA2BB}"/>
              </a:ext>
            </a:extLst>
          </p:cNvPr>
          <p:cNvSpPr/>
          <p:nvPr/>
        </p:nvSpPr>
        <p:spPr>
          <a:xfrm>
            <a:off x="293113" y="2237661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23C73ADA-54BB-E5CB-9D0F-7F0EEC666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6" b="41053"/>
          <a:stretch/>
        </p:blipFill>
        <p:spPr bwMode="auto">
          <a:xfrm>
            <a:off x="3553709" y="311309"/>
            <a:ext cx="3086100" cy="9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3515B1-8B47-8DE6-C551-635EAB9341C1}"/>
              </a:ext>
            </a:extLst>
          </p:cNvPr>
          <p:cNvSpPr/>
          <p:nvPr/>
        </p:nvSpPr>
        <p:spPr>
          <a:xfrm>
            <a:off x="3843975" y="1118229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B21F0-D09E-20F0-F776-9A831945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37" y="216817"/>
            <a:ext cx="2402931" cy="18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B6DFDE-A5BC-C6DF-C31E-CE43042CFD42}"/>
              </a:ext>
            </a:extLst>
          </p:cNvPr>
          <p:cNvSpPr/>
          <p:nvPr/>
        </p:nvSpPr>
        <p:spPr>
          <a:xfrm>
            <a:off x="7169218" y="1986086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21EA9555-C428-CF2F-01DB-45BC89095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42268"/>
          <a:stretch/>
        </p:blipFill>
        <p:spPr bwMode="auto">
          <a:xfrm>
            <a:off x="213442" y="3335884"/>
            <a:ext cx="3086100" cy="3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56EEF914-5F28-DC4F-2C0F-0CC789C2B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41306"/>
          <a:stretch/>
        </p:blipFill>
        <p:spPr bwMode="auto">
          <a:xfrm>
            <a:off x="213442" y="3260471"/>
            <a:ext cx="3086100" cy="32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1919D6-C431-E733-551E-73EF10932B46}"/>
              </a:ext>
            </a:extLst>
          </p:cNvPr>
          <p:cNvSpPr/>
          <p:nvPr/>
        </p:nvSpPr>
        <p:spPr>
          <a:xfrm>
            <a:off x="503708" y="6077620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</a:p>
        </p:txBody>
      </p:sp>
      <p:pic>
        <p:nvPicPr>
          <p:cNvPr id="10252" name="Picture 12">
            <a:extLst>
              <a:ext uri="{FF2B5EF4-FFF2-40B4-BE49-F238E27FC236}">
                <a16:creationId xmlns:a16="http://schemas.microsoft.com/office/drawing/2014/main" id="{572C1429-B486-55F8-6B50-12F130F7A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 b="6529"/>
          <a:stretch/>
        </p:blipFill>
        <p:spPr bwMode="auto">
          <a:xfrm>
            <a:off x="4181070" y="2090082"/>
            <a:ext cx="2168472" cy="39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623670-E8B5-1985-7AFA-E2DF1B254963}"/>
              </a:ext>
            </a:extLst>
          </p:cNvPr>
          <p:cNvSpPr/>
          <p:nvPr/>
        </p:nvSpPr>
        <p:spPr>
          <a:xfrm>
            <a:off x="4012522" y="5739771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5</a:t>
            </a:r>
          </a:p>
        </p:txBody>
      </p:sp>
      <p:pic>
        <p:nvPicPr>
          <p:cNvPr id="10254" name="Picture 14">
            <a:extLst>
              <a:ext uri="{FF2B5EF4-FFF2-40B4-BE49-F238E27FC236}">
                <a16:creationId xmlns:a16="http://schemas.microsoft.com/office/drawing/2014/main" id="{4F78EB53-8B07-2339-1BD8-DD98FF05D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9491"/>
          <a:stretch/>
        </p:blipFill>
        <p:spPr bwMode="auto">
          <a:xfrm>
            <a:off x="7126832" y="2597151"/>
            <a:ext cx="1970479" cy="29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D8D14D-ACA2-3AB2-2786-713EF3BB4314}"/>
              </a:ext>
            </a:extLst>
          </p:cNvPr>
          <p:cNvSpPr/>
          <p:nvPr/>
        </p:nvSpPr>
        <p:spPr>
          <a:xfrm>
            <a:off x="6859287" y="5278163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6</a:t>
            </a:r>
          </a:p>
        </p:txBody>
      </p:sp>
      <p:pic>
        <p:nvPicPr>
          <p:cNvPr id="10256" name="Picture 16">
            <a:extLst>
              <a:ext uri="{FF2B5EF4-FFF2-40B4-BE49-F238E27FC236}">
                <a16:creationId xmlns:a16="http://schemas.microsoft.com/office/drawing/2014/main" id="{2287B681-B92C-9B11-9646-ABCC7739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14" y="2751351"/>
            <a:ext cx="2764366" cy="20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C82CDB-500D-B59B-6EC3-838A68314FF7}"/>
              </a:ext>
            </a:extLst>
          </p:cNvPr>
          <p:cNvSpPr/>
          <p:nvPr/>
        </p:nvSpPr>
        <p:spPr>
          <a:xfrm>
            <a:off x="9364854" y="4646053"/>
            <a:ext cx="250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7</a:t>
            </a:r>
          </a:p>
        </p:txBody>
      </p:sp>
    </p:spTree>
    <p:extLst>
      <p:ext uri="{BB962C8B-B14F-4D97-AF65-F5344CB8AC3E}">
        <p14:creationId xmlns:p14="http://schemas.microsoft.com/office/powerpoint/2010/main" val="17464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CDD785-EB49-87BC-724C-43BF464CD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0" t="28364" r="29124" b="15189"/>
          <a:stretch/>
        </p:blipFill>
        <p:spPr>
          <a:xfrm>
            <a:off x="6757539" y="1516442"/>
            <a:ext cx="5064152" cy="38251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B046727-12A3-B412-E3E9-552E755C2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5"/>
          <a:stretch/>
        </p:blipFill>
        <p:spPr bwMode="auto">
          <a:xfrm>
            <a:off x="1020763" y="0"/>
            <a:ext cx="3155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EBFBEB7-3DB5-2D77-4B07-B7948598C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1" r="32066"/>
          <a:stretch/>
        </p:blipFill>
        <p:spPr bwMode="auto">
          <a:xfrm>
            <a:off x="4047241" y="-23712"/>
            <a:ext cx="3474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53058-0C54-E145-DAFB-82AE63F81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06" y="5074767"/>
            <a:ext cx="1100813" cy="11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7DC8A-8485-88E1-FFC5-138B61146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58" y="5074766"/>
            <a:ext cx="1100813" cy="110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6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23712"/>
            <a:ext cx="70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4D6328-726B-6991-91F5-CFD3CC3EB932}"/>
              </a:ext>
            </a:extLst>
          </p:cNvPr>
          <p:cNvSpPr/>
          <p:nvPr/>
        </p:nvSpPr>
        <p:spPr>
          <a:xfrm>
            <a:off x="2400918" y="2967335"/>
            <a:ext cx="7390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43533-1324-D890-7554-7CFF6D2A7478}"/>
              </a:ext>
            </a:extLst>
          </p:cNvPr>
          <p:cNvSpPr txBox="1"/>
          <p:nvPr/>
        </p:nvSpPr>
        <p:spPr>
          <a:xfrm>
            <a:off x="4822260" y="5657671"/>
            <a:ext cx="7390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Учителя, которым дети обязаны воспитанием, почтеннее, чем родители: одни дарят нам только жизнь, а другие — добрую жизнь. </a:t>
            </a:r>
          </a:p>
          <a:p>
            <a:pPr algn="r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(Аристотель)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33400BE-B434-C0F6-A5E0-D415DFE2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55" y="4144575"/>
            <a:ext cx="3922299" cy="26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B8CEB5-8630-E461-E141-F2C03CF6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1" y="205409"/>
            <a:ext cx="4022035" cy="21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D9128-6888-E633-F725-DEAA9C97F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85" y="1699320"/>
            <a:ext cx="5185990" cy="34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7CB867B2-62E9-E1A8-76D7-5D1E21D7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59" y="1570384"/>
            <a:ext cx="2541578" cy="35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653DD-D09C-DFE2-A032-4FDECEF61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07" y="1272209"/>
            <a:ext cx="4088293" cy="40882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D2806A-9996-53EC-DBE1-62C23D19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1272210"/>
            <a:ext cx="4088294" cy="40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F09F75A-1BF5-1AF8-CBFB-7A5C8D98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65" y="1177787"/>
            <a:ext cx="4225787" cy="42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B500B-B2F9-64E0-1948-F11D1A120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4" y="1147970"/>
            <a:ext cx="4190611" cy="4190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F06B34-45C8-03C9-4ED9-C3E379EA4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63" y="1331844"/>
            <a:ext cx="3935894" cy="3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6E2AB-6ECB-B019-22B1-268AA7989946}"/>
              </a:ext>
            </a:extLst>
          </p:cNvPr>
          <p:cNvSpPr txBox="1"/>
          <p:nvPr/>
        </p:nvSpPr>
        <p:spPr>
          <a:xfrm>
            <a:off x="-1" y="311309"/>
            <a:ext cx="11756709" cy="220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Целевая аудитория (класс, возраст)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Обучающиеся младшего школьного возраста (4 класс).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C396A-0915-C40C-D746-FDBF466F145D}"/>
              </a:ext>
            </a:extLst>
          </p:cNvPr>
          <p:cNvSpPr txBox="1"/>
          <p:nvPr/>
        </p:nvSpPr>
        <p:spPr>
          <a:xfrm>
            <a:off x="-2" y="2607669"/>
            <a:ext cx="11756708" cy="369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Роль и место мероприятия в работе КР:</a:t>
            </a:r>
          </a:p>
          <a:p>
            <a:pPr marL="457200" algn="just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Данное мероприятие ориентировано на работу с учениками. </a:t>
            </a:r>
          </a:p>
          <a:p>
            <a:pPr marL="457200" algn="just"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Роль учителя в мероприятии: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организатор, ведущий, эксперт.</a:t>
            </a:r>
          </a:p>
        </p:txBody>
      </p:sp>
    </p:spTree>
    <p:extLst>
      <p:ext uri="{BB962C8B-B14F-4D97-AF65-F5344CB8AC3E}">
        <p14:creationId xmlns:p14="http://schemas.microsoft.com/office/powerpoint/2010/main" val="48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52631-E295-D214-1CEF-C6EAE30557E2}"/>
              </a:ext>
            </a:extLst>
          </p:cNvPr>
          <p:cNvSpPr txBox="1"/>
          <p:nvPr/>
        </p:nvSpPr>
        <p:spPr>
          <a:xfrm>
            <a:off x="238539" y="2454278"/>
            <a:ext cx="113852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 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 условий способствующих развитию познавательного интереса школьников посредством QR-кода.</a:t>
            </a:r>
            <a:endParaRPr lang="ru-RU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0B75C-7D1A-13AB-9AF8-83A377FC4E3C}"/>
              </a:ext>
            </a:extLst>
          </p:cNvPr>
          <p:cNvSpPr txBox="1"/>
          <p:nvPr/>
        </p:nvSpPr>
        <p:spPr>
          <a:xfrm>
            <a:off x="350613" y="0"/>
            <a:ext cx="11623741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Задачи:</a:t>
            </a:r>
          </a:p>
          <a:p>
            <a:pPr marL="450215" algn="just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Познакомить</a:t>
            </a: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обучающихся </a:t>
            </a: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понятием QR- код </a:t>
            </a: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их назначением, с приложением для сканирования и генерации QR- кода</a:t>
            </a:r>
          </a:p>
          <a:p>
            <a:pPr marL="450215" algn="just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Научить использовать QR- коды </a:t>
            </a: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жизни и образовательной деятельности,</a:t>
            </a: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научить </a:t>
            </a: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использовать</a:t>
            </a: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гаджеты в </a:t>
            </a: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418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FB4C548E-E7DE-7E98-3FC5-F2BF6281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20" y="1502889"/>
            <a:ext cx="1394993" cy="13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788A441-F4C0-4E52-593C-8A1974EA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2" y="2653850"/>
            <a:ext cx="1393523" cy="8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64717FC-E139-711F-DE99-092B4A941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2409" y="205409"/>
            <a:ext cx="337599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E84141-1650-B866-9210-214A27ED9853}"/>
              </a:ext>
            </a:extLst>
          </p:cNvPr>
          <p:cNvSpPr/>
          <p:nvPr/>
        </p:nvSpPr>
        <p:spPr>
          <a:xfrm>
            <a:off x="1196520" y="622619"/>
            <a:ext cx="275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12703E-4825-41AB-E1BA-F2944A8A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" y="1633539"/>
            <a:ext cx="1603347" cy="16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C1EF191-4FC9-DD9E-B36D-A27EDD493C5F}"/>
              </a:ext>
            </a:extLst>
          </p:cNvPr>
          <p:cNvCxnSpPr>
            <a:stCxn id="8" idx="2"/>
          </p:cNvCxnSpPr>
          <p:nvPr/>
        </p:nvCxnSpPr>
        <p:spPr>
          <a:xfrm flipH="1">
            <a:off x="1649896" y="1545949"/>
            <a:ext cx="922001" cy="417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A32C22-9766-580E-51AF-2895E8294CB3}"/>
              </a:ext>
            </a:extLst>
          </p:cNvPr>
          <p:cNvCxnSpPr>
            <a:stCxn id="8" idx="2"/>
          </p:cNvCxnSpPr>
          <p:nvPr/>
        </p:nvCxnSpPr>
        <p:spPr>
          <a:xfrm flipH="1">
            <a:off x="2110896" y="1545949"/>
            <a:ext cx="461001" cy="1440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777CC5E-D307-A4A7-A219-F6981A0D7DB1}"/>
              </a:ext>
            </a:extLst>
          </p:cNvPr>
          <p:cNvCxnSpPr>
            <a:stCxn id="8" idx="2"/>
            <a:endCxn id="3080" idx="0"/>
          </p:cNvCxnSpPr>
          <p:nvPr/>
        </p:nvCxnSpPr>
        <p:spPr>
          <a:xfrm>
            <a:off x="2571897" y="1545949"/>
            <a:ext cx="594427" cy="1107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2E12BFE-2FB0-EE93-33E7-7D48C0D613C4}"/>
              </a:ext>
            </a:extLst>
          </p:cNvPr>
          <p:cNvCxnSpPr>
            <a:stCxn id="8" idx="2"/>
            <a:endCxn id="3082" idx="1"/>
          </p:cNvCxnSpPr>
          <p:nvPr/>
        </p:nvCxnSpPr>
        <p:spPr>
          <a:xfrm>
            <a:off x="2571897" y="1545949"/>
            <a:ext cx="680623" cy="654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41A2CB2-DBB5-3558-B522-485EB92C0037}"/>
              </a:ext>
            </a:extLst>
          </p:cNvPr>
          <p:cNvSpPr/>
          <p:nvPr/>
        </p:nvSpPr>
        <p:spPr>
          <a:xfrm>
            <a:off x="7466573" y="5297324"/>
            <a:ext cx="34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Воспитать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C4C92A04-3235-5281-ED03-29B27B1D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81" y="2932672"/>
            <a:ext cx="1449929" cy="14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67DFFED3-769B-BF8B-6460-2ABD9F17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581" y="3343515"/>
            <a:ext cx="1268449" cy="13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13C7384-A9D7-6DB4-AA54-AFED62E32E6C}"/>
              </a:ext>
            </a:extLst>
          </p:cNvPr>
          <p:cNvCxnSpPr>
            <a:stCxn id="18" idx="0"/>
            <a:endCxn id="3086" idx="2"/>
          </p:cNvCxnSpPr>
          <p:nvPr/>
        </p:nvCxnSpPr>
        <p:spPr>
          <a:xfrm flipV="1">
            <a:off x="9214552" y="4727627"/>
            <a:ext cx="1448254" cy="569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90" name="Picture 18">
            <a:extLst>
              <a:ext uri="{FF2B5EF4-FFF2-40B4-BE49-F238E27FC236}">
                <a16:creationId xmlns:a16="http://schemas.microsoft.com/office/drawing/2014/main" id="{183449F4-A1AE-E6A0-C42B-1CDBAA1B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78" y="2744481"/>
            <a:ext cx="1524852" cy="15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C9FC762-D96A-7469-093B-390433CD62F1}"/>
              </a:ext>
            </a:extLst>
          </p:cNvPr>
          <p:cNvCxnSpPr>
            <a:stCxn id="18" idx="0"/>
            <a:endCxn id="3090" idx="2"/>
          </p:cNvCxnSpPr>
          <p:nvPr/>
        </p:nvCxnSpPr>
        <p:spPr>
          <a:xfrm flipH="1" flipV="1">
            <a:off x="9084704" y="4269333"/>
            <a:ext cx="129848" cy="1027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94" name="Picture 22">
            <a:extLst>
              <a:ext uri="{FF2B5EF4-FFF2-40B4-BE49-F238E27FC236}">
                <a16:creationId xmlns:a16="http://schemas.microsoft.com/office/drawing/2014/main" id="{4EA6FDA1-040B-962C-E7D0-20A43E2C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57" y="3657636"/>
            <a:ext cx="1449929" cy="14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BEF7750-4648-F599-742D-4D53B5DFBE40}"/>
              </a:ext>
            </a:extLst>
          </p:cNvPr>
          <p:cNvCxnSpPr>
            <a:stCxn id="18" idx="0"/>
            <a:endCxn id="3094" idx="2"/>
          </p:cNvCxnSpPr>
          <p:nvPr/>
        </p:nvCxnSpPr>
        <p:spPr>
          <a:xfrm flipH="1" flipV="1">
            <a:off x="7360922" y="5107565"/>
            <a:ext cx="1853630" cy="189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56CF1874-232E-CEA8-957A-7279333E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15" y="3276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E3AA69-0C8B-4526-3AE0-BDE923DB856D}"/>
              </a:ext>
            </a:extLst>
          </p:cNvPr>
          <p:cNvSpPr/>
          <p:nvPr/>
        </p:nvSpPr>
        <p:spPr>
          <a:xfrm>
            <a:off x="2524279" y="311309"/>
            <a:ext cx="6954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690AB6-9990-32F7-D91D-B682CEB1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9" y="1270423"/>
            <a:ext cx="3106418" cy="1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7C759F-C68C-E402-8B03-8F47F90E1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94" y="3429000"/>
            <a:ext cx="3121156" cy="208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EE5669-CF09-50A6-3D21-F5E673AAC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75" y="1347004"/>
            <a:ext cx="3122015" cy="20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63306F-8F88-1136-5830-D54B0A53DCAD}"/>
              </a:ext>
            </a:extLst>
          </p:cNvPr>
          <p:cNvSpPr/>
          <p:nvPr/>
        </p:nvSpPr>
        <p:spPr>
          <a:xfrm>
            <a:off x="11756709" y="0"/>
            <a:ext cx="435291" cy="6226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11623741" y="-150356"/>
            <a:ext cx="70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B66A52B-6051-D039-52B5-93C11F577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B8581B7-5A85-C5BC-52A6-6FCB3034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98F76-47BE-56EB-A949-3DA3109CF69C}"/>
              </a:ext>
            </a:extLst>
          </p:cNvPr>
          <p:cNvSpPr txBox="1"/>
          <p:nvPr/>
        </p:nvSpPr>
        <p:spPr>
          <a:xfrm>
            <a:off x="0" y="1772168"/>
            <a:ext cx="11756709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проведения ВМ: </a:t>
            </a:r>
          </a:p>
          <a:p>
            <a:pPr lvl="1" algn="just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Квест - игра, предусматривает групповую форму организации деятельности. </a:t>
            </a: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проведения мероприятия:</a:t>
            </a:r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минут.</a:t>
            </a:r>
          </a:p>
        </p:txBody>
      </p:sp>
    </p:spTree>
    <p:extLst>
      <p:ext uri="{BB962C8B-B14F-4D97-AF65-F5344CB8AC3E}">
        <p14:creationId xmlns:p14="http://schemas.microsoft.com/office/powerpoint/2010/main" val="16149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366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Wingdings 3</vt:lpstr>
      <vt:lpstr>Ион</vt:lpstr>
      <vt:lpstr>МЕТОДИЧЕСКАЯ РАЗРАБОТКА Внеурочной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Внеурочной деятельности </dc:title>
  <dc:creator>Anastasia</dc:creator>
  <cp:lastModifiedBy>Anastasia</cp:lastModifiedBy>
  <cp:revision>15</cp:revision>
  <dcterms:created xsi:type="dcterms:W3CDTF">2023-02-20T13:05:51Z</dcterms:created>
  <dcterms:modified xsi:type="dcterms:W3CDTF">2023-03-02T10:18:49Z</dcterms:modified>
</cp:coreProperties>
</file>