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9" r:id="rId3"/>
    <p:sldId id="322" r:id="rId4"/>
    <p:sldId id="258" r:id="rId5"/>
    <p:sldId id="261" r:id="rId6"/>
    <p:sldId id="259" r:id="rId7"/>
    <p:sldId id="324" r:id="rId8"/>
    <p:sldId id="260" r:id="rId9"/>
    <p:sldId id="262" r:id="rId10"/>
    <p:sldId id="263" r:id="rId11"/>
    <p:sldId id="264" r:id="rId12"/>
    <p:sldId id="288" r:id="rId13"/>
    <p:sldId id="292" r:id="rId14"/>
    <p:sldId id="291" r:id="rId15"/>
    <p:sldId id="290" r:id="rId16"/>
    <p:sldId id="289" r:id="rId17"/>
    <p:sldId id="266" r:id="rId18"/>
    <p:sldId id="265" r:id="rId19"/>
    <p:sldId id="268" r:id="rId20"/>
    <p:sldId id="269" r:id="rId21"/>
    <p:sldId id="270" r:id="rId22"/>
    <p:sldId id="294" r:id="rId23"/>
    <p:sldId id="293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272" r:id="rId32"/>
    <p:sldId id="273" r:id="rId33"/>
    <p:sldId id="284" r:id="rId34"/>
    <p:sldId id="302" r:id="rId35"/>
    <p:sldId id="303" r:id="rId36"/>
    <p:sldId id="304" r:id="rId37"/>
    <p:sldId id="305" r:id="rId38"/>
    <p:sldId id="306" r:id="rId39"/>
    <p:sldId id="274" r:id="rId40"/>
    <p:sldId id="277" r:id="rId41"/>
    <p:sldId id="276" r:id="rId42"/>
    <p:sldId id="278" r:id="rId43"/>
    <p:sldId id="307" r:id="rId44"/>
    <p:sldId id="308" r:id="rId45"/>
    <p:sldId id="309" r:id="rId46"/>
    <p:sldId id="310" r:id="rId47"/>
    <p:sldId id="311" r:id="rId48"/>
    <p:sldId id="275" r:id="rId49"/>
    <p:sldId id="271" r:id="rId50"/>
    <p:sldId id="279" r:id="rId51"/>
    <p:sldId id="280" r:id="rId52"/>
    <p:sldId id="312" r:id="rId53"/>
    <p:sldId id="313" r:id="rId54"/>
    <p:sldId id="314" r:id="rId55"/>
    <p:sldId id="315" r:id="rId56"/>
    <p:sldId id="316" r:id="rId57"/>
    <p:sldId id="287" r:id="rId58"/>
    <p:sldId id="281" r:id="rId59"/>
    <p:sldId id="282" r:id="rId60"/>
    <p:sldId id="317" r:id="rId61"/>
    <p:sldId id="318" r:id="rId62"/>
    <p:sldId id="319" r:id="rId63"/>
    <p:sldId id="320" r:id="rId64"/>
    <p:sldId id="321" r:id="rId65"/>
    <p:sldId id="326" r:id="rId66"/>
    <p:sldId id="327" r:id="rId67"/>
    <p:sldId id="323" r:id="rId68"/>
    <p:sldId id="325" r:id="rId6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C8EF"/>
    <a:srgbClr val="ADB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1098" y="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0A5E8-46A2-4E24-B98C-5E67C5E49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86489E-63C3-40C9-8426-C41656394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795595-18FC-4A08-A467-890F83D4E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45F9-22D3-447F-8C5F-6AA078F2F2D3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CE76D0-E1A5-4E3C-A53C-A84AD5BE1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C3932E-C0D8-4033-91F8-103F022AC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5D38-1C45-4FF8-86FB-749D6F9B1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47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B8F6AC-1F69-4C30-8160-39D1DB261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1BA068-5C2A-45B9-8C9B-493EAB90A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6B2998-AE5B-4602-95B9-028214ED9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45F9-22D3-447F-8C5F-6AA078F2F2D3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FADA2-496E-46E6-99B3-C553F0F15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C3F929-0415-480D-ACCC-FAAD5E255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5D38-1C45-4FF8-86FB-749D6F9B1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037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CCA25EF-173C-4088-B3D3-D794A700B3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BC13E5-1E5E-4834-A27F-5A5D38298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403179-6DB9-42B4-A168-6DFA2901D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45F9-22D3-447F-8C5F-6AA078F2F2D3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04567-80B8-465B-BA8E-F358E4359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B65CF2-5C5B-4AF4-9F53-6EE734554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5D38-1C45-4FF8-86FB-749D6F9B1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3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4CAA4-653C-41C2-A8CD-73026E780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7EF117-D9A9-415F-9AB0-D40E7C9B8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0C91-DB8E-43BF-B625-EC661FEF1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45F9-22D3-447F-8C5F-6AA078F2F2D3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C0E9CC-1798-43E6-9370-61B02DA9F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5D2403-6080-4A13-9518-803781401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5D38-1C45-4FF8-86FB-749D6F9B1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94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64921-46C6-476F-9240-3364A46D8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FFC0E2-FBCC-4AF3-8F84-6F5F93016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346168-356F-4683-B5C3-3F9C70EB1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45F9-22D3-447F-8C5F-6AA078F2F2D3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2A3C45-7475-41BE-B524-337A8BB24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6C9B8A-9157-4A8B-AC5E-9A664EDC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5D38-1C45-4FF8-86FB-749D6F9B1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8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318008-0FD4-4D4C-A25C-F672197BA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4BB493-617B-4D39-9CAD-A36D687BA0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007583-21B7-4543-8D6C-D3ADBA8E1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0B27DB-612E-4F3F-B0A6-8F2F34486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45F9-22D3-447F-8C5F-6AA078F2F2D3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FBF1BD-FA2C-4D49-BF11-58998C93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56EF7E-B0F1-4729-B74B-F01A09A0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5D38-1C45-4FF8-86FB-749D6F9B1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99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F340B-FFE6-45E4-9908-EDC206104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A3F0B4-4938-49FA-BEE4-48E7449B6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4A52F9-ED32-4FD7-B766-7BD76A626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909125-D1BB-4EE1-9C05-B00062BED6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36A68C-469D-4444-8798-0568B58D1D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1811B7-2018-44C1-9B4C-2C9932873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45F9-22D3-447F-8C5F-6AA078F2F2D3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EA38E7-AF72-4789-A762-4165AB76F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B22C3AA-4B26-4D03-92B6-D6D0805B7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5D38-1C45-4FF8-86FB-749D6F9B1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70348-7A52-4D00-A6DF-D0035384C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60C795A-D6BB-4B78-88B5-0BBDFECDC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45F9-22D3-447F-8C5F-6AA078F2F2D3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31A49B-1CC5-472E-8B0D-6851F79E2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2CBFF95-4CF7-4D1A-84E8-B638BC305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5D38-1C45-4FF8-86FB-749D6F9B1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2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84FDC1-9CA1-4925-AC9A-58FC1B9AA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45F9-22D3-447F-8C5F-6AA078F2F2D3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9F1FED1-1696-4192-898C-96C48AF1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7A5197-DEE9-429F-A2CF-CB52C151C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5D38-1C45-4FF8-86FB-749D6F9B1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25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5E96D-8DDC-4F51-AB23-23A77B44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F15FB1-9A88-4539-9304-A7DCBB7DD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E765C8-6D91-4A48-A941-4D7CCE994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452D28-3903-4BD4-A7FA-2AD7CA42D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45F9-22D3-447F-8C5F-6AA078F2F2D3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E8C423-D294-4973-8930-5A7FC07C1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145637-E896-45A2-9D38-1035FF124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5D38-1C45-4FF8-86FB-749D6F9B1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8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4F749A-0BBD-40B1-932D-5CCA0612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D1412C6-25CA-4829-97F9-A0A73EF19F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FEBA05-05E9-4612-BF3D-44766D3A6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433927-3E17-4D11-94AF-D4E4696C7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E45F9-22D3-447F-8C5F-6AA078F2F2D3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33DA03-35A7-467D-B5A8-4F84A30C4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A2BC79-38C9-4308-A0FF-D9F120DFD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5D38-1C45-4FF8-86FB-749D6F9B1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147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98BA9-6145-4C6E-8399-E18CABB93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66029D-4373-4307-B377-C333A9CF1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0DBA4B-2DDD-455F-BE41-E2B6DA001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E45F9-22D3-447F-8C5F-6AA078F2F2D3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DB51B6-5C29-4D57-A6A5-0C00FEABA4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B0A954-2E86-440E-8F85-EBB89903F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35D38-1C45-4FF8-86FB-749D6F9B14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74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5AD3ABC-B721-470B-BAC6-AE7551A277D7}"/>
              </a:ext>
            </a:extLst>
          </p:cNvPr>
          <p:cNvSpPr/>
          <p:nvPr/>
        </p:nvSpPr>
        <p:spPr>
          <a:xfrm>
            <a:off x="0" y="0"/>
            <a:ext cx="12192000" cy="55500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100C3FB-3DB3-4D15-A9B0-87989544248A}"/>
              </a:ext>
            </a:extLst>
          </p:cNvPr>
          <p:cNvSpPr/>
          <p:nvPr/>
        </p:nvSpPr>
        <p:spPr>
          <a:xfrm>
            <a:off x="0" y="5550012"/>
            <a:ext cx="12192000" cy="13079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097F128-42AA-44FB-B3EF-653E8ACF7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224" y="3283169"/>
            <a:ext cx="6312776" cy="378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C35DB2-5411-485E-BA60-C7D994963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37" y="325867"/>
            <a:ext cx="10668925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26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78E86C2-2663-449C-8234-28AA0DA451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C622C36-5CD5-4DF6-B629-0FB62115A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575" y="782297"/>
            <a:ext cx="8790850" cy="48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4136D70-EF5A-47A8-BA89-8C047352D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267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D2264F-0F59-473C-85C6-ADD4DF2D4B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83D3E5-1426-4A91-A5DF-E74D377EF932}"/>
              </a:ext>
            </a:extLst>
          </p:cNvPr>
          <p:cNvSpPr txBox="1"/>
          <p:nvPr/>
        </p:nvSpPr>
        <p:spPr>
          <a:xfrm>
            <a:off x="532743" y="3070914"/>
            <a:ext cx="1165925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AutoNum type="arabicPeriod"/>
            </a:pPr>
            <a:r>
              <a:rPr lang="en-US" sz="4400" b="0" i="0" dirty="0">
                <a:solidFill>
                  <a:srgbClr val="010101"/>
                </a:solidFill>
                <a:effectLst/>
                <a:latin typeface="Open Sans" panose="020B0604020202020204" pitchFamily="34" charset="0"/>
              </a:rPr>
              <a:t>Now I … playing  basketball.</a:t>
            </a:r>
          </a:p>
          <a:p>
            <a:pPr marL="914400" indent="-914400">
              <a:buAutoNum type="arabicPeriod"/>
            </a:pPr>
            <a:r>
              <a:rPr lang="en-US" sz="4400" b="0" i="0" dirty="0">
                <a:solidFill>
                  <a:srgbClr val="010101"/>
                </a:solidFill>
                <a:effectLst/>
                <a:latin typeface="Open Sans" panose="020B0606030504020204" pitchFamily="34" charset="0"/>
              </a:rPr>
              <a:t>Nick …  writing a letter to Santa Claus.</a:t>
            </a:r>
          </a:p>
          <a:p>
            <a:pPr marL="914400" indent="-914400">
              <a:buAutoNum type="arabicPeriod"/>
            </a:pPr>
            <a:r>
              <a:rPr lang="en-US" sz="4400" b="0" i="0" dirty="0">
                <a:solidFill>
                  <a:srgbClr val="010101"/>
                </a:solidFill>
                <a:effectLst/>
                <a:latin typeface="Open Sans" panose="020B0606030504020204" pitchFamily="34" charset="0"/>
              </a:rPr>
              <a:t>My cat … sitting on the chair.</a:t>
            </a:r>
          </a:p>
          <a:p>
            <a:pPr marL="914400" indent="-914400">
              <a:buAutoNum type="arabicPeriod"/>
            </a:pPr>
            <a:r>
              <a:rPr lang="en-US" sz="4400" b="0" i="0" dirty="0">
                <a:solidFill>
                  <a:srgbClr val="010101"/>
                </a:solidFill>
                <a:effectLst/>
                <a:latin typeface="Open Sans" panose="020B0606030504020204" pitchFamily="34" charset="0"/>
              </a:rPr>
              <a:t>We … learning English.</a:t>
            </a:r>
          </a:p>
          <a:p>
            <a:pPr marL="914400" indent="-914400">
              <a:buAutoNum type="arabicPeriod"/>
            </a:pPr>
            <a:r>
              <a:rPr lang="en-US" sz="4400" b="0" i="0" dirty="0">
                <a:solidFill>
                  <a:srgbClr val="010101"/>
                </a:solidFill>
                <a:effectLst/>
                <a:latin typeface="Open Sans" panose="020B0606030504020204" pitchFamily="34" charset="0"/>
              </a:rPr>
              <a:t>My parents … sleeping now.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6748A9B-8843-4F69-9049-86FA2588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CB50BD-DEDB-492E-ACD2-CB35CD6E8A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77447"/>
            <a:ext cx="3267519" cy="326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69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D2264F-0F59-473C-85C6-ADD4DF2D4B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83D3E5-1426-4A91-A5DF-E74D377EF932}"/>
              </a:ext>
            </a:extLst>
          </p:cNvPr>
          <p:cNvSpPr txBox="1"/>
          <p:nvPr/>
        </p:nvSpPr>
        <p:spPr>
          <a:xfrm>
            <a:off x="422383" y="4394138"/>
            <a:ext cx="116592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AutoNum type="arabicPeriod"/>
            </a:pPr>
            <a:r>
              <a:rPr lang="en-US" sz="5400" b="0" i="0" dirty="0">
                <a:solidFill>
                  <a:srgbClr val="010101"/>
                </a:solidFill>
                <a:effectLst/>
                <a:latin typeface="Open Sans" panose="020B0604020202020204" pitchFamily="34" charset="0"/>
              </a:rPr>
              <a:t>Now I  …  playing  basketball.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6748A9B-8843-4F69-9049-86FA2588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92B7A1-0182-4E77-8D84-5ECED353A8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77447"/>
            <a:ext cx="3267519" cy="32620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626115-39AE-419C-8B9F-9DB18331724D}"/>
              </a:ext>
            </a:extLst>
          </p:cNvPr>
          <p:cNvSpPr txBox="1"/>
          <p:nvPr/>
        </p:nvSpPr>
        <p:spPr>
          <a:xfrm>
            <a:off x="3200400" y="4193241"/>
            <a:ext cx="13083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am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59AD47-5F44-46D6-A611-1EEEAFD5AC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709170" y="0"/>
            <a:ext cx="4468391" cy="461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9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D2264F-0F59-473C-85C6-ADD4DF2D4B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83D3E5-1426-4A91-A5DF-E74D377EF932}"/>
              </a:ext>
            </a:extLst>
          </p:cNvPr>
          <p:cNvSpPr txBox="1"/>
          <p:nvPr/>
        </p:nvSpPr>
        <p:spPr>
          <a:xfrm>
            <a:off x="1084535" y="3818674"/>
            <a:ext cx="116592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0" i="0" dirty="0">
                <a:solidFill>
                  <a:srgbClr val="010101"/>
                </a:solidFill>
                <a:effectLst/>
                <a:latin typeface="Open Sans" panose="020B0606030504020204" pitchFamily="34" charset="0"/>
              </a:rPr>
              <a:t>2. Nick …  writing a letter to Santa Claus.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6748A9B-8843-4F69-9049-86FA2588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92B7A1-0182-4E77-8D84-5ECED353A8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77447"/>
            <a:ext cx="3267519" cy="32620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D2753A-7288-4655-8250-C63629A2D223}"/>
              </a:ext>
            </a:extLst>
          </p:cNvPr>
          <p:cNvSpPr txBox="1"/>
          <p:nvPr/>
        </p:nvSpPr>
        <p:spPr>
          <a:xfrm>
            <a:off x="3452646" y="3648642"/>
            <a:ext cx="6703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is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80A054-308E-4779-9202-0CDEA2265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004" y="220825"/>
            <a:ext cx="5771219" cy="355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62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D2264F-0F59-473C-85C6-ADD4DF2D4B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83D3E5-1426-4A91-A5DF-E74D377EF932}"/>
              </a:ext>
            </a:extLst>
          </p:cNvPr>
          <p:cNvSpPr txBox="1"/>
          <p:nvPr/>
        </p:nvSpPr>
        <p:spPr>
          <a:xfrm>
            <a:off x="832286" y="3818674"/>
            <a:ext cx="116592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0" i="0" dirty="0">
                <a:solidFill>
                  <a:srgbClr val="010101"/>
                </a:solidFill>
                <a:effectLst/>
                <a:latin typeface="Open Sans" panose="020B0604020202020204" pitchFamily="34" charset="0"/>
              </a:rPr>
              <a:t>3. </a:t>
            </a:r>
            <a:r>
              <a:rPr lang="en-US" sz="5400" b="0" i="0" dirty="0">
                <a:solidFill>
                  <a:srgbClr val="010101"/>
                </a:solidFill>
                <a:effectLst/>
                <a:latin typeface="Open Sans" panose="020B0606030504020204" pitchFamily="34" charset="0"/>
              </a:rPr>
              <a:t>My cat … sitting on the chair.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6748A9B-8843-4F69-9049-86FA2588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92B7A1-0182-4E77-8D84-5ECED353A8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77447"/>
            <a:ext cx="3267519" cy="32620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2722F0-8B91-463A-9EC6-6183C09D71F0}"/>
              </a:ext>
            </a:extLst>
          </p:cNvPr>
          <p:cNvSpPr txBox="1"/>
          <p:nvPr/>
        </p:nvSpPr>
        <p:spPr>
          <a:xfrm>
            <a:off x="3894083" y="3668926"/>
            <a:ext cx="6703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is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AE128D2-0BAF-4AC7-AD28-9556040FF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57" y="826704"/>
            <a:ext cx="2061559" cy="260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33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D2264F-0F59-473C-85C6-ADD4DF2D4B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83D3E5-1426-4A91-A5DF-E74D377EF932}"/>
              </a:ext>
            </a:extLst>
          </p:cNvPr>
          <p:cNvSpPr txBox="1"/>
          <p:nvPr/>
        </p:nvSpPr>
        <p:spPr>
          <a:xfrm>
            <a:off x="1084535" y="3818674"/>
            <a:ext cx="116592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0" i="0" dirty="0">
                <a:solidFill>
                  <a:srgbClr val="010101"/>
                </a:solidFill>
                <a:effectLst/>
                <a:latin typeface="Open Sans" panose="020B0604020202020204" pitchFamily="34" charset="0"/>
              </a:rPr>
              <a:t>4. </a:t>
            </a:r>
            <a:r>
              <a:rPr lang="en-US" sz="5400" b="0" i="0" dirty="0">
                <a:solidFill>
                  <a:srgbClr val="010101"/>
                </a:solidFill>
                <a:effectLst/>
                <a:latin typeface="Open Sans" panose="020B0606030504020204" pitchFamily="34" charset="0"/>
              </a:rPr>
              <a:t>We    …  learning English.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6748A9B-8843-4F69-9049-86FA2588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92B7A1-0182-4E77-8D84-5ECED353A8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77447"/>
            <a:ext cx="3267519" cy="32620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5ABF15-9AB7-46D0-AA0D-A99C4BBD20D9}"/>
              </a:ext>
            </a:extLst>
          </p:cNvPr>
          <p:cNvSpPr txBox="1"/>
          <p:nvPr/>
        </p:nvSpPr>
        <p:spPr>
          <a:xfrm>
            <a:off x="3157157" y="3641834"/>
            <a:ext cx="1314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are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4423C6A-27E5-4FDE-9029-46DBD82C4A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0" b="11709"/>
          <a:stretch/>
        </p:blipFill>
        <p:spPr bwMode="auto">
          <a:xfrm>
            <a:off x="5519130" y="100573"/>
            <a:ext cx="5690151" cy="332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60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D2264F-0F59-473C-85C6-ADD4DF2D4B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83D3E5-1426-4A91-A5DF-E74D377EF932}"/>
              </a:ext>
            </a:extLst>
          </p:cNvPr>
          <p:cNvSpPr txBox="1"/>
          <p:nvPr/>
        </p:nvSpPr>
        <p:spPr>
          <a:xfrm>
            <a:off x="532743" y="3679679"/>
            <a:ext cx="116592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0" i="0" dirty="0">
                <a:solidFill>
                  <a:srgbClr val="010101"/>
                </a:solidFill>
                <a:effectLst/>
                <a:latin typeface="Open Sans" panose="020B0604020202020204" pitchFamily="34" charset="0"/>
              </a:rPr>
              <a:t>5. </a:t>
            </a:r>
            <a:r>
              <a:rPr lang="en-US" sz="5400" b="0" i="0" dirty="0">
                <a:solidFill>
                  <a:srgbClr val="010101"/>
                </a:solidFill>
                <a:effectLst/>
                <a:latin typeface="Open Sans" panose="020B0606030504020204" pitchFamily="34" charset="0"/>
              </a:rPr>
              <a:t>My parents   …  watching TV now.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6748A9B-8843-4F69-9049-86FA2588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92B7A1-0182-4E77-8D84-5ECED353A8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77447"/>
            <a:ext cx="3267519" cy="32620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CAEA0A-F869-4851-A896-9DE3B47182F3}"/>
              </a:ext>
            </a:extLst>
          </p:cNvPr>
          <p:cNvSpPr txBox="1"/>
          <p:nvPr/>
        </p:nvSpPr>
        <p:spPr>
          <a:xfrm>
            <a:off x="4949877" y="3435316"/>
            <a:ext cx="1314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are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DE9EEE8-1F55-41E0-9EA7-47BC0CF4CC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95"/>
          <a:stretch/>
        </p:blipFill>
        <p:spPr>
          <a:xfrm>
            <a:off x="5343718" y="36710"/>
            <a:ext cx="4772083" cy="372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8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6FA058-5ACC-4CCD-A4C7-FD2C18C5A62E}"/>
              </a:ext>
            </a:extLst>
          </p:cNvPr>
          <p:cNvSpPr/>
          <p:nvPr/>
        </p:nvSpPr>
        <p:spPr>
          <a:xfrm>
            <a:off x="0" y="0"/>
            <a:ext cx="12192000" cy="55500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844D01-F13E-4119-809D-AFCDA5D7E68C}"/>
              </a:ext>
            </a:extLst>
          </p:cNvPr>
          <p:cNvSpPr/>
          <p:nvPr/>
        </p:nvSpPr>
        <p:spPr>
          <a:xfrm>
            <a:off x="0" y="5550012"/>
            <a:ext cx="12192000" cy="13079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BFB9F5F-E36A-45B1-A1EF-AFFD0C5F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0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chemeClr val="bg1"/>
                </a:solidFill>
              </a:rPr>
              <a:t>Правило добавления -</a:t>
            </a:r>
            <a:r>
              <a:rPr lang="en-US" sz="7200" b="1" dirty="0" err="1">
                <a:solidFill>
                  <a:schemeClr val="bg1"/>
                </a:solidFill>
              </a:rPr>
              <a:t>ing</a:t>
            </a:r>
            <a:endParaRPr lang="ru-RU" sz="7200" b="1" dirty="0">
              <a:solidFill>
                <a:schemeClr val="bg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C74387B-60A0-42A7-B6F7-493AB9FAE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7A30581-A30D-4E5B-BD89-F3562A2FB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483" y="1415996"/>
            <a:ext cx="4099034" cy="409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440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8577128-116F-4727-9E83-51A21E60AE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A8D12E-5680-4BB1-9F3E-FF574E9A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918" y="110659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Arial Black" panose="020B0A04020102020204" pitchFamily="34" charset="0"/>
                <a:cs typeface="Aharoni" panose="02010803020104030203" pitchFamily="2" charset="-79"/>
              </a:rPr>
              <a:t>Правило добавления -</a:t>
            </a:r>
            <a:r>
              <a:rPr lang="en-US" dirty="0" err="1">
                <a:latin typeface="Arial Black" panose="020B0A04020102020204" pitchFamily="34" charset="0"/>
                <a:cs typeface="Aharoni" panose="02010803020104030203" pitchFamily="2" charset="-79"/>
              </a:rPr>
              <a:t>ing</a:t>
            </a:r>
            <a:endParaRPr lang="ru-RU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5D810E-8CB0-4BF8-BE5A-845B9BFDA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032" y="2128344"/>
            <a:ext cx="9141372" cy="37808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3600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ru-RU" sz="3600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US" sz="5400" dirty="0">
                <a:latin typeface="Arial Black" panose="020B0A04020102020204" pitchFamily="34" charset="0"/>
                <a:cs typeface="Aharoni" panose="02010803020104030203" pitchFamily="2" charset="-79"/>
              </a:rPr>
              <a:t>go – go</a:t>
            </a:r>
            <a:r>
              <a:rPr lang="en-US" sz="5400" dirty="0">
                <a:solidFill>
                  <a:srgbClr val="C0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ing</a:t>
            </a:r>
          </a:p>
          <a:p>
            <a:pPr marL="0" indent="0">
              <a:buNone/>
            </a:pPr>
            <a:r>
              <a:rPr lang="en-US" sz="5400" dirty="0">
                <a:latin typeface="Arial Black" panose="020B0A04020102020204" pitchFamily="34" charset="0"/>
                <a:cs typeface="Aharoni" panose="02010803020104030203" pitchFamily="2" charset="-79"/>
              </a:rPr>
              <a:t>play – play</a:t>
            </a:r>
            <a:r>
              <a:rPr lang="en-US" sz="5400" dirty="0">
                <a:solidFill>
                  <a:srgbClr val="C0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ing</a:t>
            </a:r>
          </a:p>
          <a:p>
            <a:pPr marL="0" indent="0">
              <a:buNone/>
            </a:pPr>
            <a:r>
              <a:rPr lang="en-US" sz="5400" dirty="0">
                <a:latin typeface="Arial Black" panose="020B0A04020102020204" pitchFamily="34" charset="0"/>
                <a:cs typeface="Aharoni" panose="02010803020104030203" pitchFamily="2" charset="-79"/>
              </a:rPr>
              <a:t>speak - speak</a:t>
            </a:r>
            <a:r>
              <a:rPr lang="en-US" sz="5400" dirty="0">
                <a:solidFill>
                  <a:srgbClr val="C0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ing</a:t>
            </a:r>
            <a:endParaRPr lang="ru-RU" sz="5400" dirty="0">
              <a:solidFill>
                <a:srgbClr val="C000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CF16AA8-900F-47F0-B175-C25DC24D3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06E822-B3C1-4E8F-9D4F-5B70CCAE0F00}"/>
              </a:ext>
            </a:extLst>
          </p:cNvPr>
          <p:cNvSpPr txBox="1"/>
          <p:nvPr/>
        </p:nvSpPr>
        <p:spPr>
          <a:xfrm>
            <a:off x="617482" y="1267838"/>
            <a:ext cx="1102797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Большинство глаголов: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Окончание 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ru-RU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добавляется без изменений:</a:t>
            </a:r>
          </a:p>
        </p:txBody>
      </p:sp>
    </p:spTree>
    <p:extLst>
      <p:ext uri="{BB962C8B-B14F-4D97-AF65-F5344CB8AC3E}">
        <p14:creationId xmlns:p14="http://schemas.microsoft.com/office/powerpoint/2010/main" val="214032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4829B74-27E2-4E37-AEC8-8D6BD6A6B87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A8D12E-5680-4BB1-9F3E-FF574E9A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918" y="-56766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Правило добавления -</a:t>
            </a:r>
            <a:r>
              <a:rPr lang="en-US" dirty="0" err="1">
                <a:latin typeface="Arial Black" panose="020B0A04020102020204" pitchFamily="34" charset="0"/>
              </a:rPr>
              <a:t>ing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5D810E-8CB0-4BF8-BE5A-845B9BFDA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032" y="1891862"/>
            <a:ext cx="9828486" cy="40173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36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36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36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5400" dirty="0">
                <a:latin typeface="Arial Black" panose="020B0A04020102020204" pitchFamily="34" charset="0"/>
              </a:rPr>
              <a:t>writ</a:t>
            </a:r>
            <a:r>
              <a:rPr lang="en-US" sz="5400" dirty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  <a:r>
              <a:rPr lang="en-US" sz="5400" dirty="0">
                <a:latin typeface="Arial Black" panose="020B0A04020102020204" pitchFamily="34" charset="0"/>
              </a:rPr>
              <a:t> - writ</a:t>
            </a:r>
            <a:r>
              <a:rPr lang="en-US" sz="5400" dirty="0">
                <a:solidFill>
                  <a:srgbClr val="FF0000"/>
                </a:solidFill>
                <a:latin typeface="Arial Black" panose="020B0A04020102020204" pitchFamily="34" charset="0"/>
              </a:rPr>
              <a:t>ing</a:t>
            </a:r>
          </a:p>
          <a:p>
            <a:pPr marL="0" indent="0">
              <a:buNone/>
            </a:pPr>
            <a:r>
              <a:rPr lang="en-US" sz="5400" dirty="0">
                <a:latin typeface="Arial Black" panose="020B0A04020102020204" pitchFamily="34" charset="0"/>
              </a:rPr>
              <a:t>liv</a:t>
            </a:r>
            <a:r>
              <a:rPr lang="en-US" sz="5400" dirty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  <a:r>
              <a:rPr lang="en-US" sz="5400" dirty="0">
                <a:latin typeface="Arial Black" panose="020B0A04020102020204" pitchFamily="34" charset="0"/>
              </a:rPr>
              <a:t> – liv</a:t>
            </a:r>
            <a:r>
              <a:rPr lang="en-US" sz="5400" dirty="0">
                <a:solidFill>
                  <a:srgbClr val="FF0000"/>
                </a:solidFill>
                <a:latin typeface="Arial Black" panose="020B0A04020102020204" pitchFamily="34" charset="0"/>
              </a:rPr>
              <a:t>ing</a:t>
            </a:r>
          </a:p>
          <a:p>
            <a:pPr marL="0" indent="0">
              <a:buNone/>
            </a:pPr>
            <a:r>
              <a:rPr lang="en-US" sz="5400" dirty="0">
                <a:latin typeface="Arial Black" panose="020B0A04020102020204" pitchFamily="34" charset="0"/>
              </a:rPr>
              <a:t>com</a:t>
            </a:r>
            <a:r>
              <a:rPr lang="en-US" sz="5400" dirty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  <a:r>
              <a:rPr lang="en-US" sz="5400" dirty="0">
                <a:latin typeface="Arial Black" panose="020B0A04020102020204" pitchFamily="34" charset="0"/>
              </a:rPr>
              <a:t> - com</a:t>
            </a:r>
            <a:r>
              <a:rPr lang="en-US" sz="5400" dirty="0">
                <a:solidFill>
                  <a:srgbClr val="FF0000"/>
                </a:solidFill>
                <a:latin typeface="Arial Black" panose="020B0A04020102020204" pitchFamily="34" charset="0"/>
              </a:rPr>
              <a:t>ing</a:t>
            </a:r>
            <a:endParaRPr lang="ru-RU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07A34D6-9B39-4B79-9021-458EA8542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C8EFB7-7927-4127-A70B-1C741B6AF57E}"/>
              </a:ext>
            </a:extLst>
          </p:cNvPr>
          <p:cNvSpPr txBox="1"/>
          <p:nvPr/>
        </p:nvSpPr>
        <p:spPr>
          <a:xfrm>
            <a:off x="617482" y="1495658"/>
            <a:ext cx="1070215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Глаголы с окончанием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Буква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</a:t>
            </a:r>
            <a:r>
              <a:rPr lang="ru-RU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опускается и добавляется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17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0104E563-0A57-446F-84F7-44A35D8625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BE48EC0-ED84-4957-B426-B0B282D74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9906000" cy="6858000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907154-ED10-438F-9BD8-11A246C4B5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1018" y="5523428"/>
            <a:ext cx="481980" cy="48117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0F4E2F-ACB0-4E7D-A510-73BB0624BE2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6428" y="5133080"/>
            <a:ext cx="481980" cy="4811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8B313A-1919-4272-8B4D-8B61393334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14819" y="4353606"/>
            <a:ext cx="481980" cy="4811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E6EB3B-533D-4CDE-A844-F3C4831313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164" y="3789923"/>
            <a:ext cx="481980" cy="4811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847A7A-21BB-4142-BC75-82AECE6A4B7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2275" y="955408"/>
            <a:ext cx="481980" cy="48117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34617DE-85CD-4D5E-B148-D6D023C63B0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63670" y="3095837"/>
            <a:ext cx="481980" cy="48117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824F44F-FCAD-4A22-B4FA-E81002DC65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9770" y="5121759"/>
            <a:ext cx="481980" cy="4811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BFA214-3C70-4C4A-BF19-AFD5DEE6C9D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2227" y="2063441"/>
            <a:ext cx="481980" cy="48117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372F84-F032-4A24-B5DA-DA3818411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686" y="1233860"/>
            <a:ext cx="487722" cy="481626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C31F8602-1DD6-47E9-9B8B-396B13D919B5}"/>
              </a:ext>
            </a:extLst>
          </p:cNvPr>
          <p:cNvGrpSpPr/>
          <p:nvPr/>
        </p:nvGrpSpPr>
        <p:grpSpPr>
          <a:xfrm>
            <a:off x="1143001" y="3232163"/>
            <a:ext cx="830933" cy="511444"/>
            <a:chOff x="10612987" y="953913"/>
            <a:chExt cx="830933" cy="511444"/>
          </a:xfrm>
          <a:solidFill>
            <a:srgbClr val="FF0000"/>
          </a:solidFill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A099EDD3-DB48-47BC-99C5-96362B93878B}"/>
                </a:ext>
              </a:extLst>
            </p:cNvPr>
            <p:cNvSpPr/>
            <p:nvPr/>
          </p:nvSpPr>
          <p:spPr>
            <a:xfrm>
              <a:off x="10612987" y="953913"/>
              <a:ext cx="830932" cy="51144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solidFill>
                  <a:srgbClr val="C00000"/>
                </a:solidFill>
                <a:latin typeface="Cooper Black Otl" panose="0208090404030B0204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2738C72-382B-49BE-BC36-5B866AE2935F}"/>
                </a:ext>
              </a:extLst>
            </p:cNvPr>
            <p:cNvSpPr txBox="1"/>
            <p:nvPr/>
          </p:nvSpPr>
          <p:spPr>
            <a:xfrm>
              <a:off x="10612987" y="1000408"/>
              <a:ext cx="830933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n w="9525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ooper Black Otl" panose="0208090404030B020404" pitchFamily="18" charset="0"/>
                </a:rPr>
                <a:t>Start</a:t>
              </a:r>
              <a:endParaRPr lang="ru-RU" sz="20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 Otl" panose="0208090404030B020404" pitchFamily="18" charset="0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587AA599-7907-4A93-BC1A-8074A213E8EF}"/>
              </a:ext>
            </a:extLst>
          </p:cNvPr>
          <p:cNvGrpSpPr/>
          <p:nvPr/>
        </p:nvGrpSpPr>
        <p:grpSpPr>
          <a:xfrm>
            <a:off x="1350942" y="157107"/>
            <a:ext cx="3613510" cy="444376"/>
            <a:chOff x="-3499945" y="1907628"/>
            <a:chExt cx="3026979" cy="444376"/>
          </a:xfrm>
          <a:solidFill>
            <a:srgbClr val="92D050"/>
          </a:solidFill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9BCA2291-64B8-4980-9143-B9FCBBC78411}"/>
                </a:ext>
              </a:extLst>
            </p:cNvPr>
            <p:cNvSpPr/>
            <p:nvPr/>
          </p:nvSpPr>
          <p:spPr>
            <a:xfrm>
              <a:off x="-3499945" y="1907628"/>
              <a:ext cx="3026979" cy="441434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2E32DED-FAB5-492E-99E5-C2E9EBB4AD95}"/>
                </a:ext>
              </a:extLst>
            </p:cNvPr>
            <p:cNvSpPr txBox="1"/>
            <p:nvPr/>
          </p:nvSpPr>
          <p:spPr>
            <a:xfrm>
              <a:off x="-3486738" y="1970691"/>
              <a:ext cx="2915426" cy="38131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ppetite" panose="02000000000000000000" pitchFamily="50" charset="0"/>
                </a:rPr>
                <a:t>The Present Continuous Town</a:t>
              </a:r>
              <a:endParaRPr lang="ru-RU" dirty="0">
                <a:latin typeface="Appetite" panose="02000000000000000000" pitchFamily="50" charset="0"/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9E0D994A-CBBB-4F8F-9A94-88FB9FC2A7EA}"/>
              </a:ext>
            </a:extLst>
          </p:cNvPr>
          <p:cNvGrpSpPr/>
          <p:nvPr/>
        </p:nvGrpSpPr>
        <p:grpSpPr>
          <a:xfrm>
            <a:off x="5577137" y="71466"/>
            <a:ext cx="1017266" cy="511444"/>
            <a:chOff x="10612986" y="953913"/>
            <a:chExt cx="1017266" cy="511444"/>
          </a:xfrm>
          <a:solidFill>
            <a:srgbClr val="FF0000"/>
          </a:solidFill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B0745409-1280-4757-9F84-6CBF5F90A54E}"/>
                </a:ext>
              </a:extLst>
            </p:cNvPr>
            <p:cNvSpPr/>
            <p:nvPr/>
          </p:nvSpPr>
          <p:spPr>
            <a:xfrm>
              <a:off x="10612986" y="953913"/>
              <a:ext cx="1017265" cy="51144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ooper Black Otl" panose="0208090404030B0204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25BCFD-A9AC-4F6A-89DE-26D5B8BE856A}"/>
                </a:ext>
              </a:extLst>
            </p:cNvPr>
            <p:cNvSpPr txBox="1"/>
            <p:nvPr/>
          </p:nvSpPr>
          <p:spPr>
            <a:xfrm>
              <a:off x="10612986" y="1009580"/>
              <a:ext cx="1017266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Cooper Black Otl" panose="0208090404030B020404" pitchFamily="18" charset="0"/>
                </a:rPr>
                <a:t>Finish</a:t>
              </a:r>
              <a:endParaRPr lang="ru-RU" sz="2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ooper Black Otl" panose="0208090404030B020404" pitchFamily="18" charset="0"/>
              </a:endParaRPr>
            </a:p>
          </p:txBody>
        </p:sp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42A50A7-A52B-4D71-89FC-D7B7139D572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1790" y="3278658"/>
            <a:ext cx="481980" cy="48117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5947E96-4DFC-45C6-8C70-5B5CAA5F98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525" y="4924814"/>
            <a:ext cx="481980" cy="48117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63BD3A3-7553-47B7-B72E-AF4FA24505B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2408" y="5640089"/>
            <a:ext cx="481980" cy="48117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4C3A2D9-4B48-4A33-B7EE-461BCFC662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4492" y="2942685"/>
            <a:ext cx="481980" cy="4811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F010DD2-F711-4F51-8644-A48380C93C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5717" y="4746355"/>
            <a:ext cx="481980" cy="48117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1EFB276-8E23-43ED-983E-9460A4D081E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8123" y="4641648"/>
            <a:ext cx="481980" cy="48117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544FDAD-6887-418A-B542-284830207C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1214" y="5147085"/>
            <a:ext cx="481980" cy="48117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0E20705-5472-4633-8FF7-B00D588708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33523" y="5147085"/>
            <a:ext cx="481980" cy="4811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6C7140D-A89D-4621-9F25-190A9DAEBB1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9813" y="4020662"/>
            <a:ext cx="481980" cy="48117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2452410-D438-4490-A767-435A97C032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9813" y="3574551"/>
            <a:ext cx="481980" cy="48117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A347B6F-5E05-4454-BF9D-5DB8DDBBD6C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08579" y="3091952"/>
            <a:ext cx="481980" cy="48117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29E1096-BB8A-4040-A70A-A0BDAA06E1E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5505" y="3089198"/>
            <a:ext cx="481980" cy="48117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6A1401D-5495-4FA0-9C5D-747BC8EA9E5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51173" y="2671725"/>
            <a:ext cx="481980" cy="48117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46F03F1-F846-4CE9-9A82-BFD2202D5A2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8628" y="5064421"/>
            <a:ext cx="481980" cy="48117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96429FD-51E4-4333-AC81-8F553E865F7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8373" y="4338741"/>
            <a:ext cx="481980" cy="48117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488444B-D0C5-45B1-BCF0-D24ED0A4CFA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8577" y="5554377"/>
            <a:ext cx="481980" cy="48117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8F3BE10-FB5F-4820-8F92-C6C05FCCD6B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2372" y="2352861"/>
            <a:ext cx="481980" cy="48117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1BDEE2A-2DA0-489F-A5A3-F868AE2BAA8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854" y="2660465"/>
            <a:ext cx="481980" cy="48117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FFB5AAB-0138-4415-9E0C-D0A9C02D982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096" y="3005032"/>
            <a:ext cx="481980" cy="48117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48934C7-7067-426A-98AA-08F97CDB8EE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0395" y="2901054"/>
            <a:ext cx="481980" cy="48117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FC7D4D3-59D4-4FB4-B7AC-6F1CEB2297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66474" y="136117"/>
            <a:ext cx="481980" cy="48117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9004D53-2DFC-4E97-9DF8-1FBD40DEAF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0667" y="1725089"/>
            <a:ext cx="481980" cy="48117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327890FC-DE5C-48E8-BB8A-FF36967944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2925" y="955408"/>
            <a:ext cx="481980" cy="48117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87DD59B-187C-440B-AF5C-0E82CAEA302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7738" y="915729"/>
            <a:ext cx="481980" cy="481178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9E52CF1-C6A9-495D-8549-FB3F028D46C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0310" y="5995605"/>
            <a:ext cx="624669" cy="624669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766E5E4-DE3C-4CCE-B227-D023EB9FEA9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65250" y="5551958"/>
            <a:ext cx="624669" cy="62466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EEF8764-3D74-4E56-818F-5884544A24A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3096" y="3079075"/>
            <a:ext cx="822326" cy="822326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1BF2BD6A-6E4B-43C1-88A1-26D7B996652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5032" y="5180825"/>
            <a:ext cx="481980" cy="48117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2FFD0040-F141-4CE9-83CB-0F1001E7488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3437" y="4160883"/>
            <a:ext cx="481980" cy="48117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52B9D24-7113-4E22-8312-B81646FF80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37480" y="5956430"/>
            <a:ext cx="624669" cy="624669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9993932-4E9F-4274-B7BF-12DA369CE54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9813" y="5439916"/>
            <a:ext cx="481980" cy="48117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F741BC0-BB56-4FFE-8C19-4630A81BF8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64027" y="4470462"/>
            <a:ext cx="481980" cy="48117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D297C50A-2951-4B9F-9D5C-98C3BC91C95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6157" y="875551"/>
            <a:ext cx="481980" cy="481178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4C480D12-EF5F-41A1-8AC0-B05A50CEC1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9813" y="4958738"/>
            <a:ext cx="481980" cy="481178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0B10F10-0665-4083-B603-BBA9FE5303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7020" y="5008888"/>
            <a:ext cx="481980" cy="481178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F3E489A9-A2A3-4278-B9EE-F129D7C4328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8687" y="3160418"/>
            <a:ext cx="624669" cy="624669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81F73DEC-0D28-4B09-9E95-A8CBE0C42D9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049" y="2176566"/>
            <a:ext cx="624669" cy="624669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FAFB6266-F62C-4C3B-A69A-BF701361634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4700" y="2265622"/>
            <a:ext cx="624669" cy="62466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45B1B45-3769-45D5-9AAB-8DC7EE660B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3460614" y="3382443"/>
            <a:ext cx="375637" cy="3756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25F00F6E-EC71-4F1D-9375-E1FB32B3F6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5362" y="5568275"/>
            <a:ext cx="375637" cy="375637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ED98403-A80B-4211-BF9D-42AA68A107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013001" y="4195229"/>
            <a:ext cx="375637" cy="375637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93FB388E-883B-42D2-B756-AC54B0FB97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7959" y="3465514"/>
            <a:ext cx="375637" cy="375637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41599D14-8B45-4B5B-8805-F33D9644A4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927523" y="2677735"/>
            <a:ext cx="408541" cy="40854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40CE58AA-FC94-4DC8-AEAA-619E47140F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155049" y="1711463"/>
            <a:ext cx="408541" cy="40854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73C2ADE1-A1D2-4D93-93C6-9B9D8124C9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162452" y="3431616"/>
            <a:ext cx="381312" cy="38131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E90812E-2F5F-4AAE-993B-1343010286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5627" y="4774608"/>
            <a:ext cx="375637" cy="375637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4794A8B6-198D-4B19-AD32-E0989C9155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116842" y="4697459"/>
            <a:ext cx="375637" cy="375637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AF2D7D2D-636E-4D61-812D-D7C6196A462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3969" y="542566"/>
            <a:ext cx="624669" cy="62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93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A23EE59-1353-4667-AF65-E4246F70F4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A8D12E-5680-4BB1-9F3E-FF574E9A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918" y="-56766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Правило добавления -</a:t>
            </a:r>
            <a:r>
              <a:rPr lang="en-US" dirty="0" err="1">
                <a:latin typeface="Arial Black" panose="020B0A04020102020204" pitchFamily="34" charset="0"/>
              </a:rPr>
              <a:t>ing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5D810E-8CB0-4BF8-BE5A-845B9BFDA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918" y="2569029"/>
            <a:ext cx="10515600" cy="33716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36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54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5400" dirty="0">
                <a:latin typeface="Arial Black" panose="020B0A04020102020204" pitchFamily="34" charset="0"/>
              </a:rPr>
              <a:t>swim - swi</a:t>
            </a:r>
            <a:r>
              <a:rPr lang="en-US" sz="5400" dirty="0">
                <a:solidFill>
                  <a:srgbClr val="FF0000"/>
                </a:solidFill>
                <a:latin typeface="Arial Black" panose="020B0A04020102020204" pitchFamily="34" charset="0"/>
              </a:rPr>
              <a:t>mming</a:t>
            </a:r>
          </a:p>
          <a:p>
            <a:pPr marL="0" indent="0">
              <a:buNone/>
            </a:pPr>
            <a:r>
              <a:rPr lang="en-US" sz="5400" dirty="0">
                <a:latin typeface="Arial Black" panose="020B0A04020102020204" pitchFamily="34" charset="0"/>
              </a:rPr>
              <a:t>sit – sit</a:t>
            </a:r>
            <a:r>
              <a:rPr lang="en-US" sz="5400" dirty="0">
                <a:solidFill>
                  <a:srgbClr val="FF0000"/>
                </a:solidFill>
                <a:latin typeface="Arial Black" panose="020B0A04020102020204" pitchFamily="34" charset="0"/>
              </a:rPr>
              <a:t>ting</a:t>
            </a:r>
          </a:p>
          <a:p>
            <a:pPr marL="0" indent="0">
              <a:buNone/>
            </a:pPr>
            <a:r>
              <a:rPr lang="en-US" sz="5400" dirty="0">
                <a:latin typeface="Arial Black" panose="020B0A04020102020204" pitchFamily="34" charset="0"/>
              </a:rPr>
              <a:t>hop - hop</a:t>
            </a:r>
            <a:r>
              <a:rPr lang="en-US" sz="5400" dirty="0">
                <a:solidFill>
                  <a:srgbClr val="FF0000"/>
                </a:solidFill>
                <a:latin typeface="Arial Black" panose="020B0A04020102020204" pitchFamily="34" charset="0"/>
              </a:rPr>
              <a:t>ping</a:t>
            </a:r>
            <a:endParaRPr lang="ru-RU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4435B83-D23E-4745-B759-AA6FBAE10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FC53AE-24DC-4147-A835-879C60727AFD}"/>
              </a:ext>
            </a:extLst>
          </p:cNvPr>
          <p:cNvSpPr txBox="1"/>
          <p:nvPr/>
        </p:nvSpPr>
        <p:spPr>
          <a:xfrm>
            <a:off x="220718" y="1230293"/>
            <a:ext cx="12192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Глаголы, оканчивающиеся на ударный слог с кратким гласным звуком: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Последняя буква удваивается и добавляется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3243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5272130-D9C7-46D6-AA84-85D79A421A0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7D414D-90F2-4DD7-B506-52B3B4C37F9F}"/>
              </a:ext>
            </a:extLst>
          </p:cNvPr>
          <p:cNvSpPr txBox="1"/>
          <p:nvPr/>
        </p:nvSpPr>
        <p:spPr>
          <a:xfrm>
            <a:off x="4793918" y="399189"/>
            <a:ext cx="4130565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400" dirty="0">
                <a:latin typeface="Arial Black" panose="020B0A04020102020204" pitchFamily="34" charset="0"/>
              </a:rPr>
              <a:t> Jump </a:t>
            </a:r>
          </a:p>
          <a:p>
            <a:pPr marL="342900" indent="-342900">
              <a:buAutoNum type="arabicPeriod"/>
            </a:pPr>
            <a:r>
              <a:rPr lang="en-US" sz="4400" dirty="0">
                <a:latin typeface="Arial Black" panose="020B0A04020102020204" pitchFamily="34" charset="0"/>
              </a:rPr>
              <a:t> Give  </a:t>
            </a:r>
          </a:p>
          <a:p>
            <a:pPr marL="342900" indent="-342900">
              <a:buAutoNum type="arabicPeriod"/>
            </a:pPr>
            <a:r>
              <a:rPr lang="en-US" sz="4400" dirty="0">
                <a:latin typeface="Arial Black" panose="020B0A04020102020204" pitchFamily="34" charset="0"/>
              </a:rPr>
              <a:t> Help  </a:t>
            </a:r>
          </a:p>
          <a:p>
            <a:pPr marL="342900" indent="-342900">
              <a:buAutoNum type="arabicPeriod"/>
            </a:pPr>
            <a:r>
              <a:rPr lang="en-US" sz="4400" dirty="0">
                <a:latin typeface="Arial Black" panose="020B0A04020102020204" pitchFamily="34" charset="0"/>
              </a:rPr>
              <a:t> Wash  </a:t>
            </a:r>
          </a:p>
          <a:p>
            <a:pPr marL="342900" indent="-342900">
              <a:buAutoNum type="arabicPeriod"/>
            </a:pPr>
            <a:r>
              <a:rPr lang="en-US" sz="4400" dirty="0">
                <a:latin typeface="Arial Black" panose="020B0A04020102020204" pitchFamily="34" charset="0"/>
              </a:rPr>
              <a:t> Open  </a:t>
            </a:r>
          </a:p>
          <a:p>
            <a:pPr marL="342900" indent="-342900">
              <a:buAutoNum type="arabicPeriod"/>
            </a:pPr>
            <a:r>
              <a:rPr lang="en-US" sz="4400" dirty="0">
                <a:latin typeface="Arial Black" panose="020B0A04020102020204" pitchFamily="34" charset="0"/>
              </a:rPr>
              <a:t> Sleep  </a:t>
            </a:r>
          </a:p>
          <a:p>
            <a:pPr marL="342900" indent="-342900">
              <a:buAutoNum type="arabicPeriod"/>
            </a:pPr>
            <a:r>
              <a:rPr lang="en-US" sz="4400" dirty="0">
                <a:latin typeface="Arial Black" panose="020B0A04020102020204" pitchFamily="34" charset="0"/>
              </a:rPr>
              <a:t> Make  </a:t>
            </a:r>
          </a:p>
          <a:p>
            <a:pPr marL="342900" indent="-342900">
              <a:buAutoNum type="arabicPeriod"/>
            </a:pPr>
            <a:r>
              <a:rPr lang="en-US" sz="4400" dirty="0">
                <a:latin typeface="Arial Black" panose="020B0A04020102020204" pitchFamily="34" charset="0"/>
              </a:rPr>
              <a:t> Sit </a:t>
            </a:r>
          </a:p>
          <a:p>
            <a:pPr marL="342900" indent="-342900">
              <a:buAutoNum type="arabicPeriod"/>
            </a:pPr>
            <a:r>
              <a:rPr lang="en-US" sz="4400" dirty="0">
                <a:latin typeface="Arial Black" panose="020B0A04020102020204" pitchFamily="34" charset="0"/>
              </a:rPr>
              <a:t> Stop </a:t>
            </a:r>
          </a:p>
          <a:p>
            <a:pPr marL="342900" indent="-342900">
              <a:buAutoNum type="arabicPeriod"/>
            </a:pPr>
            <a:endParaRPr lang="en-US" sz="4400" dirty="0">
              <a:latin typeface="Arial Black" panose="020B0A04020102020204" pitchFamily="34" charset="0"/>
            </a:endParaRPr>
          </a:p>
          <a:p>
            <a:endParaRPr lang="ru-RU" sz="4400" dirty="0">
              <a:latin typeface="Arial Black" panose="020B0A040201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8397434-11D9-47C0-87E2-D3BC2C1DE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31E7EF-4184-4A37-B69A-E144BF8EF2F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77447"/>
            <a:ext cx="3267519" cy="326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36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D2264F-0F59-473C-85C6-ADD4DF2D4B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6748A9B-8843-4F69-9049-86FA2588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92B7A1-0182-4E77-8D84-5ECED353A8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77447"/>
            <a:ext cx="3267519" cy="32620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CAEA0A-F869-4851-A896-9DE3B47182F3}"/>
              </a:ext>
            </a:extLst>
          </p:cNvPr>
          <p:cNvSpPr txBox="1"/>
          <p:nvPr/>
        </p:nvSpPr>
        <p:spPr>
          <a:xfrm>
            <a:off x="5630517" y="3276328"/>
            <a:ext cx="27655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Berlin Sans FB Demi" panose="020E0802020502020306" pitchFamily="34" charset="0"/>
              </a:rPr>
              <a:t>giving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C00472-9CC3-4321-B717-7771EE365D39}"/>
              </a:ext>
            </a:extLst>
          </p:cNvPr>
          <p:cNvSpPr txBox="1"/>
          <p:nvPr/>
        </p:nvSpPr>
        <p:spPr>
          <a:xfrm>
            <a:off x="1931276" y="3418217"/>
            <a:ext cx="70156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latin typeface="Arial Black" panose="020B0A04020102020204" pitchFamily="34" charset="0"/>
              </a:rPr>
              <a:t>1. Give –</a:t>
            </a:r>
          </a:p>
        </p:txBody>
      </p:sp>
    </p:spTree>
    <p:extLst>
      <p:ext uri="{BB962C8B-B14F-4D97-AF65-F5344CB8AC3E}">
        <p14:creationId xmlns:p14="http://schemas.microsoft.com/office/powerpoint/2010/main" val="299963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D2264F-0F59-473C-85C6-ADD4DF2D4B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6748A9B-8843-4F69-9049-86FA2588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92B7A1-0182-4E77-8D84-5ECED353A8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77447"/>
            <a:ext cx="3267519" cy="32620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CAEA0A-F869-4851-A896-9DE3B47182F3}"/>
              </a:ext>
            </a:extLst>
          </p:cNvPr>
          <p:cNvSpPr txBox="1"/>
          <p:nvPr/>
        </p:nvSpPr>
        <p:spPr>
          <a:xfrm>
            <a:off x="6135013" y="3262819"/>
            <a:ext cx="43829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Berlin Sans FB Demi" panose="020E0802020502020306" pitchFamily="34" charset="0"/>
              </a:rPr>
              <a:t>swimming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C00472-9CC3-4321-B717-7771EE365D39}"/>
              </a:ext>
            </a:extLst>
          </p:cNvPr>
          <p:cNvSpPr txBox="1"/>
          <p:nvPr/>
        </p:nvSpPr>
        <p:spPr>
          <a:xfrm>
            <a:off x="1931276" y="3418217"/>
            <a:ext cx="70156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latin typeface="Arial Black" panose="020B0A04020102020204" pitchFamily="34" charset="0"/>
              </a:rPr>
              <a:t>2. Swim –</a:t>
            </a:r>
          </a:p>
        </p:txBody>
      </p:sp>
    </p:spTree>
    <p:extLst>
      <p:ext uri="{BB962C8B-B14F-4D97-AF65-F5344CB8AC3E}">
        <p14:creationId xmlns:p14="http://schemas.microsoft.com/office/powerpoint/2010/main" val="142142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D2264F-0F59-473C-85C6-ADD4DF2D4B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6748A9B-8843-4F69-9049-86FA2588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92B7A1-0182-4E77-8D84-5ECED353A8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77447"/>
            <a:ext cx="3267519" cy="32620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CAEA0A-F869-4851-A896-9DE3B47182F3}"/>
              </a:ext>
            </a:extLst>
          </p:cNvPr>
          <p:cNvSpPr txBox="1"/>
          <p:nvPr/>
        </p:nvSpPr>
        <p:spPr>
          <a:xfrm>
            <a:off x="6135013" y="3262819"/>
            <a:ext cx="32800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Berlin Sans FB Demi" panose="020E0802020502020306" pitchFamily="34" charset="0"/>
              </a:rPr>
              <a:t>helping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C00472-9CC3-4321-B717-7771EE365D39}"/>
              </a:ext>
            </a:extLst>
          </p:cNvPr>
          <p:cNvSpPr txBox="1"/>
          <p:nvPr/>
        </p:nvSpPr>
        <p:spPr>
          <a:xfrm>
            <a:off x="1931276" y="3418217"/>
            <a:ext cx="70156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latin typeface="Arial Black" panose="020B0A04020102020204" pitchFamily="34" charset="0"/>
              </a:rPr>
              <a:t>3. Help –</a:t>
            </a:r>
          </a:p>
        </p:txBody>
      </p:sp>
    </p:spTree>
    <p:extLst>
      <p:ext uri="{BB962C8B-B14F-4D97-AF65-F5344CB8AC3E}">
        <p14:creationId xmlns:p14="http://schemas.microsoft.com/office/powerpoint/2010/main" val="10535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D2264F-0F59-473C-85C6-ADD4DF2D4B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6748A9B-8843-4F69-9049-86FA2588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92B7A1-0182-4E77-8D84-5ECED353A8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77447"/>
            <a:ext cx="3267519" cy="32620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CAEA0A-F869-4851-A896-9DE3B47182F3}"/>
              </a:ext>
            </a:extLst>
          </p:cNvPr>
          <p:cNvSpPr txBox="1"/>
          <p:nvPr/>
        </p:nvSpPr>
        <p:spPr>
          <a:xfrm>
            <a:off x="6135013" y="3262819"/>
            <a:ext cx="35846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Berlin Sans FB Demi" panose="020E0802020502020306" pitchFamily="34" charset="0"/>
              </a:rPr>
              <a:t>washing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C00472-9CC3-4321-B717-7771EE365D39}"/>
              </a:ext>
            </a:extLst>
          </p:cNvPr>
          <p:cNvSpPr txBox="1"/>
          <p:nvPr/>
        </p:nvSpPr>
        <p:spPr>
          <a:xfrm>
            <a:off x="1931276" y="3418217"/>
            <a:ext cx="70156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latin typeface="Arial Black" panose="020B0A04020102020204" pitchFamily="34" charset="0"/>
              </a:rPr>
              <a:t>4. Wash –</a:t>
            </a:r>
          </a:p>
        </p:txBody>
      </p:sp>
    </p:spTree>
    <p:extLst>
      <p:ext uri="{BB962C8B-B14F-4D97-AF65-F5344CB8AC3E}">
        <p14:creationId xmlns:p14="http://schemas.microsoft.com/office/powerpoint/2010/main" val="27903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D2264F-0F59-473C-85C6-ADD4DF2D4B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6748A9B-8843-4F69-9049-86FA2588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92B7A1-0182-4E77-8D84-5ECED353A8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77447"/>
            <a:ext cx="3267519" cy="32620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CAEA0A-F869-4851-A896-9DE3B47182F3}"/>
              </a:ext>
            </a:extLst>
          </p:cNvPr>
          <p:cNvSpPr txBox="1"/>
          <p:nvPr/>
        </p:nvSpPr>
        <p:spPr>
          <a:xfrm>
            <a:off x="6135013" y="3262819"/>
            <a:ext cx="35221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Berlin Sans FB Demi" panose="020E0802020502020306" pitchFamily="34" charset="0"/>
              </a:rPr>
              <a:t>opening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C00472-9CC3-4321-B717-7771EE365D39}"/>
              </a:ext>
            </a:extLst>
          </p:cNvPr>
          <p:cNvSpPr txBox="1"/>
          <p:nvPr/>
        </p:nvSpPr>
        <p:spPr>
          <a:xfrm>
            <a:off x="1931276" y="3418217"/>
            <a:ext cx="70156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latin typeface="Arial Black" panose="020B0A04020102020204" pitchFamily="34" charset="0"/>
              </a:rPr>
              <a:t>5. Open –</a:t>
            </a:r>
          </a:p>
        </p:txBody>
      </p:sp>
    </p:spTree>
    <p:extLst>
      <p:ext uri="{BB962C8B-B14F-4D97-AF65-F5344CB8AC3E}">
        <p14:creationId xmlns:p14="http://schemas.microsoft.com/office/powerpoint/2010/main" val="141240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D2264F-0F59-473C-85C6-ADD4DF2D4B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6748A9B-8843-4F69-9049-86FA2588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92B7A1-0182-4E77-8D84-5ECED353A8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77447"/>
            <a:ext cx="3267519" cy="32620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CAEA0A-F869-4851-A896-9DE3B47182F3}"/>
              </a:ext>
            </a:extLst>
          </p:cNvPr>
          <p:cNvSpPr txBox="1"/>
          <p:nvPr/>
        </p:nvSpPr>
        <p:spPr>
          <a:xfrm>
            <a:off x="6135013" y="3262819"/>
            <a:ext cx="35477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Berlin Sans FB Demi" panose="020E0802020502020306" pitchFamily="34" charset="0"/>
              </a:rPr>
              <a:t>sleeping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C00472-9CC3-4321-B717-7771EE365D39}"/>
              </a:ext>
            </a:extLst>
          </p:cNvPr>
          <p:cNvSpPr txBox="1"/>
          <p:nvPr/>
        </p:nvSpPr>
        <p:spPr>
          <a:xfrm>
            <a:off x="1931276" y="3418217"/>
            <a:ext cx="70156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latin typeface="Arial Black" panose="020B0A04020102020204" pitchFamily="34" charset="0"/>
              </a:rPr>
              <a:t>6. Sleep –</a:t>
            </a:r>
          </a:p>
        </p:txBody>
      </p:sp>
    </p:spTree>
    <p:extLst>
      <p:ext uri="{BB962C8B-B14F-4D97-AF65-F5344CB8AC3E}">
        <p14:creationId xmlns:p14="http://schemas.microsoft.com/office/powerpoint/2010/main" val="80592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D2264F-0F59-473C-85C6-ADD4DF2D4B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6748A9B-8843-4F69-9049-86FA2588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92B7A1-0182-4E77-8D84-5ECED353A8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77447"/>
            <a:ext cx="3267519" cy="32620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CAEA0A-F869-4851-A896-9DE3B47182F3}"/>
              </a:ext>
            </a:extLst>
          </p:cNvPr>
          <p:cNvSpPr txBox="1"/>
          <p:nvPr/>
        </p:nvSpPr>
        <p:spPr>
          <a:xfrm>
            <a:off x="6135013" y="3262819"/>
            <a:ext cx="33938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Berlin Sans FB Demi" panose="020E0802020502020306" pitchFamily="34" charset="0"/>
              </a:rPr>
              <a:t>making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C00472-9CC3-4321-B717-7771EE365D39}"/>
              </a:ext>
            </a:extLst>
          </p:cNvPr>
          <p:cNvSpPr txBox="1"/>
          <p:nvPr/>
        </p:nvSpPr>
        <p:spPr>
          <a:xfrm>
            <a:off x="1931276" y="3418217"/>
            <a:ext cx="70156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latin typeface="Arial Black" panose="020B0A04020102020204" pitchFamily="34" charset="0"/>
              </a:rPr>
              <a:t>7. Make –</a:t>
            </a:r>
          </a:p>
        </p:txBody>
      </p:sp>
    </p:spTree>
    <p:extLst>
      <p:ext uri="{BB962C8B-B14F-4D97-AF65-F5344CB8AC3E}">
        <p14:creationId xmlns:p14="http://schemas.microsoft.com/office/powerpoint/2010/main" val="192507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D2264F-0F59-473C-85C6-ADD4DF2D4B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6748A9B-8843-4F69-9049-86FA2588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92B7A1-0182-4E77-8D84-5ECED353A8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77447"/>
            <a:ext cx="3267519" cy="32620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CAEA0A-F869-4851-A896-9DE3B47182F3}"/>
              </a:ext>
            </a:extLst>
          </p:cNvPr>
          <p:cNvSpPr txBox="1"/>
          <p:nvPr/>
        </p:nvSpPr>
        <p:spPr>
          <a:xfrm>
            <a:off x="5031415" y="3262819"/>
            <a:ext cx="27703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Berlin Sans FB Demi" panose="020E0802020502020306" pitchFamily="34" charset="0"/>
              </a:rPr>
              <a:t>sitting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C00472-9CC3-4321-B717-7771EE365D39}"/>
              </a:ext>
            </a:extLst>
          </p:cNvPr>
          <p:cNvSpPr txBox="1"/>
          <p:nvPr/>
        </p:nvSpPr>
        <p:spPr>
          <a:xfrm>
            <a:off x="1994338" y="3398363"/>
            <a:ext cx="70156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latin typeface="Arial Black" panose="020B0A04020102020204" pitchFamily="34" charset="0"/>
              </a:rPr>
              <a:t>8. Sit –</a:t>
            </a:r>
          </a:p>
        </p:txBody>
      </p:sp>
    </p:spTree>
    <p:extLst>
      <p:ext uri="{BB962C8B-B14F-4D97-AF65-F5344CB8AC3E}">
        <p14:creationId xmlns:p14="http://schemas.microsoft.com/office/powerpoint/2010/main" val="38180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5F74181-56EA-4770-B55A-230B401D9DED}"/>
              </a:ext>
            </a:extLst>
          </p:cNvPr>
          <p:cNvSpPr/>
          <p:nvPr/>
        </p:nvSpPr>
        <p:spPr>
          <a:xfrm>
            <a:off x="0" y="5550012"/>
            <a:ext cx="12192000" cy="13079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7691DC5-3AB0-4D9D-A893-08B1379AC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2"/>
            <a:ext cx="12192000" cy="554736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C02DD4F-C004-4F08-8971-CECB829A2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197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D2264F-0F59-473C-85C6-ADD4DF2D4B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6748A9B-8843-4F69-9049-86FA2588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92B7A1-0182-4E77-8D84-5ECED353A8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77447"/>
            <a:ext cx="3267519" cy="32620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CAEA0A-F869-4851-A896-9DE3B47182F3}"/>
              </a:ext>
            </a:extLst>
          </p:cNvPr>
          <p:cNvSpPr txBox="1"/>
          <p:nvPr/>
        </p:nvSpPr>
        <p:spPr>
          <a:xfrm>
            <a:off x="6135013" y="3262819"/>
            <a:ext cx="37689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Berlin Sans FB Demi" panose="020E0802020502020306" pitchFamily="34" charset="0"/>
              </a:rPr>
              <a:t>stopping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C00472-9CC3-4321-B717-7771EE365D39}"/>
              </a:ext>
            </a:extLst>
          </p:cNvPr>
          <p:cNvSpPr txBox="1"/>
          <p:nvPr/>
        </p:nvSpPr>
        <p:spPr>
          <a:xfrm>
            <a:off x="1931276" y="3418217"/>
            <a:ext cx="70156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latin typeface="Arial Black" panose="020B0A04020102020204" pitchFamily="34" charset="0"/>
              </a:rPr>
              <a:t>7. Stop –</a:t>
            </a:r>
          </a:p>
        </p:txBody>
      </p:sp>
    </p:spTree>
    <p:extLst>
      <p:ext uri="{BB962C8B-B14F-4D97-AF65-F5344CB8AC3E}">
        <p14:creationId xmlns:p14="http://schemas.microsoft.com/office/powerpoint/2010/main" val="61328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ADE1159-1740-4A32-A04B-77108A3DC39C}"/>
              </a:ext>
            </a:extLst>
          </p:cNvPr>
          <p:cNvSpPr/>
          <p:nvPr/>
        </p:nvSpPr>
        <p:spPr>
          <a:xfrm>
            <a:off x="0" y="0"/>
            <a:ext cx="12192000" cy="55500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D76CE37-CB94-4B47-972B-1B6D1AD4ECE6}"/>
              </a:ext>
            </a:extLst>
          </p:cNvPr>
          <p:cNvSpPr/>
          <p:nvPr/>
        </p:nvSpPr>
        <p:spPr>
          <a:xfrm>
            <a:off x="0" y="5550012"/>
            <a:ext cx="12192000" cy="13079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BFB9F5F-E36A-45B1-A1EF-AFFD0C5F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0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bg1"/>
                </a:solidFill>
              </a:rPr>
              <a:t>Утвердительные предложения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2DB0850-2B01-40D4-9EBD-9A5B5CCAF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0CB9472-DF88-4DE1-93C0-AD80363F2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483" y="1415996"/>
            <a:ext cx="4099034" cy="409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800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B7AEEC3-1F2C-477D-A050-11D6E51ECF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3C85563-2C04-400D-AB65-97E634590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254" y="805493"/>
            <a:ext cx="7274801" cy="562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517C26-46D4-4D92-821A-3FC52AC58612}"/>
              </a:ext>
            </a:extLst>
          </p:cNvPr>
          <p:cNvSpPr txBox="1"/>
          <p:nvPr/>
        </p:nvSpPr>
        <p:spPr>
          <a:xfrm>
            <a:off x="299545" y="220718"/>
            <a:ext cx="3029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oper Black Otl" panose="0208090404030B020404" pitchFamily="18" charset="0"/>
              </a:rPr>
              <a:t>To be + V-</a:t>
            </a:r>
            <a:r>
              <a:rPr lang="en-US" sz="3200" dirty="0" err="1">
                <a:solidFill>
                  <a:srgbClr val="C00000"/>
                </a:solidFill>
                <a:latin typeface="Cooper Black Otl" panose="0208090404030B020404" pitchFamily="18" charset="0"/>
              </a:rPr>
              <a:t>ing</a:t>
            </a:r>
            <a:endParaRPr lang="ru-RU" sz="3200" dirty="0">
              <a:solidFill>
                <a:srgbClr val="C00000"/>
              </a:solidFill>
              <a:latin typeface="Cooper Black Otl" panose="0208090404030B0204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9D5F992-95D8-41C7-81EB-023EE7726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9944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621F8F7-CEF5-42DD-96D8-02641EA5E2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15004F-E55B-4F77-83CE-611A404AE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098" y="1395939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000" dirty="0">
                <a:latin typeface="Arial Black" panose="020B0A04020102020204" pitchFamily="34" charset="0"/>
              </a:rPr>
              <a:t> Mary </a:t>
            </a:r>
            <a:r>
              <a:rPr lang="ru-RU" sz="4000" dirty="0">
                <a:latin typeface="Arial Black" panose="020B0A04020102020204" pitchFamily="34" charset="0"/>
              </a:rPr>
              <a:t>(</a:t>
            </a:r>
            <a:r>
              <a:rPr lang="en-US" sz="4000" dirty="0">
                <a:latin typeface="Arial Black" panose="020B0A04020102020204" pitchFamily="34" charset="0"/>
              </a:rPr>
              <a:t>play</a:t>
            </a:r>
            <a:r>
              <a:rPr lang="ru-RU" sz="4000" dirty="0">
                <a:latin typeface="Arial Black" panose="020B0A04020102020204" pitchFamily="34" charset="0"/>
              </a:rPr>
              <a:t>) </a:t>
            </a:r>
            <a:r>
              <a:rPr lang="en-US" sz="4000" dirty="0">
                <a:latin typeface="Arial Black" panose="020B0A04020102020204" pitchFamily="34" charset="0"/>
              </a:rPr>
              <a:t>the piano now.</a:t>
            </a:r>
          </a:p>
          <a:p>
            <a:pPr marL="514350" indent="-514350">
              <a:buAutoNum type="arabicPeriod"/>
            </a:pPr>
            <a:r>
              <a:rPr lang="en-US" sz="4000" b="0" i="0" dirty="0">
                <a:solidFill>
                  <a:srgbClr val="010101"/>
                </a:solidFill>
                <a:effectLst/>
                <a:latin typeface="Arial Black" panose="020B0A04020102020204" pitchFamily="34" charset="0"/>
              </a:rPr>
              <a:t> He (swim) in the pool.</a:t>
            </a:r>
          </a:p>
          <a:p>
            <a:pPr marL="514350" indent="-514350">
              <a:buAutoNum type="arabicPeriod"/>
            </a:pPr>
            <a:r>
              <a:rPr lang="en-US" sz="4000" b="0" i="0" dirty="0">
                <a:solidFill>
                  <a:srgbClr val="010101"/>
                </a:solidFill>
                <a:effectLst/>
                <a:latin typeface="Arial Black" panose="020B0A04020102020204" pitchFamily="34" charset="0"/>
              </a:rPr>
              <a:t> We (walk) in the park now.</a:t>
            </a:r>
          </a:p>
          <a:p>
            <a:pPr marL="514350" indent="-514350">
              <a:buAutoNum type="arabicPeriod"/>
            </a:pPr>
            <a:r>
              <a:rPr lang="en-US" sz="4000" b="0" i="0" dirty="0">
                <a:solidFill>
                  <a:srgbClr val="010101"/>
                </a:solidFill>
                <a:effectLst/>
                <a:latin typeface="Arial Black" panose="020B0A04020102020204" pitchFamily="34" charset="0"/>
              </a:rPr>
              <a:t> Look! My mother (cook).</a:t>
            </a:r>
          </a:p>
          <a:p>
            <a:pPr marL="514350" indent="-514350">
              <a:buAutoNum type="arabicPeriod"/>
            </a:pPr>
            <a:r>
              <a:rPr lang="en-US" sz="4000" b="0" i="0" dirty="0">
                <a:solidFill>
                  <a:srgbClr val="010101"/>
                </a:solidFill>
                <a:effectLst/>
                <a:latin typeface="Arial Black" panose="020B0A04020102020204" pitchFamily="34" charset="0"/>
              </a:rPr>
              <a:t> I (talk) on the phone.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D956276-89C0-492B-BEFB-ED407EC41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4C2489-6459-4BB9-9D75-DFAFAE1DE37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73421" y="-235102"/>
            <a:ext cx="3267519" cy="326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61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D2264F-0F59-473C-85C6-ADD4DF2D4B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6748A9B-8843-4F69-9049-86FA2588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92B7A1-0182-4E77-8D84-5ECED353A8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77447"/>
            <a:ext cx="3267519" cy="32620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CAEA0A-F869-4851-A896-9DE3B47182F3}"/>
              </a:ext>
            </a:extLst>
          </p:cNvPr>
          <p:cNvSpPr txBox="1"/>
          <p:nvPr/>
        </p:nvSpPr>
        <p:spPr>
          <a:xfrm>
            <a:off x="1004258" y="4054721"/>
            <a:ext cx="107644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Mary is playing the piano now.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C00472-9CC3-4321-B717-7771EE365D39}"/>
              </a:ext>
            </a:extLst>
          </p:cNvPr>
          <p:cNvSpPr txBox="1"/>
          <p:nvPr/>
        </p:nvSpPr>
        <p:spPr>
          <a:xfrm>
            <a:off x="788386" y="2947339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1. Mary </a:t>
            </a:r>
            <a:r>
              <a:rPr lang="ru-RU" sz="5400" dirty="0">
                <a:latin typeface="Arial Black" panose="020B0A04020102020204" pitchFamily="34" charset="0"/>
              </a:rPr>
              <a:t>(</a:t>
            </a:r>
            <a:r>
              <a:rPr lang="en-US" sz="5400" dirty="0">
                <a:latin typeface="Arial Black" panose="020B0A04020102020204" pitchFamily="34" charset="0"/>
              </a:rPr>
              <a:t>play</a:t>
            </a:r>
            <a:r>
              <a:rPr lang="ru-RU" sz="5400" dirty="0">
                <a:latin typeface="Arial Black" panose="020B0A04020102020204" pitchFamily="34" charset="0"/>
              </a:rPr>
              <a:t>) </a:t>
            </a:r>
            <a:r>
              <a:rPr lang="en-US" sz="5400" dirty="0">
                <a:latin typeface="Arial Black" panose="020B0A04020102020204" pitchFamily="34" charset="0"/>
              </a:rPr>
              <a:t>the piano now.</a:t>
            </a:r>
          </a:p>
          <a:p>
            <a:endParaRPr lang="en-US" sz="5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56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D2264F-0F59-473C-85C6-ADD4DF2D4B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6748A9B-8843-4F69-9049-86FA2588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92B7A1-0182-4E77-8D84-5ECED353A8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77447"/>
            <a:ext cx="3267519" cy="32620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CAEA0A-F869-4851-A896-9DE3B47182F3}"/>
              </a:ext>
            </a:extLst>
          </p:cNvPr>
          <p:cNvSpPr txBox="1"/>
          <p:nvPr/>
        </p:nvSpPr>
        <p:spPr>
          <a:xfrm>
            <a:off x="1004258" y="4054721"/>
            <a:ext cx="95462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He is swimming in the pool.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C00472-9CC3-4321-B717-7771EE365D39}"/>
              </a:ext>
            </a:extLst>
          </p:cNvPr>
          <p:cNvSpPr txBox="1"/>
          <p:nvPr/>
        </p:nvSpPr>
        <p:spPr>
          <a:xfrm>
            <a:off x="788386" y="294733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2. </a:t>
            </a:r>
            <a:r>
              <a:rPr lang="en-US" sz="5400" b="0" i="0" dirty="0">
                <a:solidFill>
                  <a:srgbClr val="010101"/>
                </a:solidFill>
                <a:effectLst/>
                <a:latin typeface="Arial Black" panose="020B0A04020102020204" pitchFamily="34" charset="0"/>
              </a:rPr>
              <a:t>He (swim) in the pool.</a:t>
            </a:r>
            <a:endParaRPr lang="en-US" sz="5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50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D2264F-0F59-473C-85C6-ADD4DF2D4B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6748A9B-8843-4F69-9049-86FA2588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92B7A1-0182-4E77-8D84-5ECED353A8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77447"/>
            <a:ext cx="3267519" cy="32620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CAEA0A-F869-4851-A896-9DE3B47182F3}"/>
              </a:ext>
            </a:extLst>
          </p:cNvPr>
          <p:cNvSpPr txBox="1"/>
          <p:nvPr/>
        </p:nvSpPr>
        <p:spPr>
          <a:xfrm>
            <a:off x="578589" y="4005654"/>
            <a:ext cx="114377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We are walking in the park now.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C00472-9CC3-4321-B717-7771EE365D39}"/>
              </a:ext>
            </a:extLst>
          </p:cNvPr>
          <p:cNvSpPr txBox="1"/>
          <p:nvPr/>
        </p:nvSpPr>
        <p:spPr>
          <a:xfrm>
            <a:off x="788386" y="294733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3. </a:t>
            </a:r>
            <a:r>
              <a:rPr lang="en-US" sz="5400" b="0" i="0" dirty="0">
                <a:solidFill>
                  <a:srgbClr val="010101"/>
                </a:solidFill>
                <a:effectLst/>
                <a:latin typeface="Arial Black" panose="020B0A04020102020204" pitchFamily="34" charset="0"/>
              </a:rPr>
              <a:t>We (walk) in the park now.</a:t>
            </a:r>
            <a:endParaRPr lang="en-US" sz="5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29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D2264F-0F59-473C-85C6-ADD4DF2D4B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6748A9B-8843-4F69-9049-86FA2588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92B7A1-0182-4E77-8D84-5ECED353A8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77447"/>
            <a:ext cx="3267519" cy="32620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CAEA0A-F869-4851-A896-9DE3B47182F3}"/>
              </a:ext>
            </a:extLst>
          </p:cNvPr>
          <p:cNvSpPr txBox="1"/>
          <p:nvPr/>
        </p:nvSpPr>
        <p:spPr>
          <a:xfrm>
            <a:off x="578589" y="4005654"/>
            <a:ext cx="97818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Look! My mother is cooking.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C00472-9CC3-4321-B717-7771EE365D39}"/>
              </a:ext>
            </a:extLst>
          </p:cNvPr>
          <p:cNvSpPr txBox="1"/>
          <p:nvPr/>
        </p:nvSpPr>
        <p:spPr>
          <a:xfrm>
            <a:off x="788386" y="294733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4. </a:t>
            </a:r>
            <a:r>
              <a:rPr lang="en-US" sz="5400" b="0" i="0" dirty="0">
                <a:solidFill>
                  <a:srgbClr val="010101"/>
                </a:solidFill>
                <a:effectLst/>
                <a:latin typeface="Arial Black" panose="020B0A04020102020204" pitchFamily="34" charset="0"/>
              </a:rPr>
              <a:t>Look! My mother (cook).</a:t>
            </a:r>
          </a:p>
        </p:txBody>
      </p:sp>
    </p:spTree>
    <p:extLst>
      <p:ext uri="{BB962C8B-B14F-4D97-AF65-F5344CB8AC3E}">
        <p14:creationId xmlns:p14="http://schemas.microsoft.com/office/powerpoint/2010/main" val="201724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D2264F-0F59-473C-85C6-ADD4DF2D4B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6748A9B-8843-4F69-9049-86FA2588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92B7A1-0182-4E77-8D84-5ECED353A8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77447"/>
            <a:ext cx="3267519" cy="32620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CAEA0A-F869-4851-A896-9DE3B47182F3}"/>
              </a:ext>
            </a:extLst>
          </p:cNvPr>
          <p:cNvSpPr txBox="1"/>
          <p:nvPr/>
        </p:nvSpPr>
        <p:spPr>
          <a:xfrm>
            <a:off x="1177679" y="4083991"/>
            <a:ext cx="92945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I am talking on the phone.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C00472-9CC3-4321-B717-7771EE365D39}"/>
              </a:ext>
            </a:extLst>
          </p:cNvPr>
          <p:cNvSpPr txBox="1"/>
          <p:nvPr/>
        </p:nvSpPr>
        <p:spPr>
          <a:xfrm>
            <a:off x="788386" y="294733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5. </a:t>
            </a:r>
            <a:r>
              <a:rPr lang="en-US" sz="5400" b="0" i="0" dirty="0">
                <a:solidFill>
                  <a:srgbClr val="010101"/>
                </a:solidFill>
                <a:effectLst/>
                <a:latin typeface="Arial Black" panose="020B0A04020102020204" pitchFamily="34" charset="0"/>
              </a:rPr>
              <a:t>I (talk) on the phone.</a:t>
            </a:r>
          </a:p>
        </p:txBody>
      </p:sp>
    </p:spTree>
    <p:extLst>
      <p:ext uri="{BB962C8B-B14F-4D97-AF65-F5344CB8AC3E}">
        <p14:creationId xmlns:p14="http://schemas.microsoft.com/office/powerpoint/2010/main" val="372093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8D58E0B-63F2-475C-A2DD-906B0365C276}"/>
              </a:ext>
            </a:extLst>
          </p:cNvPr>
          <p:cNvSpPr/>
          <p:nvPr/>
        </p:nvSpPr>
        <p:spPr>
          <a:xfrm>
            <a:off x="0" y="0"/>
            <a:ext cx="12192000" cy="55500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5330CFA-8934-4BC4-8DB3-CD3E83900625}"/>
              </a:ext>
            </a:extLst>
          </p:cNvPr>
          <p:cNvSpPr/>
          <p:nvPr/>
        </p:nvSpPr>
        <p:spPr>
          <a:xfrm>
            <a:off x="0" y="5550012"/>
            <a:ext cx="12192000" cy="13079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9CB800B-BF98-4147-A93F-14B46897B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483" y="1415996"/>
            <a:ext cx="4099034" cy="409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BFB9F5F-E36A-45B1-A1EF-AFFD0C5F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0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Отрицательные предложения (</a:t>
            </a:r>
            <a:r>
              <a:rPr lang="en-US" sz="4800" b="1" dirty="0">
                <a:solidFill>
                  <a:schemeClr val="bg1"/>
                </a:solidFill>
              </a:rPr>
              <a:t>Negative)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37A2534-5836-4885-8A77-B90CA9F6A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78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71797C9-9703-4582-A895-1E984F498881}"/>
              </a:ext>
            </a:extLst>
          </p:cNvPr>
          <p:cNvSpPr/>
          <p:nvPr/>
        </p:nvSpPr>
        <p:spPr>
          <a:xfrm>
            <a:off x="0" y="0"/>
            <a:ext cx="12192000" cy="55500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1A7C90F-C027-4661-845A-4B53D73428B4}"/>
              </a:ext>
            </a:extLst>
          </p:cNvPr>
          <p:cNvSpPr/>
          <p:nvPr/>
        </p:nvSpPr>
        <p:spPr>
          <a:xfrm>
            <a:off x="0" y="5550012"/>
            <a:ext cx="12192000" cy="13079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B0A1FCA-8125-4552-908A-139B46D40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94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9600" b="1" dirty="0">
                <a:solidFill>
                  <a:schemeClr val="bg1"/>
                </a:solidFill>
              </a:rPr>
              <a:t>Значение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7B4C02D-F9F0-482A-B877-5EE53CA2F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E325518-1421-4BB8-A384-3BB2EBF10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483" y="1415996"/>
            <a:ext cx="4099034" cy="409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6396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9D7C088-4A71-42B7-A0F9-1AA2A0D18E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ADB396BF-467D-40CD-B671-AB85FC069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043" y="515335"/>
            <a:ext cx="8423384" cy="547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9A6B010-46A8-40D1-B264-AD94C127F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0220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D42D36F-95F8-4DDA-9510-185C389633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5D9F05E3-0380-42E9-A85E-C064386DCE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11"/>
          <a:stretch/>
        </p:blipFill>
        <p:spPr bwMode="auto">
          <a:xfrm>
            <a:off x="935421" y="1529583"/>
            <a:ext cx="10809952" cy="315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16F46DE-8B18-46F7-9772-048F42D59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281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F2A1D91-AFA1-4AC1-8BA1-F1A3584DDF9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2E4FCF82-5D0F-42DA-BFAF-B5EB11D82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717" y="876301"/>
            <a:ext cx="8898566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A3E1FDC-B706-40AA-8BCF-766425A70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0307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D2264F-0F59-473C-85C6-ADD4DF2D4B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6748A9B-8843-4F69-9049-86FA2588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92B7A1-0182-4E77-8D84-5ECED353A8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77447"/>
            <a:ext cx="3267519" cy="32620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CAEA0A-F869-4851-A896-9DE3B47182F3}"/>
              </a:ext>
            </a:extLst>
          </p:cNvPr>
          <p:cNvSpPr txBox="1"/>
          <p:nvPr/>
        </p:nvSpPr>
        <p:spPr>
          <a:xfrm>
            <a:off x="244077" y="3922074"/>
            <a:ext cx="117038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Mary isn’t playing the piano now.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C00472-9CC3-4321-B717-7771EE365D39}"/>
              </a:ext>
            </a:extLst>
          </p:cNvPr>
          <p:cNvSpPr txBox="1"/>
          <p:nvPr/>
        </p:nvSpPr>
        <p:spPr>
          <a:xfrm>
            <a:off x="788386" y="2947339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1. Mary </a:t>
            </a:r>
            <a:r>
              <a:rPr lang="ru-RU" sz="5400" dirty="0">
                <a:latin typeface="Arial Black" panose="020B0A04020102020204" pitchFamily="34" charset="0"/>
              </a:rPr>
              <a:t>(</a:t>
            </a:r>
            <a:r>
              <a:rPr lang="en-US" sz="5400" dirty="0">
                <a:latin typeface="Arial Black" panose="020B0A04020102020204" pitchFamily="34" charset="0"/>
              </a:rPr>
              <a:t>play</a:t>
            </a:r>
            <a:r>
              <a:rPr lang="ru-RU" sz="5400" dirty="0">
                <a:latin typeface="Arial Black" panose="020B0A04020102020204" pitchFamily="34" charset="0"/>
              </a:rPr>
              <a:t>) </a:t>
            </a:r>
            <a:r>
              <a:rPr lang="en-US" sz="5400" dirty="0">
                <a:latin typeface="Arial Black" panose="020B0A04020102020204" pitchFamily="34" charset="0"/>
              </a:rPr>
              <a:t>the piano now.</a:t>
            </a:r>
          </a:p>
          <a:p>
            <a:endParaRPr lang="en-US" sz="5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68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D2264F-0F59-473C-85C6-ADD4DF2D4B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6748A9B-8843-4F69-9049-86FA2588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92B7A1-0182-4E77-8D84-5ECED353A8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77447"/>
            <a:ext cx="3267519" cy="32620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CAEA0A-F869-4851-A896-9DE3B47182F3}"/>
              </a:ext>
            </a:extLst>
          </p:cNvPr>
          <p:cNvSpPr txBox="1"/>
          <p:nvPr/>
        </p:nvSpPr>
        <p:spPr>
          <a:xfrm>
            <a:off x="788386" y="4005654"/>
            <a:ext cx="104855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He isn’t swimming in the pool.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C00472-9CC3-4321-B717-7771EE365D39}"/>
              </a:ext>
            </a:extLst>
          </p:cNvPr>
          <p:cNvSpPr txBox="1"/>
          <p:nvPr/>
        </p:nvSpPr>
        <p:spPr>
          <a:xfrm>
            <a:off x="788386" y="294733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2. </a:t>
            </a:r>
            <a:r>
              <a:rPr lang="en-US" sz="5400" b="0" i="0" dirty="0">
                <a:solidFill>
                  <a:srgbClr val="010101"/>
                </a:solidFill>
                <a:effectLst/>
                <a:latin typeface="Arial Black" panose="020B0A04020102020204" pitchFamily="34" charset="0"/>
              </a:rPr>
              <a:t>He (swim) in the pool.</a:t>
            </a:r>
            <a:endParaRPr lang="en-US" sz="5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66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D2264F-0F59-473C-85C6-ADD4DF2D4B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6748A9B-8843-4F69-9049-86FA2588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92B7A1-0182-4E77-8D84-5ECED353A8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77447"/>
            <a:ext cx="3267519" cy="32620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CAEA0A-F869-4851-A896-9DE3B47182F3}"/>
              </a:ext>
            </a:extLst>
          </p:cNvPr>
          <p:cNvSpPr txBox="1"/>
          <p:nvPr/>
        </p:nvSpPr>
        <p:spPr>
          <a:xfrm>
            <a:off x="578589" y="4005654"/>
            <a:ext cx="81419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We aren’t walking </a:t>
            </a:r>
          </a:p>
          <a:p>
            <a:r>
              <a:rPr lang="en-US" sz="6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            in the park now.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C00472-9CC3-4321-B717-7771EE365D39}"/>
              </a:ext>
            </a:extLst>
          </p:cNvPr>
          <p:cNvSpPr txBox="1"/>
          <p:nvPr/>
        </p:nvSpPr>
        <p:spPr>
          <a:xfrm>
            <a:off x="788386" y="294733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3. </a:t>
            </a:r>
            <a:r>
              <a:rPr lang="en-US" sz="5400" b="0" i="0" dirty="0">
                <a:solidFill>
                  <a:srgbClr val="010101"/>
                </a:solidFill>
                <a:effectLst/>
                <a:latin typeface="Arial Black" panose="020B0A04020102020204" pitchFamily="34" charset="0"/>
              </a:rPr>
              <a:t>We (walk) in the park now.</a:t>
            </a:r>
            <a:endParaRPr lang="en-US" sz="5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99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D2264F-0F59-473C-85C6-ADD4DF2D4B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6748A9B-8843-4F69-9049-86FA2588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92B7A1-0182-4E77-8D84-5ECED353A8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77447"/>
            <a:ext cx="3267519" cy="32620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CAEA0A-F869-4851-A896-9DE3B47182F3}"/>
              </a:ext>
            </a:extLst>
          </p:cNvPr>
          <p:cNvSpPr txBox="1"/>
          <p:nvPr/>
        </p:nvSpPr>
        <p:spPr>
          <a:xfrm>
            <a:off x="578589" y="4005654"/>
            <a:ext cx="107212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Look! My mother isn’t cooking.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C00472-9CC3-4321-B717-7771EE365D39}"/>
              </a:ext>
            </a:extLst>
          </p:cNvPr>
          <p:cNvSpPr txBox="1"/>
          <p:nvPr/>
        </p:nvSpPr>
        <p:spPr>
          <a:xfrm>
            <a:off x="788386" y="294733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4. </a:t>
            </a:r>
            <a:r>
              <a:rPr lang="en-US" sz="5400" b="0" i="0" dirty="0">
                <a:solidFill>
                  <a:srgbClr val="010101"/>
                </a:solidFill>
                <a:effectLst/>
                <a:latin typeface="Arial Black" panose="020B0A04020102020204" pitchFamily="34" charset="0"/>
              </a:rPr>
              <a:t>Look! My mother (cook).</a:t>
            </a:r>
          </a:p>
        </p:txBody>
      </p:sp>
    </p:spTree>
    <p:extLst>
      <p:ext uri="{BB962C8B-B14F-4D97-AF65-F5344CB8AC3E}">
        <p14:creationId xmlns:p14="http://schemas.microsoft.com/office/powerpoint/2010/main" val="258342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D2264F-0F59-473C-85C6-ADD4DF2D4B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6748A9B-8843-4F69-9049-86FA2588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92B7A1-0182-4E77-8D84-5ECED353A8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77447"/>
            <a:ext cx="3267519" cy="32620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CAEA0A-F869-4851-A896-9DE3B47182F3}"/>
              </a:ext>
            </a:extLst>
          </p:cNvPr>
          <p:cNvSpPr txBox="1"/>
          <p:nvPr/>
        </p:nvSpPr>
        <p:spPr>
          <a:xfrm>
            <a:off x="1177679" y="4083991"/>
            <a:ext cx="106202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I am not talking on the phone.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C00472-9CC3-4321-B717-7771EE365D39}"/>
              </a:ext>
            </a:extLst>
          </p:cNvPr>
          <p:cNvSpPr txBox="1"/>
          <p:nvPr/>
        </p:nvSpPr>
        <p:spPr>
          <a:xfrm>
            <a:off x="788386" y="294733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5. </a:t>
            </a:r>
            <a:r>
              <a:rPr lang="en-US" sz="5400" b="0" i="0" dirty="0">
                <a:solidFill>
                  <a:srgbClr val="010101"/>
                </a:solidFill>
                <a:effectLst/>
                <a:latin typeface="Arial Black" panose="020B0A04020102020204" pitchFamily="34" charset="0"/>
              </a:rPr>
              <a:t>I (talk) on the phone.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ACB0B423-FF5A-442C-B311-253E1CB0960A}"/>
              </a:ext>
            </a:extLst>
          </p:cNvPr>
          <p:cNvCxnSpPr/>
          <p:nvPr/>
        </p:nvCxnSpPr>
        <p:spPr>
          <a:xfrm>
            <a:off x="1718441" y="5044966"/>
            <a:ext cx="242789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66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02EC7E7-9184-4C13-BDD2-F62971303F5B}"/>
              </a:ext>
            </a:extLst>
          </p:cNvPr>
          <p:cNvSpPr/>
          <p:nvPr/>
        </p:nvSpPr>
        <p:spPr>
          <a:xfrm>
            <a:off x="0" y="0"/>
            <a:ext cx="12192000" cy="5550012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704CC7D-2E92-46F5-9FEF-09C2B2109CC6}"/>
              </a:ext>
            </a:extLst>
          </p:cNvPr>
          <p:cNvSpPr/>
          <p:nvPr/>
        </p:nvSpPr>
        <p:spPr>
          <a:xfrm>
            <a:off x="0" y="5550012"/>
            <a:ext cx="12192000" cy="13079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6CFFC0F-08C0-4535-A455-FEB16FFA7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483" y="1415996"/>
            <a:ext cx="4099034" cy="409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BFB9F5F-E36A-45B1-A1EF-AFFD0C5F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0433"/>
            <a:ext cx="11143593" cy="15405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</a:rPr>
              <a:t>Вопросительные предложения и ответы (</a:t>
            </a:r>
            <a:r>
              <a:rPr lang="ru-RU" sz="5400" b="1" dirty="0" err="1">
                <a:solidFill>
                  <a:schemeClr val="bg1"/>
                </a:solidFill>
              </a:rPr>
              <a:t>Yes</a:t>
            </a:r>
            <a:r>
              <a:rPr lang="ru-RU" sz="5400" b="1" dirty="0">
                <a:solidFill>
                  <a:schemeClr val="bg1"/>
                </a:solidFill>
              </a:rPr>
              <a:t> / No </a:t>
            </a:r>
            <a:r>
              <a:rPr lang="ru-RU" sz="5400" b="1" dirty="0" err="1">
                <a:solidFill>
                  <a:schemeClr val="bg1"/>
                </a:solidFill>
              </a:rPr>
              <a:t>questions</a:t>
            </a:r>
            <a:r>
              <a:rPr lang="ru-RU" sz="5400" b="1" dirty="0">
                <a:solidFill>
                  <a:schemeClr val="bg1"/>
                </a:solidFill>
              </a:rPr>
              <a:t> </a:t>
            </a:r>
            <a:r>
              <a:rPr lang="ru-RU" sz="5400" b="1" dirty="0" err="1">
                <a:solidFill>
                  <a:schemeClr val="bg1"/>
                </a:solidFill>
              </a:rPr>
              <a:t>and</a:t>
            </a:r>
            <a:r>
              <a:rPr lang="ru-RU" sz="5400" b="1" dirty="0">
                <a:solidFill>
                  <a:schemeClr val="bg1"/>
                </a:solidFill>
              </a:rPr>
              <a:t> </a:t>
            </a:r>
            <a:r>
              <a:rPr lang="ru-RU" sz="5400" b="1" dirty="0" err="1">
                <a:solidFill>
                  <a:schemeClr val="bg1"/>
                </a:solidFill>
              </a:rPr>
              <a:t>answers</a:t>
            </a:r>
            <a:r>
              <a:rPr lang="ru-RU" sz="5400" b="1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783EDD0-F738-463F-95BE-702C58CBF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8032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B71A11-367E-4287-AE94-A9257D5D9F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75428BAD-DD88-4136-BA87-B3CAF3427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691" y="1905000"/>
            <a:ext cx="9446617" cy="252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00AB134-AE68-4096-B7E9-576F01A30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642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BB031E4-A5CA-4569-9B59-5A3EC2E94B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776D4E4-D75C-4A13-A597-53840B706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84"/>
          <a:stretch/>
        </p:blipFill>
        <p:spPr bwMode="auto">
          <a:xfrm>
            <a:off x="883200" y="296315"/>
            <a:ext cx="3263131" cy="63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C0236C1-69F6-4758-AD70-2016AE067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7AF126-C596-4B47-BEA6-C13660F5A545}"/>
              </a:ext>
            </a:extLst>
          </p:cNvPr>
          <p:cNvSpPr txBox="1"/>
          <p:nvPr/>
        </p:nvSpPr>
        <p:spPr>
          <a:xfrm>
            <a:off x="3580566" y="151134"/>
            <a:ext cx="726650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am running now.</a:t>
            </a:r>
          </a:p>
          <a:p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 are running</a:t>
            </a:r>
            <a:r>
              <a:rPr lang="ru-RU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 the moment.</a:t>
            </a:r>
          </a:p>
          <a:p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 is running</a:t>
            </a:r>
            <a:r>
              <a:rPr lang="ru-RU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right now.</a:t>
            </a:r>
          </a:p>
          <a:p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Listen! A dog is running.</a:t>
            </a:r>
          </a:p>
          <a:p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Mary and John are running.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45598E-AC51-4ED1-994A-4973B3B411ED}"/>
              </a:ext>
            </a:extLst>
          </p:cNvPr>
          <p:cNvSpPr txBox="1"/>
          <p:nvPr/>
        </p:nvSpPr>
        <p:spPr>
          <a:xfrm>
            <a:off x="4138277" y="914613"/>
            <a:ext cx="2613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Я бегу сейчас.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D552FE-4D92-4991-AF8A-191A8D0E81BA}"/>
              </a:ext>
            </a:extLst>
          </p:cNvPr>
          <p:cNvSpPr txBox="1"/>
          <p:nvPr/>
        </p:nvSpPr>
        <p:spPr>
          <a:xfrm>
            <a:off x="4138277" y="2058267"/>
            <a:ext cx="5410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Ты бежишь в данный момент.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82697B-AAE6-47E8-BCFC-7A5FE8DD7C8F}"/>
              </a:ext>
            </a:extLst>
          </p:cNvPr>
          <p:cNvSpPr txBox="1"/>
          <p:nvPr/>
        </p:nvSpPr>
        <p:spPr>
          <a:xfrm>
            <a:off x="4156800" y="3300512"/>
            <a:ext cx="4415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Он бежит прямо сейчас.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9353FA-6A02-4DE3-92C7-E61C6609D372}"/>
              </a:ext>
            </a:extLst>
          </p:cNvPr>
          <p:cNvSpPr txBox="1"/>
          <p:nvPr/>
        </p:nvSpPr>
        <p:spPr>
          <a:xfrm>
            <a:off x="4156800" y="4506015"/>
            <a:ext cx="4659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Послушай! Собака бежит.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577B70-3254-4BA7-AC76-3872DAD26CFC}"/>
              </a:ext>
            </a:extLst>
          </p:cNvPr>
          <p:cNvSpPr txBox="1"/>
          <p:nvPr/>
        </p:nvSpPr>
        <p:spPr>
          <a:xfrm>
            <a:off x="4156800" y="5785619"/>
            <a:ext cx="5584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Посмотри! Мэри и Джон бегут.</a:t>
            </a:r>
          </a:p>
        </p:txBody>
      </p:sp>
    </p:spTree>
    <p:extLst>
      <p:ext uri="{BB962C8B-B14F-4D97-AF65-F5344CB8AC3E}">
        <p14:creationId xmlns:p14="http://schemas.microsoft.com/office/powerpoint/2010/main" val="220344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EEB151E-0F35-4A6B-BCBA-189195E24E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F395BBDE-2C76-4A25-8BAA-72EA277CF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349" y="755684"/>
            <a:ext cx="7921844" cy="534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B6F6538-123C-4F7D-BDDF-A75082FAC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7345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0DEB806-D7AD-4E3B-86EE-FBD854204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CF4E076A-12C3-4FAE-8309-BA4C35E9A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976" y="1069577"/>
            <a:ext cx="8775811" cy="479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CEBCCCB-79CA-4572-B014-C5FD72AB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0235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D2264F-0F59-473C-85C6-ADD4DF2D4B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6748A9B-8843-4F69-9049-86FA2588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92B7A1-0182-4E77-8D84-5ECED353A8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77447"/>
            <a:ext cx="3267519" cy="32620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CAEA0A-F869-4851-A896-9DE3B47182F3}"/>
              </a:ext>
            </a:extLst>
          </p:cNvPr>
          <p:cNvSpPr txBox="1"/>
          <p:nvPr/>
        </p:nvSpPr>
        <p:spPr>
          <a:xfrm>
            <a:off x="244077" y="3922074"/>
            <a:ext cx="108911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Is Mary playing the piano now?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C00472-9CC3-4321-B717-7771EE365D39}"/>
              </a:ext>
            </a:extLst>
          </p:cNvPr>
          <p:cNvSpPr txBox="1"/>
          <p:nvPr/>
        </p:nvSpPr>
        <p:spPr>
          <a:xfrm>
            <a:off x="788386" y="294733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1. Mary </a:t>
            </a:r>
            <a:r>
              <a:rPr lang="ru-RU" sz="5400" dirty="0">
                <a:latin typeface="Arial Black" panose="020B0A04020102020204" pitchFamily="34" charset="0"/>
              </a:rPr>
              <a:t>(</a:t>
            </a:r>
            <a:r>
              <a:rPr lang="en-US" sz="5400" dirty="0">
                <a:latin typeface="Arial Black" panose="020B0A04020102020204" pitchFamily="34" charset="0"/>
              </a:rPr>
              <a:t>play</a:t>
            </a:r>
            <a:r>
              <a:rPr lang="ru-RU" sz="5400" dirty="0">
                <a:latin typeface="Arial Black" panose="020B0A04020102020204" pitchFamily="34" charset="0"/>
              </a:rPr>
              <a:t>) </a:t>
            </a:r>
            <a:r>
              <a:rPr lang="en-US" sz="5400" dirty="0">
                <a:latin typeface="Arial Black" panose="020B0A04020102020204" pitchFamily="34" charset="0"/>
              </a:rPr>
              <a:t>the piano now.</a:t>
            </a:r>
          </a:p>
        </p:txBody>
      </p:sp>
    </p:spTree>
    <p:extLst>
      <p:ext uri="{BB962C8B-B14F-4D97-AF65-F5344CB8AC3E}">
        <p14:creationId xmlns:p14="http://schemas.microsoft.com/office/powerpoint/2010/main" val="414615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D2264F-0F59-473C-85C6-ADD4DF2D4B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6748A9B-8843-4F69-9049-86FA2588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92B7A1-0182-4E77-8D84-5ECED353A8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77447"/>
            <a:ext cx="3267519" cy="32620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CAEA0A-F869-4851-A896-9DE3B47182F3}"/>
              </a:ext>
            </a:extLst>
          </p:cNvPr>
          <p:cNvSpPr txBox="1"/>
          <p:nvPr/>
        </p:nvSpPr>
        <p:spPr>
          <a:xfrm>
            <a:off x="788386" y="4005654"/>
            <a:ext cx="95349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Is he swimming in the pool?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C00472-9CC3-4321-B717-7771EE365D39}"/>
              </a:ext>
            </a:extLst>
          </p:cNvPr>
          <p:cNvSpPr txBox="1"/>
          <p:nvPr/>
        </p:nvSpPr>
        <p:spPr>
          <a:xfrm>
            <a:off x="788386" y="294733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2. </a:t>
            </a:r>
            <a:r>
              <a:rPr lang="en-US" sz="5400" b="0" i="0" dirty="0">
                <a:solidFill>
                  <a:srgbClr val="010101"/>
                </a:solidFill>
                <a:effectLst/>
                <a:latin typeface="Arial Black" panose="020B0A04020102020204" pitchFamily="34" charset="0"/>
              </a:rPr>
              <a:t>He (swim) in the pool.</a:t>
            </a:r>
            <a:endParaRPr lang="en-US" sz="5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90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D2264F-0F59-473C-85C6-ADD4DF2D4B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6748A9B-8843-4F69-9049-86FA2588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92B7A1-0182-4E77-8D84-5ECED353A8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77447"/>
            <a:ext cx="3267519" cy="32620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CAEA0A-F869-4851-A896-9DE3B47182F3}"/>
              </a:ext>
            </a:extLst>
          </p:cNvPr>
          <p:cNvSpPr txBox="1"/>
          <p:nvPr/>
        </p:nvSpPr>
        <p:spPr>
          <a:xfrm>
            <a:off x="578589" y="4005654"/>
            <a:ext cx="82509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Are they walking </a:t>
            </a:r>
          </a:p>
          <a:p>
            <a:r>
              <a:rPr lang="en-US" sz="6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            in the park now?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C00472-9CC3-4321-B717-7771EE365D39}"/>
              </a:ext>
            </a:extLst>
          </p:cNvPr>
          <p:cNvSpPr txBox="1"/>
          <p:nvPr/>
        </p:nvSpPr>
        <p:spPr>
          <a:xfrm>
            <a:off x="283890" y="294371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3. </a:t>
            </a:r>
            <a:r>
              <a:rPr lang="en-US" sz="5400" b="0" i="0" dirty="0">
                <a:solidFill>
                  <a:srgbClr val="010101"/>
                </a:solidFill>
                <a:effectLst/>
                <a:latin typeface="Arial Black" panose="020B0A04020102020204" pitchFamily="34" charset="0"/>
              </a:rPr>
              <a:t>They (walk) in the park now.</a:t>
            </a:r>
            <a:endParaRPr lang="en-US" sz="5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22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D2264F-0F59-473C-85C6-ADD4DF2D4B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6748A9B-8843-4F69-9049-86FA2588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92B7A1-0182-4E77-8D84-5ECED353A8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77447"/>
            <a:ext cx="3267519" cy="32620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CAEA0A-F869-4851-A896-9DE3B47182F3}"/>
              </a:ext>
            </a:extLst>
          </p:cNvPr>
          <p:cNvSpPr txBox="1"/>
          <p:nvPr/>
        </p:nvSpPr>
        <p:spPr>
          <a:xfrm>
            <a:off x="2501982" y="4005654"/>
            <a:ext cx="7802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Is My mother cooking?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C00472-9CC3-4321-B717-7771EE365D39}"/>
              </a:ext>
            </a:extLst>
          </p:cNvPr>
          <p:cNvSpPr txBox="1"/>
          <p:nvPr/>
        </p:nvSpPr>
        <p:spPr>
          <a:xfrm>
            <a:off x="788386" y="294733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4. </a:t>
            </a:r>
            <a:r>
              <a:rPr lang="en-US" sz="5400" b="0" i="0" dirty="0">
                <a:solidFill>
                  <a:srgbClr val="010101"/>
                </a:solidFill>
                <a:effectLst/>
                <a:latin typeface="Arial Black" panose="020B0A04020102020204" pitchFamily="34" charset="0"/>
              </a:rPr>
              <a:t>Look! My mother (cook).</a:t>
            </a:r>
          </a:p>
        </p:txBody>
      </p:sp>
    </p:spTree>
    <p:extLst>
      <p:ext uri="{BB962C8B-B14F-4D97-AF65-F5344CB8AC3E}">
        <p14:creationId xmlns:p14="http://schemas.microsoft.com/office/powerpoint/2010/main" val="343671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D2264F-0F59-473C-85C6-ADD4DF2D4B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6748A9B-8843-4F69-9049-86FA2588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92B7A1-0182-4E77-8D84-5ECED353A8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77447"/>
            <a:ext cx="3267519" cy="32620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CAEA0A-F869-4851-A896-9DE3B47182F3}"/>
              </a:ext>
            </a:extLst>
          </p:cNvPr>
          <p:cNvSpPr txBox="1"/>
          <p:nvPr/>
        </p:nvSpPr>
        <p:spPr>
          <a:xfrm>
            <a:off x="1177679" y="4083991"/>
            <a:ext cx="105320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Are you talking on the phone?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C00472-9CC3-4321-B717-7771EE365D39}"/>
              </a:ext>
            </a:extLst>
          </p:cNvPr>
          <p:cNvSpPr txBox="1"/>
          <p:nvPr/>
        </p:nvSpPr>
        <p:spPr>
          <a:xfrm>
            <a:off x="788386" y="294733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5. </a:t>
            </a:r>
            <a:r>
              <a:rPr lang="en-US" sz="5400" b="0" i="0" dirty="0">
                <a:solidFill>
                  <a:srgbClr val="010101"/>
                </a:solidFill>
                <a:effectLst/>
                <a:latin typeface="Arial Black" panose="020B0A04020102020204" pitchFamily="34" charset="0"/>
              </a:rPr>
              <a:t>I (talk) on the phone.</a:t>
            </a:r>
          </a:p>
        </p:txBody>
      </p:sp>
    </p:spTree>
    <p:extLst>
      <p:ext uri="{BB962C8B-B14F-4D97-AF65-F5344CB8AC3E}">
        <p14:creationId xmlns:p14="http://schemas.microsoft.com/office/powerpoint/2010/main" val="371776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02EC7E7-9184-4C13-BDD2-F62971303F5B}"/>
              </a:ext>
            </a:extLst>
          </p:cNvPr>
          <p:cNvSpPr/>
          <p:nvPr/>
        </p:nvSpPr>
        <p:spPr>
          <a:xfrm>
            <a:off x="0" y="0"/>
            <a:ext cx="12192000" cy="5550012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704CC7D-2E92-46F5-9FEF-09C2B2109CC6}"/>
              </a:ext>
            </a:extLst>
          </p:cNvPr>
          <p:cNvSpPr/>
          <p:nvPr/>
        </p:nvSpPr>
        <p:spPr>
          <a:xfrm>
            <a:off x="0" y="5550012"/>
            <a:ext cx="12192000" cy="13079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6CFFC0F-08C0-4535-A455-FEB16FFA7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483" y="1415996"/>
            <a:ext cx="4099034" cy="409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BFB9F5F-E36A-45B1-A1EF-AFFD0C5F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0433"/>
            <a:ext cx="11143593" cy="15405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</a:rPr>
              <a:t>Ответы</a:t>
            </a:r>
            <a:br>
              <a:rPr lang="ru-RU" sz="5400" b="1" dirty="0">
                <a:solidFill>
                  <a:schemeClr val="bg1"/>
                </a:solidFill>
              </a:rPr>
            </a:br>
            <a:r>
              <a:rPr lang="ru-RU" sz="5400" b="1" dirty="0">
                <a:solidFill>
                  <a:schemeClr val="bg1"/>
                </a:solidFill>
              </a:rPr>
              <a:t> (</a:t>
            </a:r>
            <a:r>
              <a:rPr lang="ru-RU" sz="5400" b="1" dirty="0" err="1">
                <a:solidFill>
                  <a:schemeClr val="bg1"/>
                </a:solidFill>
              </a:rPr>
              <a:t>Yes</a:t>
            </a:r>
            <a:r>
              <a:rPr lang="ru-RU" sz="5400" b="1" dirty="0">
                <a:solidFill>
                  <a:schemeClr val="bg1"/>
                </a:solidFill>
              </a:rPr>
              <a:t> / No </a:t>
            </a:r>
            <a:r>
              <a:rPr lang="ru-RU" sz="5400" b="1" dirty="0" err="1">
                <a:solidFill>
                  <a:schemeClr val="bg1"/>
                </a:solidFill>
              </a:rPr>
              <a:t>questions</a:t>
            </a:r>
            <a:r>
              <a:rPr lang="ru-RU" sz="5400" b="1" dirty="0">
                <a:solidFill>
                  <a:schemeClr val="bg1"/>
                </a:solidFill>
              </a:rPr>
              <a:t> </a:t>
            </a:r>
            <a:r>
              <a:rPr lang="ru-RU" sz="5400" b="1" dirty="0" err="1">
                <a:solidFill>
                  <a:schemeClr val="bg1"/>
                </a:solidFill>
              </a:rPr>
              <a:t>and</a:t>
            </a:r>
            <a:r>
              <a:rPr lang="ru-RU" sz="5400" b="1" dirty="0">
                <a:solidFill>
                  <a:schemeClr val="bg1"/>
                </a:solidFill>
              </a:rPr>
              <a:t> </a:t>
            </a:r>
            <a:r>
              <a:rPr lang="ru-RU" sz="5400" b="1" dirty="0" err="1">
                <a:solidFill>
                  <a:schemeClr val="bg1"/>
                </a:solidFill>
              </a:rPr>
              <a:t>answers</a:t>
            </a:r>
            <a:r>
              <a:rPr lang="ru-RU" sz="5400" b="1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783EDD0-F738-463F-95BE-702C58CBF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7187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621AE9E-2925-4B09-95D8-91AA112BA8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F76332CF-B50C-40E6-9482-B6CB518BA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38" y="409903"/>
            <a:ext cx="10826131" cy="542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A1B391D-C6F2-4C61-9782-B504991D4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2358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9244F2A-0E4D-4A38-8A31-511AB6A089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2505F71C-59FB-4531-86FD-A75EF30DB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545" y="1925735"/>
            <a:ext cx="7558909" cy="307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14B2491-A593-4BAE-88B3-1C4B4D179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877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4649C34-6CF4-4EB5-9281-6E1AA6CDE8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E5106-D692-4728-9099-C6E131913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56"/>
            <a:ext cx="10515600" cy="1325563"/>
          </a:xfrm>
        </p:spPr>
        <p:txBody>
          <a:bodyPr/>
          <a:lstStyle/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MuseoNew"/>
              </a:rPr>
              <a:t>Present Continuous Tense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24FF1E-D886-4DF1-8543-CC9CAADF4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922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MuseoNew"/>
              </a:rPr>
              <a:t>настоящее длительное время</a:t>
            </a:r>
            <a:endParaRPr lang="en-US" b="0" i="0" dirty="0">
              <a:solidFill>
                <a:srgbClr val="333333"/>
              </a:solidFill>
              <a:effectLst/>
              <a:latin typeface="MuseoNew"/>
            </a:endParaRPr>
          </a:p>
          <a:p>
            <a:pPr marL="0" indent="0" algn="ctr">
              <a:buNone/>
            </a:pPr>
            <a:endParaRPr lang="en-US" dirty="0">
              <a:solidFill>
                <a:srgbClr val="333333"/>
              </a:solidFill>
              <a:latin typeface="MuseoNew"/>
            </a:endParaRPr>
          </a:p>
          <a:p>
            <a:pPr marL="0" indent="0" algn="ctr">
              <a:buNone/>
            </a:pPr>
            <a:endParaRPr lang="en-US" dirty="0">
              <a:solidFill>
                <a:srgbClr val="333333"/>
              </a:solidFill>
              <a:latin typeface="MuseoNew"/>
            </a:endParaRPr>
          </a:p>
          <a:p>
            <a:pPr marL="0" indent="0" algn="ctr">
              <a:buNone/>
            </a:pPr>
            <a:r>
              <a:rPr lang="ru-RU" sz="4000" dirty="0"/>
              <a:t>В английском языке для того, чтобы описать действие, которое происходит прямо сейчас, мы используем </a:t>
            </a:r>
            <a:r>
              <a:rPr lang="ru-RU" sz="4000" dirty="0" err="1"/>
              <a:t>Present</a:t>
            </a:r>
            <a:r>
              <a:rPr lang="ru-RU" sz="4000" dirty="0"/>
              <a:t> </a:t>
            </a:r>
            <a:r>
              <a:rPr lang="ru-RU" sz="4000" dirty="0" err="1"/>
              <a:t>Continuous</a:t>
            </a:r>
            <a:r>
              <a:rPr lang="ru-RU" sz="4000" dirty="0"/>
              <a:t>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96366D7-8572-4C8B-9509-B864D5D72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8425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D2264F-0F59-473C-85C6-ADD4DF2D4B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6748A9B-8843-4F69-9049-86FA2588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92B7A1-0182-4E77-8D84-5ECED353A8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77447"/>
            <a:ext cx="3267519" cy="32620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CAEA0A-F869-4851-A896-9DE3B47182F3}"/>
              </a:ext>
            </a:extLst>
          </p:cNvPr>
          <p:cNvSpPr txBox="1"/>
          <p:nvPr/>
        </p:nvSpPr>
        <p:spPr>
          <a:xfrm>
            <a:off x="1158477" y="4513486"/>
            <a:ext cx="37192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Yes, she is.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C00472-9CC3-4321-B717-7771EE365D39}"/>
              </a:ext>
            </a:extLst>
          </p:cNvPr>
          <p:cNvSpPr txBox="1"/>
          <p:nvPr/>
        </p:nvSpPr>
        <p:spPr>
          <a:xfrm>
            <a:off x="788386" y="294733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1. </a:t>
            </a:r>
            <a:r>
              <a:rPr lang="en-US" sz="5400" dirty="0">
                <a:latin typeface="Berlin Sans FB Demi" panose="020E0802020502020306" pitchFamily="34" charset="0"/>
              </a:rPr>
              <a:t>Is Mary playing the piano now?</a:t>
            </a:r>
            <a:endParaRPr lang="ru-RU" sz="5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DADBAF-A322-4878-9E65-70FF18C3A26F}"/>
              </a:ext>
            </a:extLst>
          </p:cNvPr>
          <p:cNvSpPr txBox="1"/>
          <p:nvPr/>
        </p:nvSpPr>
        <p:spPr>
          <a:xfrm>
            <a:off x="5709457" y="4513486"/>
            <a:ext cx="45015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No, she isn’t.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4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D2264F-0F59-473C-85C6-ADD4DF2D4B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6748A9B-8843-4F69-9049-86FA2588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92B7A1-0182-4E77-8D84-5ECED353A8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77447"/>
            <a:ext cx="3267519" cy="32620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C00472-9CC3-4321-B717-7771EE365D39}"/>
              </a:ext>
            </a:extLst>
          </p:cNvPr>
          <p:cNvSpPr txBox="1"/>
          <p:nvPr/>
        </p:nvSpPr>
        <p:spPr>
          <a:xfrm>
            <a:off x="788386" y="294733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2. </a:t>
            </a:r>
            <a:r>
              <a:rPr lang="en-US" sz="5400" dirty="0">
                <a:latin typeface="Berlin Sans FB Demi" panose="020E0802020502020306" pitchFamily="34" charset="0"/>
              </a:rPr>
              <a:t>Is he swimming in the pool?</a:t>
            </a:r>
            <a:endParaRPr lang="ru-RU" sz="5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E9521B-C2E6-477B-A1BE-5BD51B4E4943}"/>
              </a:ext>
            </a:extLst>
          </p:cNvPr>
          <p:cNvSpPr txBox="1"/>
          <p:nvPr/>
        </p:nvSpPr>
        <p:spPr>
          <a:xfrm>
            <a:off x="1158477" y="4513486"/>
            <a:ext cx="34451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Yes, he is.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8AEF9D-1D86-48B2-90B0-FCD2D09B4511}"/>
              </a:ext>
            </a:extLst>
          </p:cNvPr>
          <p:cNvSpPr txBox="1"/>
          <p:nvPr/>
        </p:nvSpPr>
        <p:spPr>
          <a:xfrm>
            <a:off x="5709457" y="4513486"/>
            <a:ext cx="42274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No, he isn’t.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4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D2264F-0F59-473C-85C6-ADD4DF2D4B02}"/>
              </a:ext>
            </a:extLst>
          </p:cNvPr>
          <p:cNvSpPr/>
          <p:nvPr/>
        </p:nvSpPr>
        <p:spPr>
          <a:xfrm>
            <a:off x="78938" y="-77447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6748A9B-8843-4F69-9049-86FA2588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92B7A1-0182-4E77-8D84-5ECED353A8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77447"/>
            <a:ext cx="3267519" cy="32620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C00472-9CC3-4321-B717-7771EE365D39}"/>
              </a:ext>
            </a:extLst>
          </p:cNvPr>
          <p:cNvSpPr txBox="1"/>
          <p:nvPr/>
        </p:nvSpPr>
        <p:spPr>
          <a:xfrm>
            <a:off x="283890" y="294371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3. </a:t>
            </a:r>
            <a:r>
              <a:rPr lang="en-US" sz="5400" dirty="0">
                <a:latin typeface="Berlin Sans FB Demi" panose="020E0802020502020306" pitchFamily="34" charset="0"/>
              </a:rPr>
              <a:t>Are they walking in the park now?</a:t>
            </a:r>
            <a:endParaRPr lang="ru-RU" sz="5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5BE2F3-FB63-4F91-BC15-D80AE750680D}"/>
              </a:ext>
            </a:extLst>
          </p:cNvPr>
          <p:cNvSpPr txBox="1"/>
          <p:nvPr/>
        </p:nvSpPr>
        <p:spPr>
          <a:xfrm>
            <a:off x="711205" y="4513486"/>
            <a:ext cx="47933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Yes, they are.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65E525-F43E-4CA4-A835-8A917F22F926}"/>
              </a:ext>
            </a:extLst>
          </p:cNvPr>
          <p:cNvSpPr txBox="1"/>
          <p:nvPr/>
        </p:nvSpPr>
        <p:spPr>
          <a:xfrm>
            <a:off x="5709457" y="4513486"/>
            <a:ext cx="55755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No, they aren’t.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1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D2264F-0F59-473C-85C6-ADD4DF2D4B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6748A9B-8843-4F69-9049-86FA2588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92B7A1-0182-4E77-8D84-5ECED353A8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77447"/>
            <a:ext cx="3267519" cy="32620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C00472-9CC3-4321-B717-7771EE365D39}"/>
              </a:ext>
            </a:extLst>
          </p:cNvPr>
          <p:cNvSpPr txBox="1"/>
          <p:nvPr/>
        </p:nvSpPr>
        <p:spPr>
          <a:xfrm>
            <a:off x="788386" y="294733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4. </a:t>
            </a:r>
            <a:r>
              <a:rPr lang="en-US" sz="5400" dirty="0">
                <a:latin typeface="Berlin Sans FB Demi" panose="020E0802020502020306" pitchFamily="34" charset="0"/>
              </a:rPr>
              <a:t>Is my mother cooking?</a:t>
            </a:r>
            <a:endParaRPr lang="ru-RU" sz="5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5BA97A-0FC6-47A9-8729-AF51EDB812BE}"/>
              </a:ext>
            </a:extLst>
          </p:cNvPr>
          <p:cNvSpPr txBox="1"/>
          <p:nvPr/>
        </p:nvSpPr>
        <p:spPr>
          <a:xfrm>
            <a:off x="1158477" y="4513486"/>
            <a:ext cx="37192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Yes, she is.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71E0DC-129B-452B-A345-22DD3927252F}"/>
              </a:ext>
            </a:extLst>
          </p:cNvPr>
          <p:cNvSpPr txBox="1"/>
          <p:nvPr/>
        </p:nvSpPr>
        <p:spPr>
          <a:xfrm>
            <a:off x="5709457" y="4513486"/>
            <a:ext cx="45015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No, she isn’t.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98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D2264F-0F59-473C-85C6-ADD4DF2D4B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6748A9B-8843-4F69-9049-86FA2588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92B7A1-0182-4E77-8D84-5ECED353A8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77447"/>
            <a:ext cx="3267519" cy="32620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C00472-9CC3-4321-B717-7771EE365D39}"/>
              </a:ext>
            </a:extLst>
          </p:cNvPr>
          <p:cNvSpPr txBox="1"/>
          <p:nvPr/>
        </p:nvSpPr>
        <p:spPr>
          <a:xfrm>
            <a:off x="583434" y="2967335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5. </a:t>
            </a:r>
            <a:r>
              <a:rPr lang="en-US" sz="5400" dirty="0">
                <a:latin typeface="Berlin Sans FB Demi" panose="020E0802020502020306" pitchFamily="34" charset="0"/>
              </a:rPr>
              <a:t>Are you talking on the phone?</a:t>
            </a:r>
            <a:endParaRPr lang="ru-RU" sz="5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4F1117-52CE-4DCA-AF41-F45235CCA1DF}"/>
              </a:ext>
            </a:extLst>
          </p:cNvPr>
          <p:cNvSpPr txBox="1"/>
          <p:nvPr/>
        </p:nvSpPr>
        <p:spPr>
          <a:xfrm>
            <a:off x="1158477" y="4513486"/>
            <a:ext cx="34916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Yes, I am.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62BB42-6F01-44E3-8C1F-F7CB09E999F1}"/>
              </a:ext>
            </a:extLst>
          </p:cNvPr>
          <p:cNvSpPr txBox="1"/>
          <p:nvPr/>
        </p:nvSpPr>
        <p:spPr>
          <a:xfrm>
            <a:off x="5709457" y="4513486"/>
            <a:ext cx="42290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Berlin Sans FB Demi" panose="020E0802020502020306" pitchFamily="34" charset="0"/>
              </a:rPr>
              <a:t>No, I’m not.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7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02EC7E7-9184-4C13-BDD2-F62971303F5B}"/>
              </a:ext>
            </a:extLst>
          </p:cNvPr>
          <p:cNvSpPr/>
          <p:nvPr/>
        </p:nvSpPr>
        <p:spPr>
          <a:xfrm>
            <a:off x="0" y="0"/>
            <a:ext cx="12192000" cy="5550012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704CC7D-2E92-46F5-9FEF-09C2B2109CC6}"/>
              </a:ext>
            </a:extLst>
          </p:cNvPr>
          <p:cNvSpPr/>
          <p:nvPr/>
        </p:nvSpPr>
        <p:spPr>
          <a:xfrm>
            <a:off x="0" y="5550012"/>
            <a:ext cx="12192000" cy="13079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6CFFC0F-08C0-4535-A455-FEB16FFA7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483" y="1415996"/>
            <a:ext cx="4099034" cy="409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783EDD0-F738-463F-95BE-702C58CBF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67F2EEE-A112-4151-B885-754445EE3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1498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D2264F-0F59-473C-85C6-ADD4DF2D4B02}"/>
              </a:ext>
            </a:extLst>
          </p:cNvPr>
          <p:cNvSpPr/>
          <p:nvPr/>
        </p:nvSpPr>
        <p:spPr>
          <a:xfrm>
            <a:off x="10509" y="-34595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6748A9B-8843-4F69-9049-86FA2588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7056477-7A1D-4089-A484-A0F82E1769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276" r="37156" b="71494"/>
          <a:stretch/>
        </p:blipFill>
        <p:spPr>
          <a:xfrm>
            <a:off x="6495393" y="15767"/>
            <a:ext cx="1166648" cy="195492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9112AE2-9DFF-4FF0-BAEF-3EF50DAC2B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276" r="37156" b="83265"/>
          <a:stretch/>
        </p:blipFill>
        <p:spPr>
          <a:xfrm>
            <a:off x="6915806" y="66212"/>
            <a:ext cx="1166648" cy="114773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3F4D752-76FB-4DB9-9E8E-2217C1782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557" y="623461"/>
            <a:ext cx="7073461" cy="475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C864214-50FB-45F7-96B7-A28AA23B6B97}"/>
              </a:ext>
            </a:extLst>
          </p:cNvPr>
          <p:cNvSpPr txBox="1"/>
          <p:nvPr/>
        </p:nvSpPr>
        <p:spPr>
          <a:xfrm>
            <a:off x="145092" y="207727"/>
            <a:ext cx="496293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 my family!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playing  badminton. My dad is playing  badminton, too. Look! My grandma is sitting and is reading a newspaper.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mum is not playing, she is riding a bike,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my sister doing?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is playing with a dog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my grandpa doing? He is making a sandcastle!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5A42BF0-17AC-429C-B9CF-D2875565529F}"/>
              </a:ext>
            </a:extLst>
          </p:cNvPr>
          <p:cNvSpPr/>
          <p:nvPr/>
        </p:nvSpPr>
        <p:spPr>
          <a:xfrm>
            <a:off x="444063" y="756746"/>
            <a:ext cx="1952293" cy="4729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(play)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2805F644-FE83-4CF2-B1A4-A23B2D27B49E}"/>
              </a:ext>
            </a:extLst>
          </p:cNvPr>
          <p:cNvSpPr/>
          <p:nvPr/>
        </p:nvSpPr>
        <p:spPr>
          <a:xfrm>
            <a:off x="934110" y="1258467"/>
            <a:ext cx="1952293" cy="4729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(play)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9B1C17AD-FA81-4487-B9BB-AB88185F6BFB}"/>
              </a:ext>
            </a:extLst>
          </p:cNvPr>
          <p:cNvSpPr/>
          <p:nvPr/>
        </p:nvSpPr>
        <p:spPr>
          <a:xfrm>
            <a:off x="1" y="2237852"/>
            <a:ext cx="1500352" cy="4729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(sit)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814649A9-E12F-490D-BBF9-69AADD1BB7EE}"/>
              </a:ext>
            </a:extLst>
          </p:cNvPr>
          <p:cNvSpPr/>
          <p:nvPr/>
        </p:nvSpPr>
        <p:spPr>
          <a:xfrm>
            <a:off x="4572653" y="1764887"/>
            <a:ext cx="535376" cy="4729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97E6284-D8F4-4F47-8BC1-27D58E36A590}"/>
              </a:ext>
            </a:extLst>
          </p:cNvPr>
          <p:cNvSpPr/>
          <p:nvPr/>
        </p:nvSpPr>
        <p:spPr>
          <a:xfrm>
            <a:off x="2522775" y="2215979"/>
            <a:ext cx="2028859" cy="4729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(read)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15269B1-DBEA-418F-B791-27D5F4574A87}"/>
              </a:ext>
            </a:extLst>
          </p:cNvPr>
          <p:cNvSpPr/>
          <p:nvPr/>
        </p:nvSpPr>
        <p:spPr>
          <a:xfrm>
            <a:off x="1910256" y="3208548"/>
            <a:ext cx="2330668" cy="4729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(not/play)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E17A80E-CE97-4FED-9B16-5C5731070058}"/>
              </a:ext>
            </a:extLst>
          </p:cNvPr>
          <p:cNvSpPr/>
          <p:nvPr/>
        </p:nvSpPr>
        <p:spPr>
          <a:xfrm>
            <a:off x="91970" y="3696280"/>
            <a:ext cx="1500351" cy="4729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(ride)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C40DB8FC-42B8-4B2F-9E8B-AB19FDED704B}"/>
              </a:ext>
            </a:extLst>
          </p:cNvPr>
          <p:cNvSpPr/>
          <p:nvPr/>
        </p:nvSpPr>
        <p:spPr>
          <a:xfrm>
            <a:off x="3168870" y="4166060"/>
            <a:ext cx="930166" cy="4729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(do)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3D1A7543-1C58-4D0C-BFCC-05CA85EC61C4}"/>
              </a:ext>
            </a:extLst>
          </p:cNvPr>
          <p:cNvSpPr/>
          <p:nvPr/>
        </p:nvSpPr>
        <p:spPr>
          <a:xfrm>
            <a:off x="1146286" y="4177865"/>
            <a:ext cx="446035" cy="4729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DD3D573D-9FEB-491B-8684-EAFEC60722AA}"/>
              </a:ext>
            </a:extLst>
          </p:cNvPr>
          <p:cNvSpPr/>
          <p:nvPr/>
        </p:nvSpPr>
        <p:spPr>
          <a:xfrm>
            <a:off x="1197191" y="5193617"/>
            <a:ext cx="446035" cy="4729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B155C005-6A37-4798-9340-CAD5769840AB}"/>
              </a:ext>
            </a:extLst>
          </p:cNvPr>
          <p:cNvSpPr/>
          <p:nvPr/>
        </p:nvSpPr>
        <p:spPr>
          <a:xfrm>
            <a:off x="3887312" y="5202621"/>
            <a:ext cx="930166" cy="4729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(do)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4D3A4532-C31A-4282-9142-7C8844F7B07B}"/>
              </a:ext>
            </a:extLst>
          </p:cNvPr>
          <p:cNvSpPr/>
          <p:nvPr/>
        </p:nvSpPr>
        <p:spPr>
          <a:xfrm>
            <a:off x="934110" y="4671360"/>
            <a:ext cx="1588665" cy="4729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(play)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602B29E2-B8C9-4439-B030-490E934D9D90}"/>
              </a:ext>
            </a:extLst>
          </p:cNvPr>
          <p:cNvSpPr/>
          <p:nvPr/>
        </p:nvSpPr>
        <p:spPr>
          <a:xfrm>
            <a:off x="742294" y="5681961"/>
            <a:ext cx="1952293" cy="4729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(make)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45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4" grpId="0" animBg="1"/>
      <p:bldP spid="4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5F74181-56EA-4770-B55A-230B401D9DED}"/>
              </a:ext>
            </a:extLst>
          </p:cNvPr>
          <p:cNvSpPr/>
          <p:nvPr/>
        </p:nvSpPr>
        <p:spPr>
          <a:xfrm>
            <a:off x="0" y="5550012"/>
            <a:ext cx="12192000" cy="13079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C366B09-2CB2-487F-8A98-1CF4217CC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54736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C02DD4F-C004-4F08-8971-CECB829A2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4684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B88CB3E-CB58-4D4A-9DEA-E00D21143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Электронные ресурсы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1. https://foxford.ru/wiki/angliyskiy-yazyk/the-present-continuous-primary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260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4649C34-6CF4-4EB5-9281-6E1AA6CDE8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E5106-D692-4728-9099-C6E131913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56"/>
            <a:ext cx="10515600" cy="1325563"/>
          </a:xfrm>
        </p:spPr>
        <p:txBody>
          <a:bodyPr/>
          <a:lstStyle/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MuseoNew"/>
              </a:rPr>
              <a:t>Present Continuous Tense</a:t>
            </a:r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96366D7-8572-4C8B-9509-B864D5D72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CF8EB2-A732-4DB9-8898-B7425A3B0A42}"/>
              </a:ext>
            </a:extLst>
          </p:cNvPr>
          <p:cNvSpPr txBox="1"/>
          <p:nvPr/>
        </p:nvSpPr>
        <p:spPr>
          <a:xfrm>
            <a:off x="1592216" y="1347150"/>
            <a:ext cx="900756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Наречия времени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 [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naʊ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-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still [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stɪl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-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еще, все еще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 now [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raɪt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naʊ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-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 сейчас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moment [ˈ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məʊmənt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-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данный момент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Look! [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lʊk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-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Посмотри!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Listen! [ˈ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lɪsn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-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Послушай!</a:t>
            </a:r>
          </a:p>
        </p:txBody>
      </p:sp>
    </p:spTree>
    <p:extLst>
      <p:ext uri="{BB962C8B-B14F-4D97-AF65-F5344CB8AC3E}">
        <p14:creationId xmlns:p14="http://schemas.microsoft.com/office/powerpoint/2010/main" val="816113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59D413B-B624-47A4-8A67-1F27D2444F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FA2D21-437B-40E3-8503-9287EF3F0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37" y="796159"/>
            <a:ext cx="2864726" cy="152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6CEC10F-9B51-4135-9F48-C9DED322C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65" y="2794656"/>
            <a:ext cx="11060008" cy="252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5990D3C-5138-4AD2-92EC-4494937D7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07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FA36962-61F7-4E34-952C-93D7B436CFBF}"/>
              </a:ext>
            </a:extLst>
          </p:cNvPr>
          <p:cNvSpPr/>
          <p:nvPr/>
        </p:nvSpPr>
        <p:spPr>
          <a:xfrm>
            <a:off x="0" y="36513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3C85563-2C04-400D-AB65-97E634590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612" y="1112809"/>
            <a:ext cx="6801835" cy="525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517C26-46D4-4D92-821A-3FC52AC58612}"/>
              </a:ext>
            </a:extLst>
          </p:cNvPr>
          <p:cNvSpPr txBox="1"/>
          <p:nvPr/>
        </p:nvSpPr>
        <p:spPr>
          <a:xfrm>
            <a:off x="299545" y="220718"/>
            <a:ext cx="3742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 Otl" panose="0208090404030B020404" pitchFamily="18" charset="0"/>
              </a:rPr>
              <a:t>to be + V-</a:t>
            </a:r>
            <a:r>
              <a:rPr lang="en-US" sz="4000" b="1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oper Black Otl" panose="0208090404030B020404" pitchFamily="18" charset="0"/>
              </a:rPr>
              <a:t>ing</a:t>
            </a:r>
            <a:endParaRPr lang="ru-RU" sz="40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oper Black Otl" panose="0208090404030B0204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3B3045B-5564-43CB-902B-A39071AD3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447" y="5439104"/>
            <a:ext cx="2567553" cy="15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5120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935</Words>
  <Application>Microsoft Office PowerPoint</Application>
  <PresentationFormat>Широкоэкранный</PresentationFormat>
  <Paragraphs>175</Paragraphs>
  <Slides>68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79" baseType="lpstr">
      <vt:lpstr>Appetite</vt:lpstr>
      <vt:lpstr>Arial</vt:lpstr>
      <vt:lpstr>Arial Black</vt:lpstr>
      <vt:lpstr>Berlin Sans FB Demi</vt:lpstr>
      <vt:lpstr>Calibri</vt:lpstr>
      <vt:lpstr>Calibri Light</vt:lpstr>
      <vt:lpstr>Cooper Black Otl</vt:lpstr>
      <vt:lpstr>MuseoNew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Значение</vt:lpstr>
      <vt:lpstr>Презентация PowerPoint</vt:lpstr>
      <vt:lpstr>Present Continuous Tense</vt:lpstr>
      <vt:lpstr>Present Continuous Tense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Правило добавления -ing</vt:lpstr>
      <vt:lpstr>Правило добавления -ing</vt:lpstr>
      <vt:lpstr>Правило добавления -ing</vt:lpstr>
      <vt:lpstr>Правило добавления -ing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Утвердительные предложения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Отрицательные предложения (Negative)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Вопросительные предложения и ответы (Yes / No questions and answers)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Ответы  (Yes / No questions and answers)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</dc:creator>
  <cp:lastModifiedBy>Artem</cp:lastModifiedBy>
  <cp:revision>44</cp:revision>
  <dcterms:created xsi:type="dcterms:W3CDTF">2023-10-02T19:56:59Z</dcterms:created>
  <dcterms:modified xsi:type="dcterms:W3CDTF">2023-10-10T06:03:34Z</dcterms:modified>
</cp:coreProperties>
</file>