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341" r:id="rId3"/>
    <p:sldId id="342" r:id="rId4"/>
    <p:sldId id="343" r:id="rId5"/>
    <p:sldId id="272" r:id="rId6"/>
    <p:sldId id="338" r:id="rId7"/>
    <p:sldId id="337" r:id="rId8"/>
    <p:sldId id="344" r:id="rId9"/>
    <p:sldId id="34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3D"/>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2"/>
          <a:stretch>
            <a:fillRect/>
          </a:stretch>
        </p:blipFill>
        <p:spPr>
          <a:xfrm>
            <a:off x="0" y="124681"/>
            <a:ext cx="9430932" cy="6608637"/>
          </a:xfrm>
          <a:prstGeom prst="rect">
            <a:avLst/>
          </a:prstGeom>
        </p:spPr>
      </p:pic>
    </p:spTree>
    <p:extLst>
      <p:ext uri="{BB962C8B-B14F-4D97-AF65-F5344CB8AC3E}">
        <p14:creationId xmlns:p14="http://schemas.microsoft.com/office/powerpoint/2010/main" val="226243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rgbClr val="FF0000"/>
                </a:solidFill>
              </a:rPr>
              <a:t>Игра «Дом  парных согласных»</a:t>
            </a:r>
            <a:br>
              <a:rPr lang="ru-RU" b="1" dirty="0">
                <a:solidFill>
                  <a:srgbClr val="FF0000"/>
                </a:solidFill>
              </a:rPr>
            </a:br>
            <a:endParaRPr lang="ru-RU" b="1" dirty="0">
              <a:solidFill>
                <a:srgbClr val="FF0000"/>
              </a:solidFill>
            </a:endParaRPr>
          </a:p>
        </p:txBody>
      </p:sp>
      <p:pic>
        <p:nvPicPr>
          <p:cNvPr id="3132" name="Picture 60"/>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9518"/>
          <a:stretch/>
        </p:blipFill>
        <p:spPr bwMode="auto">
          <a:xfrm>
            <a:off x="166600" y="2708920"/>
            <a:ext cx="899268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 name="Прямоугольник 62"/>
          <p:cNvSpPr/>
          <p:nvPr/>
        </p:nvSpPr>
        <p:spPr>
          <a:xfrm>
            <a:off x="971600" y="3569196"/>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п</a:t>
            </a:r>
            <a:r>
              <a:rPr lang="ru-RU" sz="6000" b="1" kern="1200" dirty="0" smtClean="0">
                <a:solidFill>
                  <a:srgbClr val="FF0000"/>
                </a:solidFill>
                <a:effectLst/>
                <a:latin typeface="Times New Roman"/>
                <a:ea typeface="Times New Roman"/>
              </a:rPr>
              <a:t>’</a:t>
            </a:r>
            <a:endParaRPr lang="ru-RU" sz="1400" dirty="0">
              <a:solidFill>
                <a:srgbClr val="FF0000"/>
              </a:solidFill>
              <a:effectLst/>
              <a:latin typeface="Times New Roman"/>
              <a:ea typeface="Times New Roman"/>
            </a:endParaRPr>
          </a:p>
        </p:txBody>
      </p:sp>
      <p:sp>
        <p:nvSpPr>
          <p:cNvPr id="64" name="Прямоугольник 63"/>
          <p:cNvSpPr/>
          <p:nvPr/>
        </p:nvSpPr>
        <p:spPr>
          <a:xfrm>
            <a:off x="1763688" y="3136161"/>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в</a:t>
            </a:r>
            <a:endParaRPr lang="ru-RU" sz="1400" dirty="0">
              <a:solidFill>
                <a:srgbClr val="FF0000"/>
              </a:solidFill>
              <a:effectLst/>
              <a:latin typeface="Times New Roman"/>
              <a:ea typeface="Times New Roman"/>
            </a:endParaRPr>
          </a:p>
        </p:txBody>
      </p:sp>
      <p:sp>
        <p:nvSpPr>
          <p:cNvPr id="65" name="Прямоугольник 64"/>
          <p:cNvSpPr/>
          <p:nvPr/>
        </p:nvSpPr>
        <p:spPr>
          <a:xfrm>
            <a:off x="1784251" y="3713212"/>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ф</a:t>
            </a:r>
            <a:endParaRPr lang="ru-RU" sz="1400" dirty="0">
              <a:solidFill>
                <a:srgbClr val="FF0000"/>
              </a:solidFill>
              <a:effectLst/>
              <a:latin typeface="Times New Roman"/>
              <a:ea typeface="Times New Roman"/>
            </a:endParaRPr>
          </a:p>
        </p:txBody>
      </p:sp>
      <p:sp>
        <p:nvSpPr>
          <p:cNvPr id="66" name="Прямоугольник 65"/>
          <p:cNvSpPr/>
          <p:nvPr/>
        </p:nvSpPr>
        <p:spPr>
          <a:xfrm>
            <a:off x="3203848" y="2996952"/>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г</a:t>
            </a:r>
            <a:r>
              <a:rPr lang="ru-RU" sz="6000" b="1" kern="1200" dirty="0" smtClean="0">
                <a:solidFill>
                  <a:srgbClr val="FF0000"/>
                </a:solidFill>
                <a:effectLst/>
                <a:latin typeface="Times New Roman"/>
                <a:ea typeface="Times New Roman"/>
              </a:rPr>
              <a:t>’</a:t>
            </a:r>
            <a:endParaRPr lang="ru-RU" sz="1400" dirty="0">
              <a:solidFill>
                <a:srgbClr val="FF0000"/>
              </a:solidFill>
              <a:effectLst/>
              <a:latin typeface="Times New Roman"/>
              <a:ea typeface="Times New Roman"/>
            </a:endParaRPr>
          </a:p>
        </p:txBody>
      </p:sp>
      <p:sp>
        <p:nvSpPr>
          <p:cNvPr id="67" name="Прямоугольник 66"/>
          <p:cNvSpPr/>
          <p:nvPr/>
        </p:nvSpPr>
        <p:spPr>
          <a:xfrm>
            <a:off x="4016499" y="3065140"/>
            <a:ext cx="987549" cy="723900"/>
          </a:xfrm>
          <a:prstGeom prst="rect">
            <a:avLst/>
          </a:prstGeom>
        </p:spPr>
        <p:txBody>
          <a:bodyPr wrap="square">
            <a:noAutofit/>
          </a:bodyPr>
          <a:lstStyle/>
          <a:p>
            <a:pPr>
              <a:spcAft>
                <a:spcPts val="0"/>
              </a:spcAft>
            </a:pPr>
            <a:r>
              <a:rPr lang="ru-RU" sz="5400" b="1" dirty="0" smtClean="0">
                <a:solidFill>
                  <a:srgbClr val="FF0000"/>
                </a:solidFill>
                <a:latin typeface="Times New Roman"/>
                <a:ea typeface="Times New Roman"/>
              </a:rPr>
              <a:t>г</a:t>
            </a:r>
            <a:endParaRPr lang="ru-RU" sz="1400" dirty="0">
              <a:solidFill>
                <a:srgbClr val="FF0000"/>
              </a:solidFill>
              <a:effectLst/>
              <a:latin typeface="Times New Roman"/>
              <a:ea typeface="Times New Roman"/>
            </a:endParaRPr>
          </a:p>
        </p:txBody>
      </p:sp>
      <p:sp>
        <p:nvSpPr>
          <p:cNvPr id="68" name="Прямоугольник 67"/>
          <p:cNvSpPr/>
          <p:nvPr/>
        </p:nvSpPr>
        <p:spPr>
          <a:xfrm>
            <a:off x="5364088" y="3065140"/>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д</a:t>
            </a:r>
            <a:r>
              <a:rPr lang="ru-RU" sz="6000" b="1" kern="1200" dirty="0" smtClean="0">
                <a:solidFill>
                  <a:srgbClr val="FF0000"/>
                </a:solidFill>
                <a:effectLst/>
                <a:latin typeface="Times New Roman"/>
                <a:ea typeface="Times New Roman"/>
              </a:rPr>
              <a:t>’</a:t>
            </a:r>
            <a:endParaRPr lang="ru-RU" sz="1400" dirty="0">
              <a:solidFill>
                <a:srgbClr val="FF0000"/>
              </a:solidFill>
              <a:effectLst/>
              <a:latin typeface="Times New Roman"/>
              <a:ea typeface="Times New Roman"/>
            </a:endParaRPr>
          </a:p>
        </p:txBody>
      </p:sp>
      <p:sp>
        <p:nvSpPr>
          <p:cNvPr id="69" name="Прямоугольник 68"/>
          <p:cNvSpPr/>
          <p:nvPr/>
        </p:nvSpPr>
        <p:spPr>
          <a:xfrm>
            <a:off x="4736579" y="3785220"/>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т</a:t>
            </a:r>
            <a:endParaRPr lang="ru-RU" sz="1400" dirty="0">
              <a:solidFill>
                <a:srgbClr val="FF0000"/>
              </a:solidFill>
              <a:effectLst/>
              <a:latin typeface="Times New Roman"/>
              <a:ea typeface="Times New Roman"/>
            </a:endParaRPr>
          </a:p>
        </p:txBody>
      </p:sp>
      <p:sp>
        <p:nvSpPr>
          <p:cNvPr id="70" name="Прямоугольник 69"/>
          <p:cNvSpPr/>
          <p:nvPr/>
        </p:nvSpPr>
        <p:spPr>
          <a:xfrm>
            <a:off x="6176739" y="2996952"/>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ж</a:t>
            </a:r>
            <a:endParaRPr lang="ru-RU" sz="1400" dirty="0">
              <a:solidFill>
                <a:srgbClr val="FF0000"/>
              </a:solidFill>
              <a:effectLst/>
              <a:latin typeface="Times New Roman"/>
              <a:ea typeface="Times New Roman"/>
            </a:endParaRPr>
          </a:p>
        </p:txBody>
      </p:sp>
      <p:sp>
        <p:nvSpPr>
          <p:cNvPr id="71" name="Прямоугольник 70"/>
          <p:cNvSpPr/>
          <p:nvPr/>
        </p:nvSpPr>
        <p:spPr>
          <a:xfrm>
            <a:off x="6876256" y="3026133"/>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a:t>
            </a:r>
            <a:endParaRPr lang="ru-RU" sz="1400" dirty="0">
              <a:solidFill>
                <a:srgbClr val="FF0000"/>
              </a:solidFill>
              <a:effectLst/>
              <a:latin typeface="Times New Roman"/>
              <a:ea typeface="Times New Roman"/>
            </a:endParaRPr>
          </a:p>
        </p:txBody>
      </p:sp>
      <p:sp>
        <p:nvSpPr>
          <p:cNvPr id="72" name="Прямоугольник 71"/>
          <p:cNvSpPr/>
          <p:nvPr/>
        </p:nvSpPr>
        <p:spPr>
          <a:xfrm>
            <a:off x="6876256" y="3781675"/>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a:t>
            </a:r>
            <a:endParaRPr lang="ru-RU" sz="1400" dirty="0">
              <a:solidFill>
                <a:srgbClr val="FF0000"/>
              </a:solidFill>
              <a:effectLst/>
              <a:latin typeface="Times New Roman"/>
              <a:ea typeface="Times New Roman"/>
            </a:endParaRPr>
          </a:p>
        </p:txBody>
      </p:sp>
      <p:sp>
        <p:nvSpPr>
          <p:cNvPr id="73" name="Прямоугольник 72"/>
          <p:cNvSpPr/>
          <p:nvPr/>
        </p:nvSpPr>
        <p:spPr>
          <a:xfrm>
            <a:off x="7688907" y="3065140"/>
            <a:ext cx="987549" cy="723900"/>
          </a:xfrm>
          <a:prstGeom prst="rect">
            <a:avLst/>
          </a:prstGeom>
        </p:spPr>
        <p:txBody>
          <a:bodyPr wrap="square">
            <a:noAutofit/>
          </a:bodyPr>
          <a:lstStyle/>
          <a:p>
            <a:pPr>
              <a:spcAft>
                <a:spcPts val="0"/>
              </a:spcAft>
            </a:pPr>
            <a:r>
              <a:rPr lang="ru-RU" sz="5400" b="1" dirty="0" smtClean="0">
                <a:solidFill>
                  <a:srgbClr val="FF0000"/>
                </a:solidFill>
                <a:latin typeface="Times New Roman"/>
                <a:ea typeface="Times New Roman"/>
              </a:rPr>
              <a:t>з</a:t>
            </a:r>
            <a:endParaRPr lang="ru-RU" sz="1400" dirty="0">
              <a:solidFill>
                <a:srgbClr val="FF0000"/>
              </a:solidFill>
              <a:effectLst/>
              <a:latin typeface="Times New Roman"/>
              <a:ea typeface="Times New Roman"/>
            </a:endParaRPr>
          </a:p>
        </p:txBody>
      </p:sp>
      <p:sp>
        <p:nvSpPr>
          <p:cNvPr id="74" name="Прямоугольник 73"/>
          <p:cNvSpPr/>
          <p:nvPr/>
        </p:nvSpPr>
        <p:spPr>
          <a:xfrm>
            <a:off x="8264971" y="3645024"/>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с</a:t>
            </a:r>
            <a:r>
              <a:rPr lang="ru-RU" sz="6000" b="1" kern="1200" dirty="0" smtClean="0">
                <a:solidFill>
                  <a:srgbClr val="FF0000"/>
                </a:solidFill>
                <a:effectLst/>
                <a:latin typeface="Times New Roman"/>
                <a:ea typeface="Times New Roman"/>
              </a:rPr>
              <a:t>’</a:t>
            </a:r>
            <a:endParaRPr lang="ru-RU" sz="1400" dirty="0">
              <a:solidFill>
                <a:srgbClr val="FF0000"/>
              </a:solidFill>
              <a:effectLst/>
              <a:latin typeface="Times New Roman"/>
              <a:ea typeface="Times New Roman"/>
            </a:endParaRPr>
          </a:p>
        </p:txBody>
      </p:sp>
      <p:sp>
        <p:nvSpPr>
          <p:cNvPr id="75" name="Прямоугольник 74"/>
          <p:cNvSpPr/>
          <p:nvPr/>
        </p:nvSpPr>
        <p:spPr>
          <a:xfrm>
            <a:off x="7616899" y="3717032"/>
            <a:ext cx="987549" cy="723900"/>
          </a:xfrm>
          <a:prstGeom prst="rect">
            <a:avLst/>
          </a:prstGeom>
        </p:spPr>
        <p:txBody>
          <a:bodyPr wrap="square">
            <a:noAutofit/>
          </a:bodyPr>
          <a:lstStyle/>
          <a:p>
            <a:pPr>
              <a:spcAft>
                <a:spcPts val="0"/>
              </a:spcAft>
            </a:pPr>
            <a:r>
              <a:rPr lang="ru-RU" sz="5400" b="1" dirty="0">
                <a:solidFill>
                  <a:srgbClr val="FF0000"/>
                </a:solidFill>
                <a:latin typeface="Times New Roman"/>
                <a:ea typeface="Times New Roman"/>
              </a:rPr>
              <a:t>с</a:t>
            </a:r>
            <a:endParaRPr lang="ru-RU" sz="1400" dirty="0">
              <a:solidFill>
                <a:srgbClr val="FF0000"/>
              </a:solidFill>
              <a:effectLst/>
              <a:latin typeface="Times New Roman"/>
              <a:ea typeface="Times New Roman"/>
            </a:endParaRPr>
          </a:p>
        </p:txBody>
      </p:sp>
    </p:spTree>
    <p:extLst>
      <p:ext uri="{BB962C8B-B14F-4D97-AF65-F5344CB8AC3E}">
        <p14:creationId xmlns:p14="http://schemas.microsoft.com/office/powerpoint/2010/main" val="392390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 calcmode="lin" valueType="num">
                                      <p:cBhvr additive="base">
                                        <p:cTn id="7"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
                                            <p:txEl>
                                              <p:pRg st="0" end="0"/>
                                            </p:txEl>
                                          </p:spTgt>
                                        </p:tgtEl>
                                        <p:attrNameLst>
                                          <p:attrName>style.visibility</p:attrName>
                                        </p:attrNameLst>
                                      </p:cBhvr>
                                      <p:to>
                                        <p:strVal val="visible"/>
                                      </p:to>
                                    </p:set>
                                    <p:anim calcmode="lin" valueType="num">
                                      <p:cBhvr additive="base">
                                        <p:cTn id="13"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
                                            <p:txEl>
                                              <p:pRg st="0" end="0"/>
                                            </p:txEl>
                                          </p:spTgt>
                                        </p:tgtEl>
                                        <p:attrNameLst>
                                          <p:attrName>style.visibility</p:attrName>
                                        </p:attrNameLst>
                                      </p:cBhvr>
                                      <p:to>
                                        <p:strVal val="visible"/>
                                      </p:to>
                                    </p:set>
                                    <p:anim calcmode="lin" valueType="num">
                                      <p:cBhvr additive="base">
                                        <p:cTn id="19"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xEl>
                                              <p:pRg st="0" end="0"/>
                                            </p:txEl>
                                          </p:spTgt>
                                        </p:tgtEl>
                                        <p:attrNameLst>
                                          <p:attrName>style.visibility</p:attrName>
                                        </p:attrNameLst>
                                      </p:cBhvr>
                                      <p:to>
                                        <p:strVal val="visible"/>
                                      </p:to>
                                    </p:set>
                                    <p:anim calcmode="lin" valueType="num">
                                      <p:cBhvr additive="base">
                                        <p:cTn id="25" dur="500" fill="hold"/>
                                        <p:tgtEl>
                                          <p:spTgt spid="6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7">
                                            <p:txEl>
                                              <p:pRg st="0" end="0"/>
                                            </p:txEl>
                                          </p:spTgt>
                                        </p:tgtEl>
                                        <p:attrNameLst>
                                          <p:attrName>style.visibility</p:attrName>
                                        </p:attrNameLst>
                                      </p:cBhvr>
                                      <p:to>
                                        <p:strVal val="visible"/>
                                      </p:to>
                                    </p:set>
                                    <p:anim calcmode="lin" valueType="num">
                                      <p:cBhvr additive="base">
                                        <p:cTn id="31"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8">
                                            <p:txEl>
                                              <p:pRg st="0" end="0"/>
                                            </p:txEl>
                                          </p:spTgt>
                                        </p:tgtEl>
                                        <p:attrNameLst>
                                          <p:attrName>style.visibility</p:attrName>
                                        </p:attrNameLst>
                                      </p:cBhvr>
                                      <p:to>
                                        <p:strVal val="visible"/>
                                      </p:to>
                                    </p:set>
                                    <p:anim calcmode="lin" valueType="num">
                                      <p:cBhvr additive="base">
                                        <p:cTn id="37"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9">
                                            <p:txEl>
                                              <p:pRg st="0" end="0"/>
                                            </p:txEl>
                                          </p:spTgt>
                                        </p:tgtEl>
                                        <p:attrNameLst>
                                          <p:attrName>style.visibility</p:attrName>
                                        </p:attrNameLst>
                                      </p:cBhvr>
                                      <p:to>
                                        <p:strVal val="visible"/>
                                      </p:to>
                                    </p:set>
                                    <p:anim calcmode="lin" valueType="num">
                                      <p:cBhvr additive="base">
                                        <p:cTn id="43" dur="500" fill="hold"/>
                                        <p:tgtEl>
                                          <p:spTgt spid="6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0">
                                            <p:txEl>
                                              <p:pRg st="0" end="0"/>
                                            </p:txEl>
                                          </p:spTgt>
                                        </p:tgtEl>
                                        <p:attrNameLst>
                                          <p:attrName>style.visibility</p:attrName>
                                        </p:attrNameLst>
                                      </p:cBhvr>
                                      <p:to>
                                        <p:strVal val="visible"/>
                                      </p:to>
                                    </p:set>
                                    <p:anim calcmode="lin" valueType="num">
                                      <p:cBhvr additive="base">
                                        <p:cTn id="49"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1">
                                            <p:txEl>
                                              <p:pRg st="0" end="0"/>
                                            </p:txEl>
                                          </p:spTgt>
                                        </p:tgtEl>
                                        <p:attrNameLst>
                                          <p:attrName>style.visibility</p:attrName>
                                        </p:attrNameLst>
                                      </p:cBhvr>
                                      <p:to>
                                        <p:strVal val="visible"/>
                                      </p:to>
                                    </p:set>
                                    <p:anim calcmode="lin" valueType="num">
                                      <p:cBhvr additive="base">
                                        <p:cTn id="55" dur="500" fill="hold"/>
                                        <p:tgtEl>
                                          <p:spTgt spid="71">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2">
                                            <p:txEl>
                                              <p:pRg st="0" end="0"/>
                                            </p:txEl>
                                          </p:spTgt>
                                        </p:tgtEl>
                                        <p:attrNameLst>
                                          <p:attrName>style.visibility</p:attrName>
                                        </p:attrNameLst>
                                      </p:cBhvr>
                                      <p:to>
                                        <p:strVal val="visible"/>
                                      </p:to>
                                    </p:set>
                                    <p:anim calcmode="lin" valueType="num">
                                      <p:cBhvr additive="base">
                                        <p:cTn id="61" dur="500" fill="hold"/>
                                        <p:tgtEl>
                                          <p:spTgt spid="72">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3">
                                            <p:txEl>
                                              <p:pRg st="0" end="0"/>
                                            </p:txEl>
                                          </p:spTgt>
                                        </p:tgtEl>
                                        <p:attrNameLst>
                                          <p:attrName>style.visibility</p:attrName>
                                        </p:attrNameLst>
                                      </p:cBhvr>
                                      <p:to>
                                        <p:strVal val="visible"/>
                                      </p:to>
                                    </p:set>
                                    <p:anim calcmode="lin" valueType="num">
                                      <p:cBhvr additive="base">
                                        <p:cTn id="67" dur="500" fill="hold"/>
                                        <p:tgtEl>
                                          <p:spTgt spid="73">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4">
                                            <p:txEl>
                                              <p:pRg st="0" end="0"/>
                                            </p:txEl>
                                          </p:spTgt>
                                        </p:tgtEl>
                                        <p:attrNameLst>
                                          <p:attrName>style.visibility</p:attrName>
                                        </p:attrNameLst>
                                      </p:cBhvr>
                                      <p:to>
                                        <p:strVal val="visible"/>
                                      </p:to>
                                    </p:set>
                                    <p:anim calcmode="lin" valueType="num">
                                      <p:cBhvr additive="base">
                                        <p:cTn id="73"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5">
                                            <p:txEl>
                                              <p:pRg st="0" end="0"/>
                                            </p:txEl>
                                          </p:spTgt>
                                        </p:tgtEl>
                                        <p:attrNameLst>
                                          <p:attrName>style.visibility</p:attrName>
                                        </p:attrNameLst>
                                      </p:cBhvr>
                                      <p:to>
                                        <p:strVal val="visible"/>
                                      </p:to>
                                    </p:set>
                                    <p:anim calcmode="lin" valueType="num">
                                      <p:cBhvr additive="base">
                                        <p:cTn id="79" dur="500" fill="hold"/>
                                        <p:tgtEl>
                                          <p:spTgt spid="75">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60807" y="39330"/>
            <a:ext cx="9980732" cy="6702038"/>
          </a:xfrm>
          <a:prstGeom prst="rect">
            <a:avLst/>
          </a:prstGeom>
        </p:spPr>
      </p:pic>
    </p:spTree>
    <p:extLst>
      <p:ext uri="{BB962C8B-B14F-4D97-AF65-F5344CB8AC3E}">
        <p14:creationId xmlns:p14="http://schemas.microsoft.com/office/powerpoint/2010/main" val="853379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457200" y="476671"/>
            <a:ext cx="8229600" cy="5649491"/>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solidFill>
                <a:srgbClr val="FF0000"/>
              </a:solidFill>
            </a:endParaRPr>
          </a:p>
        </p:txBody>
      </p:sp>
      <p:sp>
        <p:nvSpPr>
          <p:cNvPr id="5" name="Прямоугольник 4"/>
          <p:cNvSpPr/>
          <p:nvPr/>
        </p:nvSpPr>
        <p:spPr>
          <a:xfrm>
            <a:off x="11196736" y="47667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p:cNvPicPr>
            <a:picLocks noChangeAspect="1"/>
          </p:cNvPicPr>
          <p:nvPr/>
        </p:nvPicPr>
        <p:blipFill>
          <a:blip r:embed="rId2"/>
          <a:stretch>
            <a:fillRect/>
          </a:stretch>
        </p:blipFill>
        <p:spPr>
          <a:xfrm>
            <a:off x="611560" y="548680"/>
            <a:ext cx="7992888" cy="5506100"/>
          </a:xfrm>
          <a:prstGeom prst="rect">
            <a:avLst/>
          </a:prstGeom>
        </p:spPr>
      </p:pic>
      <p:sp>
        <p:nvSpPr>
          <p:cNvPr id="7" name="Прямоугольник 6"/>
          <p:cNvSpPr/>
          <p:nvPr/>
        </p:nvSpPr>
        <p:spPr>
          <a:xfrm>
            <a:off x="1187624" y="4941168"/>
            <a:ext cx="2224776" cy="923330"/>
          </a:xfrm>
          <a:prstGeom prst="rect">
            <a:avLst/>
          </a:prstGeom>
          <a:noFill/>
        </p:spPr>
        <p:txBody>
          <a:bodyPr wrap="none" lIns="91440" tIns="45720" rIns="91440" bIns="45720">
            <a:spAutoFit/>
          </a:bodyPr>
          <a:lstStyle/>
          <a:p>
            <a:pPr algn="ctr"/>
            <a:r>
              <a:rPr lang="ru-RU"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Россия</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14938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ctr">
              <a:buNone/>
            </a:pPr>
            <a:r>
              <a:rPr lang="ru-RU" sz="8000" b="1" dirty="0" smtClean="0">
                <a:solidFill>
                  <a:srgbClr val="FF0000"/>
                </a:solidFill>
                <a:latin typeface="Times New Roman" pitchFamily="18" charset="0"/>
                <a:cs typeface="Times New Roman" pitchFamily="18" charset="0"/>
              </a:rPr>
              <a:t>Тема:</a:t>
            </a:r>
          </a:p>
          <a:p>
            <a:pPr marL="0" indent="0" algn="ctr">
              <a:buNone/>
            </a:pPr>
            <a:r>
              <a:rPr lang="ru-RU" sz="8000" b="1" dirty="0" smtClean="0">
                <a:solidFill>
                  <a:schemeClr val="tx2">
                    <a:lumMod val="50000"/>
                  </a:schemeClr>
                </a:solidFill>
                <a:latin typeface="Times New Roman" pitchFamily="18" charset="0"/>
                <a:cs typeface="Times New Roman" pitchFamily="18" charset="0"/>
              </a:rPr>
              <a:t>« </a:t>
            </a:r>
            <a:r>
              <a:rPr lang="ru-RU" sz="8000" b="1" dirty="0" smtClean="0">
                <a:solidFill>
                  <a:schemeClr val="tx2">
                    <a:lumMod val="50000"/>
                  </a:schemeClr>
                </a:solidFill>
                <a:latin typeface="Times New Roman" pitchFamily="18" charset="0"/>
                <a:cs typeface="Times New Roman" pitchFamily="18" charset="0"/>
              </a:rPr>
              <a:t>Правописание парных з</a:t>
            </a:r>
            <a:r>
              <a:rPr lang="ru-RU" sz="8000" b="1" dirty="0" smtClean="0">
                <a:solidFill>
                  <a:schemeClr val="tx2">
                    <a:lumMod val="50000"/>
                  </a:schemeClr>
                </a:solidFill>
                <a:latin typeface="Times New Roman" pitchFamily="18" charset="0"/>
                <a:cs typeface="Times New Roman" pitchFamily="18" charset="0"/>
              </a:rPr>
              <a:t>вонких </a:t>
            </a:r>
            <a:r>
              <a:rPr lang="ru-RU" sz="8000" b="1" dirty="0">
                <a:solidFill>
                  <a:schemeClr val="tx2">
                    <a:lumMod val="50000"/>
                  </a:schemeClr>
                </a:solidFill>
                <a:latin typeface="Times New Roman" pitchFamily="18" charset="0"/>
                <a:cs typeface="Times New Roman" pitchFamily="18" charset="0"/>
              </a:rPr>
              <a:t>и </a:t>
            </a:r>
            <a:r>
              <a:rPr lang="ru-RU" sz="8000" b="1" dirty="0" smtClean="0">
                <a:solidFill>
                  <a:schemeClr val="tx2">
                    <a:lumMod val="50000"/>
                  </a:schemeClr>
                </a:solidFill>
                <a:latin typeface="Times New Roman" pitchFamily="18" charset="0"/>
                <a:cs typeface="Times New Roman" pitchFamily="18" charset="0"/>
              </a:rPr>
              <a:t>глухих согласных»</a:t>
            </a:r>
            <a:endParaRPr lang="ru-RU" sz="8000" b="1" dirty="0">
              <a:solidFill>
                <a:schemeClr val="tx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145078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25344"/>
          </a:xfrm>
          <a:ln w="76200">
            <a:solidFill>
              <a:srgbClr val="FF0000"/>
            </a:solidFill>
          </a:ln>
        </p:spPr>
        <p:txBody>
          <a:bodyPr>
            <a:normAutofit/>
          </a:bodyPr>
          <a:lstStyle/>
          <a:p>
            <a:pPr marL="0" indent="0" algn="ctr">
              <a:buNone/>
            </a:pPr>
            <a:endParaRPr lang="ru-RU" dirty="0"/>
          </a:p>
          <a:p>
            <a:pPr marL="0" indent="0" algn="ctr">
              <a:buNone/>
            </a:pPr>
            <a:endParaRPr lang="ru-RU" dirty="0"/>
          </a:p>
          <a:p>
            <a:pPr marL="0" indent="0" algn="ctr">
              <a:buNone/>
            </a:pPr>
            <a:endParaRPr lang="ru-RU" dirty="0"/>
          </a:p>
          <a:p>
            <a:pPr marL="0" indent="0" algn="ctr">
              <a:buNone/>
            </a:pPr>
            <a:endParaRPr lang="ru-RU" dirty="0"/>
          </a:p>
        </p:txBody>
      </p:sp>
      <p:sp>
        <p:nvSpPr>
          <p:cNvPr id="2" name="Прямоугольник 1"/>
          <p:cNvSpPr/>
          <p:nvPr/>
        </p:nvSpPr>
        <p:spPr>
          <a:xfrm>
            <a:off x="1187624" y="980728"/>
            <a:ext cx="6984776" cy="4278094"/>
          </a:xfrm>
          <a:prstGeom prst="rect">
            <a:avLst/>
          </a:prstGeom>
        </p:spPr>
        <p:txBody>
          <a:bodyPr wrap="square">
            <a:spAutoFit/>
          </a:bodyPr>
          <a:lstStyle/>
          <a:p>
            <a:r>
              <a:rPr lang="ru-RU" sz="2800" b="1" dirty="0">
                <a:solidFill>
                  <a:srgbClr val="FF0000"/>
                </a:solidFill>
                <a:latin typeface="Times New Roman" panose="02020603050405020304" pitchFamily="18" charset="0"/>
                <a:cs typeface="Times New Roman" panose="02020603050405020304" pitchFamily="18" charset="0"/>
              </a:rPr>
              <a:t>Алгоритм  правописания парной согласной .</a:t>
            </a:r>
          </a:p>
          <a:p>
            <a:r>
              <a:rPr lang="ru-RU" dirty="0"/>
              <a:t>1.</a:t>
            </a:r>
            <a:r>
              <a:rPr lang="ru-RU" sz="2400" dirty="0">
                <a:latin typeface="Times New Roman" panose="02020603050405020304" pitchFamily="18" charset="0"/>
                <a:cs typeface="Times New Roman" panose="02020603050405020304" pitchFamily="18" charset="0"/>
              </a:rPr>
              <a:t>	Читаю …..</a:t>
            </a:r>
          </a:p>
          <a:p>
            <a:r>
              <a:rPr lang="ru-RU" sz="2400" dirty="0">
                <a:latin typeface="Times New Roman" panose="02020603050405020304" pitchFamily="18" charset="0"/>
                <a:cs typeface="Times New Roman" panose="02020603050405020304" pitchFamily="18" charset="0"/>
              </a:rPr>
              <a:t>2.	Определяю какой парный </a:t>
            </a:r>
          </a:p>
          <a:p>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или </a:t>
            </a:r>
            <a:r>
              <a:rPr lang="ru-RU" sz="2400" dirty="0">
                <a:latin typeface="Times New Roman" panose="02020603050405020304" pitchFamily="18" charset="0"/>
                <a:cs typeface="Times New Roman" panose="02020603050405020304" pitchFamily="18" charset="0"/>
              </a:rPr>
              <a:t>……</a:t>
            </a:r>
          </a:p>
          <a:p>
            <a:r>
              <a:rPr lang="ru-RU" sz="2400" dirty="0" smtClean="0">
                <a:latin typeface="Times New Roman" panose="02020603050405020304" pitchFamily="18" charset="0"/>
                <a:cs typeface="Times New Roman" panose="02020603050405020304" pitchFamily="18" charset="0"/>
              </a:rPr>
              <a:t>согласный </a:t>
            </a:r>
            <a:r>
              <a:rPr lang="ru-RU" sz="2400" dirty="0">
                <a:latin typeface="Times New Roman" panose="02020603050405020304" pitchFamily="18" charset="0"/>
                <a:cs typeface="Times New Roman" panose="02020603050405020304" pitchFamily="18" charset="0"/>
              </a:rPr>
              <a:t>звук слышу.</a:t>
            </a:r>
          </a:p>
          <a:p>
            <a:r>
              <a:rPr lang="ru-RU" sz="2400" dirty="0">
                <a:latin typeface="Times New Roman" panose="02020603050405020304" pitchFamily="18" charset="0"/>
                <a:cs typeface="Times New Roman" panose="02020603050405020304" pitchFamily="18" charset="0"/>
              </a:rPr>
              <a:t>3.	Изменяю слово, чтобы после согласного стоял ……</a:t>
            </a:r>
          </a:p>
          <a:p>
            <a:r>
              <a:rPr lang="ru-RU" sz="2400" dirty="0">
                <a:latin typeface="Times New Roman" panose="02020603050405020304" pitchFamily="18" charset="0"/>
                <a:cs typeface="Times New Roman" panose="02020603050405020304" pitchFamily="18" charset="0"/>
              </a:rPr>
              <a:t>4.	Определяю, какой ….. </a:t>
            </a:r>
            <a:r>
              <a:rPr lang="ru-RU" sz="2400" dirty="0" smtClean="0">
                <a:latin typeface="Times New Roman" panose="02020603050405020304" pitchFamily="18" charset="0"/>
                <a:cs typeface="Times New Roman" panose="02020603050405020304" pitchFamily="18" charset="0"/>
              </a:rPr>
              <a:t>                          звук </a:t>
            </a:r>
            <a:r>
              <a:rPr lang="ru-RU" sz="2400" dirty="0">
                <a:latin typeface="Times New Roman" panose="02020603050405020304" pitchFamily="18" charset="0"/>
                <a:cs typeface="Times New Roman" panose="02020603050405020304" pitchFamily="18" charset="0"/>
              </a:rPr>
              <a:t>слышу перед ……</a:t>
            </a:r>
          </a:p>
          <a:p>
            <a:r>
              <a:rPr lang="ru-RU" sz="2400" dirty="0">
                <a:latin typeface="Times New Roman" panose="02020603050405020304" pitchFamily="18" charset="0"/>
                <a:cs typeface="Times New Roman" panose="02020603050405020304" pitchFamily="18" charset="0"/>
              </a:rPr>
              <a:t>5.	Пишу …</a:t>
            </a:r>
          </a:p>
        </p:txBody>
      </p:sp>
      <p:sp>
        <p:nvSpPr>
          <p:cNvPr id="5" name="Прямоугольник 4"/>
          <p:cNvSpPr/>
          <p:nvPr/>
        </p:nvSpPr>
        <p:spPr>
          <a:xfrm>
            <a:off x="3116649" y="1844823"/>
            <a:ext cx="1224136" cy="432048"/>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107127" y="1722827"/>
            <a:ext cx="1216808" cy="584775"/>
          </a:xfrm>
          <a:prstGeom prst="rect">
            <a:avLst/>
          </a:prstGeom>
          <a:noFill/>
        </p:spPr>
        <p:txBody>
          <a:bodyPr wrap="none" lIns="91440" tIns="45720" rIns="91440" bIns="45720">
            <a:spAutoFit/>
          </a:bodyPr>
          <a:lstStyle/>
          <a:p>
            <a:pPr algn="ctr"/>
            <a:r>
              <a:rPr lang="ru-RU" sz="3200" b="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слово</a:t>
            </a:r>
            <a:endParaRPr lang="ru-RU" sz="3200" b="1"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2"/>
          <a:stretch>
            <a:fillRect/>
          </a:stretch>
        </p:blipFill>
        <p:spPr>
          <a:xfrm>
            <a:off x="1331639" y="2556508"/>
            <a:ext cx="2016225" cy="457240"/>
          </a:xfrm>
          <a:prstGeom prst="rect">
            <a:avLst/>
          </a:prstGeom>
        </p:spPr>
      </p:pic>
      <p:pic>
        <p:nvPicPr>
          <p:cNvPr id="9" name="Рисунок 8"/>
          <p:cNvPicPr>
            <a:picLocks noChangeAspect="1"/>
          </p:cNvPicPr>
          <p:nvPr/>
        </p:nvPicPr>
        <p:blipFill>
          <a:blip r:embed="rId3"/>
          <a:stretch>
            <a:fillRect/>
          </a:stretch>
        </p:blipFill>
        <p:spPr>
          <a:xfrm>
            <a:off x="4067944" y="2587200"/>
            <a:ext cx="2193600" cy="457240"/>
          </a:xfrm>
          <a:prstGeom prst="rect">
            <a:avLst/>
          </a:prstGeom>
        </p:spPr>
      </p:pic>
      <p:sp>
        <p:nvSpPr>
          <p:cNvPr id="10" name="Прямоугольник 9"/>
          <p:cNvSpPr/>
          <p:nvPr/>
        </p:nvSpPr>
        <p:spPr>
          <a:xfrm>
            <a:off x="4377680" y="2521220"/>
            <a:ext cx="1263679" cy="523220"/>
          </a:xfrm>
          <a:prstGeom prst="rect">
            <a:avLst/>
          </a:prstGeom>
        </p:spPr>
        <p:txBody>
          <a:bodyPr wrap="none">
            <a:spAutoFit/>
          </a:bodyPr>
          <a:lstStyle/>
          <a:p>
            <a:r>
              <a:rPr lang="ru-RU" sz="2800" b="1" dirty="0" smtClean="0">
                <a:latin typeface="Times New Roman" panose="02020603050405020304" pitchFamily="18" charset="0"/>
                <a:cs typeface="Times New Roman" panose="02020603050405020304" pitchFamily="18" charset="0"/>
              </a:rPr>
              <a:t>глухой</a:t>
            </a:r>
            <a:endParaRPr lang="ru-RU" sz="2800" b="1"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1583946" y="2428973"/>
            <a:ext cx="1863813" cy="584775"/>
          </a:xfrm>
          <a:prstGeom prst="rect">
            <a:avLst/>
          </a:prstGeom>
        </p:spPr>
        <p:txBody>
          <a:bodyPr wrap="square">
            <a:spAutoFit/>
          </a:bodyPr>
          <a:lstStyle/>
          <a:p>
            <a:r>
              <a:rPr lang="ru-RU" sz="3200" b="1" dirty="0" smtClean="0">
                <a:latin typeface="Times New Roman" panose="02020603050405020304" pitchFamily="18" charset="0"/>
                <a:cs typeface="Times New Roman" panose="02020603050405020304" pitchFamily="18" charset="0"/>
              </a:rPr>
              <a:t>звонкий</a:t>
            </a:r>
            <a:endParaRPr lang="ru-RU" sz="3200" b="1" dirty="0">
              <a:latin typeface="Times New Roman" panose="02020603050405020304" pitchFamily="18" charset="0"/>
              <a:cs typeface="Times New Roman" panose="02020603050405020304" pitchFamily="18" charset="0"/>
            </a:endParaRPr>
          </a:p>
        </p:txBody>
      </p:sp>
      <p:pic>
        <p:nvPicPr>
          <p:cNvPr id="12" name="Рисунок 11"/>
          <p:cNvPicPr>
            <a:picLocks noChangeAspect="1"/>
          </p:cNvPicPr>
          <p:nvPr/>
        </p:nvPicPr>
        <p:blipFill>
          <a:blip r:embed="rId3"/>
          <a:stretch>
            <a:fillRect/>
          </a:stretch>
        </p:blipFill>
        <p:spPr>
          <a:xfrm>
            <a:off x="2019849" y="3725116"/>
            <a:ext cx="2193600" cy="457240"/>
          </a:xfrm>
          <a:prstGeom prst="rect">
            <a:avLst/>
          </a:prstGeom>
        </p:spPr>
      </p:pic>
      <p:pic>
        <p:nvPicPr>
          <p:cNvPr id="13" name="Рисунок 12"/>
          <p:cNvPicPr>
            <a:picLocks noChangeAspect="1"/>
          </p:cNvPicPr>
          <p:nvPr/>
        </p:nvPicPr>
        <p:blipFill>
          <a:blip r:embed="rId4"/>
          <a:stretch>
            <a:fillRect/>
          </a:stretch>
        </p:blipFill>
        <p:spPr>
          <a:xfrm>
            <a:off x="4646298" y="3953736"/>
            <a:ext cx="2194750" cy="457240"/>
          </a:xfrm>
          <a:prstGeom prst="rect">
            <a:avLst/>
          </a:prstGeom>
        </p:spPr>
      </p:pic>
      <p:pic>
        <p:nvPicPr>
          <p:cNvPr id="14" name="Рисунок 13"/>
          <p:cNvPicPr>
            <a:picLocks noChangeAspect="1"/>
          </p:cNvPicPr>
          <p:nvPr/>
        </p:nvPicPr>
        <p:blipFill>
          <a:blip r:embed="rId4"/>
          <a:stretch>
            <a:fillRect/>
          </a:stretch>
        </p:blipFill>
        <p:spPr>
          <a:xfrm>
            <a:off x="3064091" y="4476813"/>
            <a:ext cx="2194750" cy="457240"/>
          </a:xfrm>
          <a:prstGeom prst="rect">
            <a:avLst/>
          </a:prstGeom>
        </p:spPr>
      </p:pic>
      <p:pic>
        <p:nvPicPr>
          <p:cNvPr id="15" name="Рисунок 14"/>
          <p:cNvPicPr>
            <a:picLocks noChangeAspect="1"/>
          </p:cNvPicPr>
          <p:nvPr/>
        </p:nvPicPr>
        <p:blipFill>
          <a:blip r:embed="rId4"/>
          <a:stretch>
            <a:fillRect/>
          </a:stretch>
        </p:blipFill>
        <p:spPr>
          <a:xfrm>
            <a:off x="2992449" y="4999890"/>
            <a:ext cx="2194750" cy="457240"/>
          </a:xfrm>
          <a:prstGeom prst="rect">
            <a:avLst/>
          </a:prstGeom>
        </p:spPr>
      </p:pic>
      <p:sp>
        <p:nvSpPr>
          <p:cNvPr id="16" name="Прямоугольник 15"/>
          <p:cNvSpPr/>
          <p:nvPr/>
        </p:nvSpPr>
        <p:spPr>
          <a:xfrm>
            <a:off x="2110637" y="3616736"/>
            <a:ext cx="1763624" cy="584775"/>
          </a:xfrm>
          <a:prstGeom prst="rect">
            <a:avLst/>
          </a:prstGeom>
          <a:noFill/>
        </p:spPr>
        <p:txBody>
          <a:bodyPr wrap="none" lIns="91440" tIns="45720" rIns="91440" bIns="45720">
            <a:spAutoFit/>
          </a:bodyPr>
          <a:lstStyle/>
          <a:p>
            <a:pPr algn="ctr"/>
            <a:r>
              <a:rPr lang="ru-RU" sz="3200" b="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гласный</a:t>
            </a:r>
            <a:endParaRPr lang="ru-RU" sz="3200" b="1"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4667897" y="3842819"/>
            <a:ext cx="2151551" cy="584775"/>
          </a:xfrm>
          <a:prstGeom prst="rect">
            <a:avLst/>
          </a:prstGeom>
          <a:noFill/>
        </p:spPr>
        <p:txBody>
          <a:bodyPr wrap="none" lIns="91440" tIns="45720" rIns="91440" bIns="45720">
            <a:spAutoFit/>
          </a:bodyPr>
          <a:lstStyle/>
          <a:p>
            <a:pPr algn="ctr"/>
            <a:r>
              <a:rPr lang="ru-RU" sz="3200" b="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согласный</a:t>
            </a:r>
            <a:endParaRPr lang="ru-RU" sz="3200" b="1"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3293648" y="4358524"/>
            <a:ext cx="1805302" cy="584775"/>
          </a:xfrm>
          <a:prstGeom prst="rect">
            <a:avLst/>
          </a:prstGeom>
          <a:noFill/>
        </p:spPr>
        <p:txBody>
          <a:bodyPr wrap="none" lIns="91440" tIns="45720" rIns="91440" bIns="45720">
            <a:spAutoFit/>
          </a:bodyPr>
          <a:lstStyle/>
          <a:p>
            <a:pPr algn="ctr"/>
            <a:r>
              <a:rPr lang="ru-RU" sz="3200" b="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гласным</a:t>
            </a:r>
            <a:endParaRPr lang="ru-RU" sz="3200" b="1"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3014048" y="4924877"/>
            <a:ext cx="2151551" cy="584775"/>
          </a:xfrm>
          <a:prstGeom prst="rect">
            <a:avLst/>
          </a:prstGeom>
        </p:spPr>
        <p:txBody>
          <a:bodyPr wrap="none">
            <a:spAutoFit/>
          </a:bodyPr>
          <a:lstStyle/>
          <a:p>
            <a:r>
              <a:rPr lang="ru-RU" sz="3200" b="1" dirty="0">
                <a:latin typeface="Times New Roman" panose="02020603050405020304" pitchFamily="18" charset="0"/>
                <a:cs typeface="Times New Roman" panose="02020603050405020304" pitchFamily="18" charset="0"/>
              </a:rPr>
              <a:t>согласный</a:t>
            </a:r>
          </a:p>
        </p:txBody>
      </p:sp>
    </p:spTree>
    <p:extLst>
      <p:ext uri="{BB962C8B-B14F-4D97-AF65-F5344CB8AC3E}">
        <p14:creationId xmlns:p14="http://schemas.microsoft.com/office/powerpoint/2010/main" val="149122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6"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450850" y="2447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Прямоугольник 1"/>
          <p:cNvSpPr/>
          <p:nvPr/>
        </p:nvSpPr>
        <p:spPr>
          <a:xfrm>
            <a:off x="323528" y="404664"/>
            <a:ext cx="8496944" cy="6264696"/>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pic>
        <p:nvPicPr>
          <p:cNvPr id="3" name="Рисунок 2"/>
          <p:cNvPicPr>
            <a:picLocks noChangeAspect="1"/>
          </p:cNvPicPr>
          <p:nvPr/>
        </p:nvPicPr>
        <p:blipFill>
          <a:blip r:embed="rId2"/>
          <a:stretch>
            <a:fillRect/>
          </a:stretch>
        </p:blipFill>
        <p:spPr>
          <a:xfrm>
            <a:off x="539551" y="620689"/>
            <a:ext cx="7779787" cy="5830286"/>
          </a:xfrm>
          <a:prstGeom prst="rect">
            <a:avLst/>
          </a:prstGeom>
        </p:spPr>
      </p:pic>
    </p:spTree>
    <p:extLst>
      <p:ext uri="{BB962C8B-B14F-4D97-AF65-F5344CB8AC3E}">
        <p14:creationId xmlns:p14="http://schemas.microsoft.com/office/powerpoint/2010/main" val="1881005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a:ln w="57150">
            <a:solidFill>
              <a:srgbClr val="FF0000"/>
            </a:solidFill>
          </a:ln>
        </p:spPr>
        <p:txBody>
          <a:bodyPr>
            <a:normAutofit fontScale="90000"/>
          </a:bodyPr>
          <a:lstStyle/>
          <a:p>
            <a:r>
              <a:rPr lang="ru-RU" sz="4000" dirty="0">
                <a:solidFill>
                  <a:srgbClr val="FF0000"/>
                </a:solidFill>
              </a:rPr>
              <a:t>Алгоритм  правописания парной согласной .</a:t>
            </a:r>
            <a:br>
              <a:rPr lang="ru-RU" sz="4000" dirty="0">
                <a:solidFill>
                  <a:srgbClr val="FF0000"/>
                </a:solidFill>
              </a:rPr>
            </a:br>
            <a:r>
              <a:rPr lang="ru-RU" sz="4000" dirty="0"/>
              <a:t>1.	Читаю слово.</a:t>
            </a:r>
            <a:br>
              <a:rPr lang="ru-RU" sz="4000" dirty="0"/>
            </a:br>
            <a:r>
              <a:rPr lang="ru-RU" sz="4000" dirty="0"/>
              <a:t>2.	Определяю какой парный звонкий или глухой согласный звук слышу.</a:t>
            </a:r>
            <a:br>
              <a:rPr lang="ru-RU" sz="4000" dirty="0"/>
            </a:br>
            <a:r>
              <a:rPr lang="ru-RU" sz="4000" dirty="0"/>
              <a:t>3. Определяю, какой согласный звук слышу перед гласной	</a:t>
            </a:r>
            <a:br>
              <a:rPr lang="ru-RU" sz="4000" dirty="0"/>
            </a:br>
            <a:r>
              <a:rPr lang="ru-RU" sz="4000" dirty="0" smtClean="0"/>
              <a:t>4</a:t>
            </a:r>
            <a:r>
              <a:rPr lang="ru-RU" sz="4000" dirty="0"/>
              <a:t>.	Изменяю слово, чтобы после согласного стоял гласный</a:t>
            </a:r>
            <a:br>
              <a:rPr lang="ru-RU" sz="4000" dirty="0"/>
            </a:br>
            <a:r>
              <a:rPr lang="ru-RU" sz="4000" dirty="0"/>
              <a:t>5.	Пишу букву.</a:t>
            </a:r>
            <a:r>
              <a:rPr lang="ru-RU" dirty="0"/>
              <a:t/>
            </a:r>
            <a:br>
              <a:rPr lang="ru-RU" dirty="0"/>
            </a:br>
            <a:endParaRPr lang="ru-RU" dirty="0"/>
          </a:p>
        </p:txBody>
      </p:sp>
    </p:spTree>
    <p:extLst>
      <p:ext uri="{BB962C8B-B14F-4D97-AF65-F5344CB8AC3E}">
        <p14:creationId xmlns:p14="http://schemas.microsoft.com/office/powerpoint/2010/main" val="228347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a:ln w="57150">
            <a:solidFill>
              <a:srgbClr val="FF0000"/>
            </a:solidFill>
          </a:ln>
        </p:spPr>
        <p:txBody>
          <a:bodyPr>
            <a:normAutofit/>
          </a:bodyPr>
          <a:lstStyle/>
          <a:p>
            <a:r>
              <a:rPr lang="ru-RU" sz="5400" dirty="0" smtClean="0">
                <a:latin typeface="Times New Roman" panose="02020603050405020304" pitchFamily="18" charset="0"/>
                <a:cs typeface="Times New Roman" panose="02020603050405020304" pitchFamily="18" charset="0"/>
              </a:rPr>
              <a:t>Молодцы!</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5781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53</Words>
  <Application>Microsoft Office PowerPoint</Application>
  <PresentationFormat>Экран (4:3)</PresentationFormat>
  <Paragraphs>37</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Times New Roman</vt:lpstr>
      <vt:lpstr>Тема Office</vt:lpstr>
      <vt:lpstr>Презентация PowerPoint</vt:lpstr>
      <vt:lpstr>Игра «Дом  парных согласных» </vt:lpstr>
      <vt:lpstr>Презентация PowerPoint</vt:lpstr>
      <vt:lpstr>Презентация PowerPoint</vt:lpstr>
      <vt:lpstr>Презентация PowerPoint</vt:lpstr>
      <vt:lpstr>Презентация PowerPoint</vt:lpstr>
      <vt:lpstr>Презентация PowerPoint</vt:lpstr>
      <vt:lpstr>Алгоритм  правописания парной согласной . 1. Читаю слово. 2. Определяю какой парный звонкий или глухой согласный звук слышу. 3. Определяю, какой согласный звук слышу перед гласной  4. Изменяю слово, чтобы после согласного стоял гласный 5. Пишу букву. </vt:lpstr>
      <vt:lpstr>Молодцы!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Чистописание</dc:title>
  <dc:creator>Пользователь</dc:creator>
  <cp:lastModifiedBy>Петрова</cp:lastModifiedBy>
  <cp:revision>54</cp:revision>
  <dcterms:created xsi:type="dcterms:W3CDTF">2016-04-24T16:05:56Z</dcterms:created>
  <dcterms:modified xsi:type="dcterms:W3CDTF">2022-11-27T11:15:58Z</dcterms:modified>
</cp:coreProperties>
</file>