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7" r:id="rId2"/>
    <p:sldId id="280" r:id="rId3"/>
    <p:sldId id="269" r:id="rId4"/>
    <p:sldId id="291" r:id="rId5"/>
    <p:sldId id="268" r:id="rId6"/>
    <p:sldId id="271" r:id="rId7"/>
    <p:sldId id="272" r:id="rId8"/>
    <p:sldId id="273" r:id="rId9"/>
    <p:sldId id="274" r:id="rId10"/>
    <p:sldId id="282" r:id="rId11"/>
    <p:sldId id="29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6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E0A0-5970-4C90-959E-E6B58733AA5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B035-9F8C-4F46-8C70-53F6FC304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17062B-929E-4B78-922F-528A5F075519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B035-9F8C-4F46-8C70-53F6FC304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B035-9F8C-4F46-8C70-53F6FC304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71BE2D5-6CF9-4FD9-A0F3-625D3156F35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F12DC8-0336-4D3D-B731-843FADF3E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91;&#1088;&#1086;&#1082;.&#1055;&#1051;&#1040;&#1050;&#1040;&#1058;&#1067;\Strana_ogromnaya_-_Vstavaj_strana_ogromnay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://img.crazys.info/files/i/2007.3.29/thumbs/1175153991_tass123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1;&#1088;&#1086;&#1082;.&#1055;&#1051;&#1040;&#1050;&#1040;&#1058;&#1067;\1941-1945.&#1048;&#1079;%20&#1062;&#1077;&#1085;&#1090;&#1088;&#1072;&#1083;&#1100;&#1085;&#1086;&#1075;&#1086;%20&#1075;&#1086;&#1089;&#1091;&#1076;&#1072;&#1088;&#1089;&#1090;&#1074;&#1077;&#1085;&#1085;&#1086;&#1075;&#1086;%20&#1072;&#1088;&#1093;&#1080;&#1074;&#1072;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ana_ogromnaya_-_Vstavaj_strana_ogrom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34344" y="5429264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Живопись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071966" cy="29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К.Ф. </a:t>
            </a:r>
            <a:r>
              <a:rPr lang="ru-RU" altLang="ru-RU" dirty="0" err="1" smtClean="0"/>
              <a:t>Юон</a:t>
            </a:r>
            <a:r>
              <a:rPr lang="ru-RU" altLang="ru-RU" dirty="0" smtClean="0"/>
              <a:t> «Парад на Красной площади 7 ноября 1941 года»  </a:t>
            </a:r>
            <a:endParaRPr lang="ru-RU" dirty="0"/>
          </a:p>
        </p:txBody>
      </p:sp>
      <p:pic>
        <p:nvPicPr>
          <p:cNvPr id="12" name="Picture 7" descr="30"/>
          <p:cNvPicPr>
            <a:picLocks noChangeAspect="1" noChangeArrowheads="1"/>
          </p:cNvPicPr>
          <p:nvPr/>
        </p:nvPicPr>
        <p:blipFill>
          <a:blip r:embed="rId4" cstate="print"/>
          <a:srcRect l="1034" b="2790"/>
          <a:stretch>
            <a:fillRect/>
          </a:stretch>
        </p:blipFill>
        <p:spPr bwMode="auto">
          <a:xfrm>
            <a:off x="4214810" y="4000504"/>
            <a:ext cx="4558169" cy="228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14810" y="6357958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А.А. Дейнека. "Оборона Севастополя" </a:t>
            </a:r>
            <a:endParaRPr lang="ru-RU" dirty="0"/>
          </a:p>
        </p:txBody>
      </p:sp>
      <p:pic>
        <p:nvPicPr>
          <p:cNvPr id="15" name="Picture 5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1" y="285728"/>
            <a:ext cx="412815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86314" y="32861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А.А. Пластов «Фашист пролетел»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"Конец". </a:t>
            </a:r>
            <a:r>
              <a:rPr lang="ru-RU" dirty="0" err="1" smtClean="0"/>
              <a:t>Кукрыниксы</a:t>
            </a:r>
            <a:r>
              <a:rPr lang="ru-RU" altLang="ru-RU" dirty="0" smtClean="0"/>
              <a:t>"</a:t>
            </a:r>
            <a:endParaRPr lang="ru-RU" dirty="0"/>
          </a:p>
        </p:txBody>
      </p:sp>
      <p:pic>
        <p:nvPicPr>
          <p:cNvPr id="1026" name="Picture 2" descr="C:\Users\1\Desktop\К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4207562"/>
            <a:ext cx="3096345" cy="23897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Создатели плакатов </a:t>
            </a:r>
            <a:r>
              <a:rPr lang="ru-RU" dirty="0" smtClean="0">
                <a:solidFill>
                  <a:srgbClr val="FF0000"/>
                </a:solidFill>
              </a:rPr>
              <a:t>1941-1945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rslovar.com/sites/default/files/moor2.jpg?1507887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428892" cy="2351977"/>
          </a:xfrm>
          <a:prstGeom prst="rect">
            <a:avLst/>
          </a:prstGeom>
          <a:noFill/>
        </p:spPr>
      </p:pic>
      <p:pic>
        <p:nvPicPr>
          <p:cNvPr id="39942" name="Picture 6" descr="https://ds02.infourok.ru/uploads/ex/09d5/0005c2ac-43a8a58c/img6.jpg"/>
          <p:cNvPicPr>
            <a:picLocks noChangeAspect="1" noChangeArrowheads="1"/>
          </p:cNvPicPr>
          <p:nvPr/>
        </p:nvPicPr>
        <p:blipFill>
          <a:blip r:embed="rId3"/>
          <a:srcRect l="3125" t="4167" r="63281" b="47916"/>
          <a:stretch>
            <a:fillRect/>
          </a:stretch>
        </p:blipFill>
        <p:spPr bwMode="auto">
          <a:xfrm>
            <a:off x="4071934" y="1928802"/>
            <a:ext cx="2537602" cy="2714644"/>
          </a:xfrm>
          <a:prstGeom prst="rect">
            <a:avLst/>
          </a:prstGeom>
          <a:noFill/>
        </p:spPr>
      </p:pic>
      <p:pic>
        <p:nvPicPr>
          <p:cNvPr id="7" name="Picture 4" descr="http://www.plakaty.ru/upload/iblock/b34/b343a2bcd5d6b7c2ff688917495e970c.jpg"/>
          <p:cNvPicPr>
            <a:picLocks noChangeAspect="1" noChangeArrowheads="1"/>
          </p:cNvPicPr>
          <p:nvPr/>
        </p:nvPicPr>
        <p:blipFill>
          <a:blip r:embed="rId4"/>
          <a:srcRect l="3846" t="3414" r="7692" b="4408"/>
          <a:stretch>
            <a:fillRect/>
          </a:stretch>
        </p:blipFill>
        <p:spPr bwMode="auto">
          <a:xfrm>
            <a:off x="2786050" y="1500174"/>
            <a:ext cx="1643074" cy="1928826"/>
          </a:xfrm>
          <a:prstGeom prst="rect">
            <a:avLst/>
          </a:prstGeom>
          <a:noFill/>
        </p:spPr>
      </p:pic>
      <p:pic>
        <p:nvPicPr>
          <p:cNvPr id="39944" name="Picture 8" descr="https://ds02.infourok.ru/uploads/ex/09ce/0004ebcd-00eb0bc8/1/img7.jpg"/>
          <p:cNvPicPr>
            <a:picLocks noChangeAspect="1" noChangeArrowheads="1"/>
          </p:cNvPicPr>
          <p:nvPr/>
        </p:nvPicPr>
        <p:blipFill>
          <a:blip r:embed="rId5"/>
          <a:srcRect l="60938" t="4167" r="4687" b="15624"/>
          <a:stretch>
            <a:fillRect/>
          </a:stretch>
        </p:blipFill>
        <p:spPr bwMode="auto">
          <a:xfrm>
            <a:off x="2143108" y="3643290"/>
            <a:ext cx="1836959" cy="3214710"/>
          </a:xfrm>
          <a:prstGeom prst="rect">
            <a:avLst/>
          </a:prstGeom>
          <a:noFill/>
        </p:spPr>
      </p:pic>
      <p:pic>
        <p:nvPicPr>
          <p:cNvPr id="39946" name="Picture 10" descr="https://ds02.infourok.ru/uploads/ex/09ce/0004ebcd-00eb0bc8/1/img14.jpg"/>
          <p:cNvPicPr>
            <a:picLocks noChangeAspect="1" noChangeArrowheads="1"/>
          </p:cNvPicPr>
          <p:nvPr/>
        </p:nvPicPr>
        <p:blipFill>
          <a:blip r:embed="rId6"/>
          <a:srcRect l="62500" t="11459" r="5468" b="6249"/>
          <a:stretch>
            <a:fillRect/>
          </a:stretch>
        </p:blipFill>
        <p:spPr bwMode="auto">
          <a:xfrm>
            <a:off x="214282" y="3643314"/>
            <a:ext cx="1668388" cy="3214686"/>
          </a:xfrm>
          <a:prstGeom prst="rect">
            <a:avLst/>
          </a:prstGeom>
          <a:noFill/>
        </p:spPr>
      </p:pic>
      <p:pic>
        <p:nvPicPr>
          <p:cNvPr id="39948" name="Picture 12" descr="https://ds02.infourok.ru/uploads/ex/09ce/0004ebcd-00eb0bc8/1/img12.jpg"/>
          <p:cNvPicPr>
            <a:picLocks noChangeAspect="1" noChangeArrowheads="1"/>
          </p:cNvPicPr>
          <p:nvPr/>
        </p:nvPicPr>
        <p:blipFill>
          <a:blip r:embed="rId7"/>
          <a:srcRect l="62500" t="5208" r="5468" b="4166"/>
          <a:stretch>
            <a:fillRect/>
          </a:stretch>
        </p:blipFill>
        <p:spPr bwMode="auto">
          <a:xfrm>
            <a:off x="7000892" y="2571744"/>
            <a:ext cx="1939501" cy="411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«Окно </a:t>
            </a:r>
            <a:r>
              <a:rPr lang="ru-RU" sz="4800" b="1" dirty="0" err="1" smtClean="0">
                <a:latin typeface="Comic Sans MS" pitchFamily="66" charset="0"/>
              </a:rPr>
              <a:t>Тасс</a:t>
            </a:r>
            <a:r>
              <a:rPr lang="ru-RU" sz="4800" b="1" dirty="0" smtClean="0">
                <a:latin typeface="Comic Sans MS" pitchFamily="66" charset="0"/>
              </a:rPr>
              <a:t>»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4098" name="Picture 2" descr="E:\инт.урок с Леной\фото тас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6158"/>
            <a:ext cx="3655318" cy="52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12776"/>
            <a:ext cx="5112568" cy="34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«Как только будет взята Москва, все, кто работал в «Окнах ТАСС», будут висеть на фонарных столбах». </a:t>
            </a:r>
          </a:p>
          <a:p>
            <a:r>
              <a:rPr lang="ru-RU" b="1" dirty="0" smtClean="0"/>
              <a:t>                                      </a:t>
            </a:r>
            <a:r>
              <a:rPr lang="ru-RU" b="1" dirty="0" err="1" smtClean="0"/>
              <a:t>Гебельс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latin typeface="Comic Sans MS" pitchFamily="66" charset="0"/>
            </a:endParaRPr>
          </a:p>
        </p:txBody>
      </p:sp>
      <p:pic>
        <p:nvPicPr>
          <p:cNvPr id="3075" name="Picture 3" descr="E:\инт.урок с Леной\т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71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а 2 из 1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6110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Admin\Мои документы\Мои рисунки\плакаты ВОВ\poster-1943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08623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AutoShape 2" descr="https://upload.wikimedia.org/wikipedia/ru/5/55/%D0%9F%D0%BB%D0%B0%D0%BA%D0%B0%D1%82_%D0%9F%D1%80%D0%B5%D0%B2%D1%80%D0%B0%D1%89%D0%B5%D0%BD%D0%B8%D0%B5_%D1%84%D1%80%D0%B8%D1%86%D0%B5%D0%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kotindom.ru/uploads/posts/2014-09/thumbs/1411639296_kukryniksy-19.jpg"/>
          <p:cNvPicPr>
            <a:picLocks noChangeAspect="1" noChangeArrowheads="1"/>
          </p:cNvPicPr>
          <p:nvPr/>
        </p:nvPicPr>
        <p:blipFill>
          <a:blip r:embed="rId7" cstate="print"/>
          <a:srcRect l="2236" t="912" r="1633" b="1943"/>
          <a:stretch>
            <a:fillRect/>
          </a:stretch>
        </p:blipFill>
        <p:spPr bwMode="auto">
          <a:xfrm>
            <a:off x="3275856" y="1196752"/>
            <a:ext cx="3096344" cy="583264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Окнах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работало более 130 художников и 80 поэтов. Главными художниками были Кукрыниксы, Михаил Черемных, Пётр Шухмин, Николай Радлов, Александр Дайнека и другие. Поэты: Демьян Бедный, Александр Жаров, Василий Лебедев-Кумач, Самуил Маршак, использовались стихи покойного Маяковского.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едином патриотическом порыве в мастерской трудились люди самых разных профессий: скульпторы, художники, живописцы, театральные художники, графики, искусствоведы. Коллектив художников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Окон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работал в три смены. За всё время войны в мастерской ни разу не гаснет свет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Политуправление Красной Армии сделало листовки маленького формата наиболее популярных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Окон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текстами на немецком языке. Эти листовки забрасывали на оккупированные гитлеровцами территории, распространяли партизаны. В текстах, набранных на немецком языке, указывалось, что листовка может служить пропуском при сдаче в плен для немецких солдат и офицеров.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Окнах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работало более 130 художников и 80 поэтов. Главными художниками были Кукрыниксы, Михаил Черемных, Пётр Шухмин, Николай Радлов, Александр Дайнека и другие. Поэты: Демьян Бедный, Александр Жаров, Василий Лебедев-Кумач, Самуил Маршак, использовались стихи покойного Маяковского.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едином патриотическом порыве в мастерской трудились люди самых разных профессий: скульпторы, художники, живописцы, театральные художники, графики, искусствоведы. Коллектив художников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Окон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работал в три смены. За всё время войны в мастерской ни разу не гаснет свет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Политуправление Красной Армии сделало листовки маленького формата наиболее популярных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Окон ТАСС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текстами на немецком языке. Эти листовки забрасывали на оккупированные гитлеровцами территории, распространяли партизаны. В текстах, набранных на немецком языке, указывалось, что листовка может служить пропуском при сдаче в плен для немецких солдат и офицеров.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8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нт.урок с Леной\кукр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" t="4542" r="3724" b="6628"/>
          <a:stretch/>
        </p:blipFill>
        <p:spPr bwMode="auto">
          <a:xfrm>
            <a:off x="0" y="3832000"/>
            <a:ext cx="4622698" cy="3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нт.урок с Леной\20130606-kukrynixy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" r="7650"/>
          <a:stretch/>
        </p:blipFill>
        <p:spPr bwMode="auto">
          <a:xfrm>
            <a:off x="4356804" y="2708920"/>
            <a:ext cx="4787196" cy="30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248785"/>
            <a:ext cx="2804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Кукрыниксы</a:t>
            </a:r>
            <a:r>
              <a:rPr lang="ru-RU" sz="32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0579" y="935275"/>
            <a:ext cx="4188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Никитич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Александрович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инт.урок с Леной\кукрыникс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583792" cy="26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vno.ru/assets/images/posters/kukryniksy/big/kukryniksy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80720" cy="626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1\Desktop\ку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9114"/>
            <a:ext cx="6907485" cy="679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4355976" cy="54726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Для «Боевого карандаша» были характерны сочетание плакатного и лубочного стилей, лаконичность и острота текста (обычно стихотворного), игровой характер. Наиболее популярными становились плакаты с острым сатирическим сюжетом, высмеивавшие фашистов.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5122" name="Picture 2" descr="E:\инт.урок с Леной\боевой каранда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" y="116632"/>
            <a:ext cx="47726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6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77272"/>
            <a:ext cx="8075240" cy="5055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Сам факт его издания в осажденном городе был торжеством настоящего искусства над разрушением и смертью.</a:t>
            </a:r>
            <a:endParaRPr lang="ru-RU" dirty="0"/>
          </a:p>
        </p:txBody>
      </p:sp>
      <p:pic>
        <p:nvPicPr>
          <p:cNvPr id="33794" name="Picture 2" descr="http://image2.thematicnews.com/uploads/images/00/00/41/2015/05/01/830aae2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76864" cy="5194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3.thematicnews.com/uploads/images/00/00/41/2015/05/01/b71bc7c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608512" cy="68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71546"/>
            <a:ext cx="8062912" cy="17526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Плакат Великой Отечественной войны.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07207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Интегрированное занятие-практикум</a:t>
            </a:r>
          </a:p>
          <a:p>
            <a:r>
              <a:rPr lang="ru-RU" dirty="0" smtClean="0"/>
              <a:t>Искусство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4484" y="2852936"/>
            <a:ext cx="584951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перекрестке двух дорог, где полдень пылен и жесток,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Впервые оценил солдат твой ладно скроенный плакат.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выгорел, как гимнастерка, он весь изранен, весь в пыли.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Дождем и ветром краску стерло, и тени лишние легли.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он стоит неколебимый, такой простой, необходимый,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 верный спутник, наш собрат, военный выцветший плакат.</a:t>
            </a:r>
            <a:endParaRPr lang="ru-RU" sz="1200" i="1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И. </a:t>
            </a:r>
            <a:r>
              <a:rPr lang="ru-RU" sz="1300" i="1" dirty="0" err="1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Гюнетян</a:t>
            </a:r>
            <a:r>
              <a:rPr lang="ru-RU" sz="1300" i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446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1941-1945. Из центрального государственного архива.</a:t>
            </a:r>
            <a:endParaRPr lang="ru-RU" sz="2400" dirty="0"/>
          </a:p>
        </p:txBody>
      </p:sp>
      <p:pic>
        <p:nvPicPr>
          <p:cNvPr id="3" name="1941-1945.Из Центрального государственного архи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8162" y="785794"/>
            <a:ext cx="790580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643446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Проблемный вопрос: </a:t>
            </a:r>
            <a:r>
              <a:rPr lang="ru-RU" sz="3600" b="1" dirty="0" smtClean="0">
                <a:solidFill>
                  <a:schemeClr val="accent1"/>
                </a:solidFill>
              </a:rPr>
              <a:t>Роль плаката в победе над врагом.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Documents and Settings\Admin\Мои документы\Мои рисун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768" y="142852"/>
            <a:ext cx="1872668" cy="2404057"/>
          </a:xfrm>
          <a:prstGeom prst="rect">
            <a:avLst/>
          </a:prstGeom>
          <a:ln>
            <a:solidFill>
              <a:srgbClr val="E66C7D">
                <a:lumMod val="75000"/>
              </a:srgbClr>
            </a:solidFill>
          </a:ln>
        </p:spPr>
      </p:pic>
      <p:pic>
        <p:nvPicPr>
          <p:cNvPr id="4" name="Picture 6" descr="3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2145">
            <a:off x="5231176" y="180410"/>
            <a:ext cx="1919698" cy="287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C:\Documents and Settings\Admin\Мои документы\Мои рисунки\плакаты ВОВ\sm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4340">
            <a:off x="3603983" y="158939"/>
            <a:ext cx="1533312" cy="29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Мои документы\Мои рисунки\плакаты ВОВ\1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1773817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Мои документы\Мои рисунки\плакаты ВОВ\spa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4117">
            <a:off x="7152145" y="2407581"/>
            <a:ext cx="1681836" cy="23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1666058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0"/>
            <a:ext cx="150019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9765/103548746.1d/0_c4875_e1ea8b40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557216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643446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Проблемный вопрос: </a:t>
            </a:r>
            <a:r>
              <a:rPr lang="ru-RU" sz="3600" b="1" dirty="0" smtClean="0">
                <a:solidFill>
                  <a:schemeClr val="accent1"/>
                </a:solidFill>
              </a:rPr>
              <a:t>Роль плаката в победе над врагом.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Documents and Settings\Admin\Мои документы\Мои рисун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768" y="142852"/>
            <a:ext cx="1872668" cy="2404057"/>
          </a:xfrm>
          <a:prstGeom prst="rect">
            <a:avLst/>
          </a:prstGeom>
          <a:ln>
            <a:solidFill>
              <a:srgbClr val="E66C7D">
                <a:lumMod val="75000"/>
              </a:srgbClr>
            </a:solidFill>
          </a:ln>
        </p:spPr>
      </p:pic>
      <p:pic>
        <p:nvPicPr>
          <p:cNvPr id="4" name="Picture 6" descr="3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2145">
            <a:off x="5231176" y="180410"/>
            <a:ext cx="1919698" cy="287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C:\Documents and Settings\Admin\Мои документы\Мои рисунки\плакаты ВОВ\sm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4340">
            <a:off x="3603983" y="158939"/>
            <a:ext cx="1533312" cy="29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Мои документы\Мои рисунки\плакаты ВОВ\1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1773817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Мои документы\Мои рисунки\плакаты ВОВ\spa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4117">
            <a:off x="7152145" y="2407581"/>
            <a:ext cx="1681836" cy="23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1666058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0"/>
            <a:ext cx="150019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Меньше чем через полгода в ходе советского наступления под Сталинградом эта армия будет окружена и разгромлена. 2 февраля 1943 года 6-я армия капитулировала"/>
          <p:cNvPicPr>
            <a:picLocks noChangeAspect="1" noChangeArrowheads="1"/>
          </p:cNvPicPr>
          <p:nvPr/>
        </p:nvPicPr>
        <p:blipFill>
          <a:blip r:embed="rId2" cstate="print"/>
          <a:srcRect l="2183" b="863"/>
          <a:stretch>
            <a:fillRect/>
          </a:stretch>
        </p:blipFill>
        <p:spPr bwMode="auto">
          <a:xfrm>
            <a:off x="214282" y="142852"/>
            <a:ext cx="3201625" cy="2214578"/>
          </a:xfrm>
          <a:prstGeom prst="rect">
            <a:avLst/>
          </a:prstGeom>
          <a:noFill/>
        </p:spPr>
      </p:pic>
      <p:pic>
        <p:nvPicPr>
          <p:cNvPr id="1036" name="Picture 12" descr="Документальное фото ВОВ 1941-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422" y="214290"/>
            <a:ext cx="1980261" cy="3000396"/>
          </a:xfrm>
          <a:prstGeom prst="rect">
            <a:avLst/>
          </a:prstGeom>
          <a:noFill/>
        </p:spPr>
      </p:pic>
      <p:pic>
        <p:nvPicPr>
          <p:cNvPr id="1038" name="Picture 14" descr="На Курской дуге. Обкатка пехоты танками. Красноармейцы в окопе и танк Т-34, который преодолевает окоп, проходя над ним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71942"/>
            <a:ext cx="1535292" cy="2357454"/>
          </a:xfrm>
          <a:prstGeom prst="rect">
            <a:avLst/>
          </a:prstGeom>
          <a:noFill/>
        </p:spPr>
      </p:pic>
      <p:pic>
        <p:nvPicPr>
          <p:cNvPr id="1044" name="Picture 20" descr="http://interesno.cc/uploads/tumb/img/201505/77cfe7dc31b2aa38bcc029a9c9b1-600x394_tumb_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928802"/>
            <a:ext cx="3375569" cy="2214578"/>
          </a:xfrm>
          <a:prstGeom prst="rect">
            <a:avLst/>
          </a:prstGeom>
          <a:noFill/>
        </p:spPr>
      </p:pic>
      <p:pic>
        <p:nvPicPr>
          <p:cNvPr id="1046" name="Picture 22" descr="http://interesno.cc/uploads/tumb/img/201505/adc28ded0f63f2e96d459146ba41_tumb_6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19" y="4572008"/>
            <a:ext cx="2833707" cy="2125281"/>
          </a:xfrm>
          <a:prstGeom prst="rect">
            <a:avLst/>
          </a:prstGeom>
          <a:noFill/>
        </p:spPr>
      </p:pic>
      <p:pic>
        <p:nvPicPr>
          <p:cNvPr id="1048" name="Picture 24" descr="http://interesno.cc/uploads/tumb/img/201505/64d9f7acf7ad75daa1091f675991_tumb_6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381224" cy="1785918"/>
          </a:xfrm>
          <a:prstGeom prst="rect">
            <a:avLst/>
          </a:prstGeom>
          <a:noFill/>
        </p:spPr>
      </p:pic>
      <p:pic>
        <p:nvPicPr>
          <p:cNvPr id="1050" name="Picture 26" descr="http://interesno.cc/uploads/tumb/img/201505/467a2e35c29fc9b4b4761de882b1_tumb_6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496"/>
            <a:ext cx="2190765" cy="1643074"/>
          </a:xfrm>
          <a:prstGeom prst="rect">
            <a:avLst/>
          </a:prstGeom>
          <a:noFill/>
        </p:spPr>
      </p:pic>
      <p:pic>
        <p:nvPicPr>
          <p:cNvPr id="1052" name="Picture 28" descr="http://interesno.cc/uploads/tumb/img/201505/ede060db25dd957aa41036268001_tumb_6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928934"/>
            <a:ext cx="1812500" cy="2633617"/>
          </a:xfrm>
          <a:prstGeom prst="rect">
            <a:avLst/>
          </a:prstGeom>
          <a:noFill/>
        </p:spPr>
      </p:pic>
      <p:pic>
        <p:nvPicPr>
          <p:cNvPr id="1054" name="Picture 30" descr="Фотографии Великой Отечественной Войны (137 фото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3322226"/>
            <a:ext cx="2233597" cy="3348003"/>
          </a:xfrm>
          <a:prstGeom prst="rect">
            <a:avLst/>
          </a:prstGeom>
          <a:noFill/>
        </p:spPr>
      </p:pic>
      <p:pic>
        <p:nvPicPr>
          <p:cNvPr id="1058" name="Picture 34" descr="http://www.bugaga.ru/uploads/posts/1167739423_01.jpg"/>
          <p:cNvPicPr>
            <a:picLocks noChangeAspect="1" noChangeArrowheads="1"/>
          </p:cNvPicPr>
          <p:nvPr/>
        </p:nvPicPr>
        <p:blipFill>
          <a:blip r:embed="rId11" cstate="print"/>
          <a:srcRect t="6715"/>
          <a:stretch>
            <a:fillRect/>
          </a:stretch>
        </p:blipFill>
        <p:spPr bwMode="auto">
          <a:xfrm>
            <a:off x="4071934" y="214290"/>
            <a:ext cx="3357586" cy="1984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9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67494"/>
            <a:ext cx="8229600" cy="12326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2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Поэзия, опалённая войной</a:t>
            </a:r>
            <a:r>
              <a:rPr lang="ru-RU" sz="2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…</a:t>
            </a:r>
          </a:p>
        </p:txBody>
      </p:sp>
      <p:pic>
        <p:nvPicPr>
          <p:cNvPr id="5" name="Picture 6" descr="druni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785926"/>
            <a:ext cx="1668848" cy="2643206"/>
          </a:xfrm>
          <a:noFill/>
          <a:ln w="28575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471488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Юлия </a:t>
            </a: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Друнина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44" y="5357826"/>
            <a:ext cx="44291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cs typeface="+mn-cs"/>
              </a:rPr>
              <a:t>Я только раз видала рукопашный.</a:t>
            </a:r>
            <a:br>
              <a:rPr lang="ru-RU" altLang="ru-RU" sz="2000" dirty="0" smtClean="0">
                <a:cs typeface="+mn-cs"/>
              </a:rPr>
            </a:br>
            <a:r>
              <a:rPr lang="ru-RU" altLang="ru-RU" sz="2000" dirty="0" smtClean="0">
                <a:cs typeface="+mn-cs"/>
              </a:rPr>
              <a:t>Раз – наяву. И тысячу - во сне.</a:t>
            </a:r>
            <a:br>
              <a:rPr lang="ru-RU" altLang="ru-RU" sz="2000" dirty="0" smtClean="0">
                <a:cs typeface="+mn-cs"/>
              </a:rPr>
            </a:br>
            <a:r>
              <a:rPr lang="ru-RU" altLang="ru-RU" sz="2000" dirty="0" smtClean="0">
                <a:cs typeface="+mn-cs"/>
              </a:rPr>
              <a:t>Кто говорит, что на войне не страшно,</a:t>
            </a:r>
            <a:br>
              <a:rPr lang="ru-RU" altLang="ru-RU" sz="2000" dirty="0" smtClean="0">
                <a:cs typeface="+mn-cs"/>
              </a:rPr>
            </a:br>
            <a:r>
              <a:rPr lang="ru-RU" altLang="ru-RU" sz="2000" dirty="0" smtClean="0">
                <a:cs typeface="+mn-cs"/>
              </a:rPr>
              <a:t>Тот ничего не знает о войне.</a:t>
            </a:r>
          </a:p>
        </p:txBody>
      </p:sp>
      <p:pic>
        <p:nvPicPr>
          <p:cNvPr id="8" name="Picture 5" descr="64"/>
          <p:cNvPicPr>
            <a:picLocks noChangeAspect="1" noChangeArrowheads="1"/>
          </p:cNvPicPr>
          <p:nvPr/>
        </p:nvPicPr>
        <p:blipFill>
          <a:blip r:embed="rId3"/>
          <a:srcRect l="7775" t="2568" r="9539" b="4966"/>
          <a:stretch>
            <a:fillRect/>
          </a:stretch>
        </p:blipFill>
        <p:spPr>
          <a:xfrm>
            <a:off x="3214678" y="1714488"/>
            <a:ext cx="1857388" cy="2571768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14678" y="450057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Муса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Джалиль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286380" y="1928802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dirty="0" smtClean="0">
                <a:cs typeface="+mn-cs"/>
              </a:rPr>
              <a:t>Без ноги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Вернулся я! Встречай, любовь моя!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Порадуйся, пускай безногий я: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Пред врагом колен не преклонял,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Он ногу мне за это оторвал.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Ударил миной, наземь повалил.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«Ты поклонился»,- враг торжествовал.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Но тотчас дикий страх его сковал: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cs typeface="+mn-cs"/>
              </a:rPr>
              <a:t>Я без ноги поднялся и стоял…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13787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altLang="ru-RU" sz="3200" b="1" i="1" dirty="0">
                <a:solidFill>
                  <a:srgbClr val="FF0000"/>
                </a:solidFill>
              </a:rPr>
              <a:t>Киноискусство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 smtClean="0"/>
              <a:t>Всего </a:t>
            </a:r>
            <a:r>
              <a:rPr lang="ru-RU" altLang="ru-RU" dirty="0"/>
              <a:t>за годы войны советские кинематографисты создали почти 400 журналов и 34 полнометражные картины, среди которых "Секретарь райкома" И.А. </a:t>
            </a:r>
            <a:r>
              <a:rPr lang="ru-RU" altLang="ru-RU" dirty="0" err="1"/>
              <a:t>Пырьева</a:t>
            </a:r>
            <a:r>
              <a:rPr lang="ru-RU" altLang="ru-RU" dirty="0"/>
              <a:t>, "Два бойца" Л.Д. Лукова, "Она защищает Родину" Ф.М. </a:t>
            </a:r>
            <a:r>
              <a:rPr lang="ru-RU" altLang="ru-RU" dirty="0" err="1"/>
              <a:t>Эрмлера</a:t>
            </a:r>
            <a:r>
              <a:rPr lang="ru-RU" altLang="ru-RU" dirty="0"/>
              <a:t>.</a:t>
            </a:r>
          </a:p>
        </p:txBody>
      </p:sp>
      <p:pic>
        <p:nvPicPr>
          <p:cNvPr id="99331" name="Picture 5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2190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357158" y="6215082"/>
            <a:ext cx="1866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И.А. </a:t>
            </a:r>
            <a:r>
              <a:rPr lang="ru-RU" altLang="ru-RU" sz="2000" dirty="0" err="1"/>
              <a:t>Пырьев</a:t>
            </a:r>
            <a:endParaRPr lang="ru-RU" altLang="ru-RU" sz="2000" dirty="0"/>
          </a:p>
        </p:txBody>
      </p:sp>
      <p:pic>
        <p:nvPicPr>
          <p:cNvPr id="99333" name="Picture 7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20732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6858016" y="6143644"/>
            <a:ext cx="200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Ф.М. </a:t>
            </a:r>
            <a:r>
              <a:rPr lang="ru-RU" altLang="ru-RU" sz="2000" dirty="0" err="1"/>
              <a:t>Эрмлер</a:t>
            </a:r>
            <a:endParaRPr lang="ru-RU" alt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357562"/>
            <a:ext cx="3214710" cy="25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488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 из фильма «Два бойца»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защита реферата по истории\10436.jpg"/>
          <p:cNvPicPr>
            <a:picLocks noChangeAspect="1" noChangeArrowheads="1"/>
          </p:cNvPicPr>
          <p:nvPr/>
        </p:nvPicPr>
        <p:blipFill>
          <a:blip r:embed="rId3"/>
          <a:srcRect t="17778" b="4444"/>
          <a:stretch>
            <a:fillRect/>
          </a:stretch>
        </p:blipFill>
        <p:spPr bwMode="auto">
          <a:xfrm>
            <a:off x="857224" y="1928802"/>
            <a:ext cx="3428996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9903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Седьмая симфония- символ сопротивления советского народа фашистам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214282" y="4643446"/>
            <a:ext cx="8715345" cy="20002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000" b="1" dirty="0" smtClean="0"/>
              <a:t>В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есь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мир был потрясён стойкостью и мужеством ленинградцев-блокадников. Исполнение симфонии передавалось по радио и городским громкоговорителям. И в гитлеровских войсках это произведение тоже слушали. И, по признанию некоторых немецких солдат, в тот день они поняли, что войну проиграют.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3" descr="ava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71612"/>
            <a:ext cx="3324787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6423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Песня</a:t>
            </a:r>
            <a:r>
              <a:rPr lang="ru-RU" altLang="ru-RU" sz="2800" b="1" dirty="0">
                <a:solidFill>
                  <a:srgbClr val="FF0000"/>
                </a:solidFill>
              </a:rPr>
              <a:t>. </a:t>
            </a:r>
            <a:endParaRPr lang="ru-RU" altLang="ru-RU" sz="28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dirty="0" smtClean="0"/>
              <a:t>«Жди меня», «Землянка», «Вечер </a:t>
            </a:r>
            <a:r>
              <a:rPr lang="ru-RU" altLang="ru-RU" dirty="0"/>
              <a:t>на </a:t>
            </a:r>
            <a:r>
              <a:rPr lang="ru-RU" altLang="ru-RU" dirty="0" smtClean="0"/>
              <a:t>рейде», «Соловьи», «Темная ночь», «В лесу прифронтовом» </a:t>
            </a:r>
            <a:r>
              <a:rPr lang="ru-RU" altLang="ru-RU" dirty="0"/>
              <a:t>и другие песни военных лет вошли в золотой фонд советской песенной классики. </a:t>
            </a:r>
            <a:endParaRPr lang="ru-RU" altLang="ru-RU" dirty="0" smtClean="0"/>
          </a:p>
          <a:p>
            <a:pPr>
              <a:spcBef>
                <a:spcPct val="50000"/>
              </a:spcBef>
            </a:pPr>
            <a:r>
              <a:rPr lang="ru-RU" altLang="ru-RU" dirty="0" smtClean="0"/>
              <a:t>Подлинным </a:t>
            </a:r>
            <a:r>
              <a:rPr lang="ru-RU" altLang="ru-RU" dirty="0"/>
              <a:t>гимном народной войны стала песня В.И. Лебедева-Кумача и А.В. Александрова "Священная война".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2841675" cy="3652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 descr="9may_foto_05"/>
          <p:cNvPicPr>
            <a:picLocks noChangeAspect="1" noChangeArrowheads="1"/>
          </p:cNvPicPr>
          <p:nvPr/>
        </p:nvPicPr>
        <p:blipFill>
          <a:blip r:embed="rId3"/>
          <a:srcRect t="5556" r="300" b="7407"/>
          <a:stretch>
            <a:fillRect/>
          </a:stretch>
        </p:blipFill>
        <p:spPr bwMode="auto">
          <a:xfrm>
            <a:off x="4395784" y="2357430"/>
            <a:ext cx="47482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cbist.com/videothumbnails/YouTube/XJhFDMPMD0k.jpg"/>
          <p:cNvPicPr/>
          <p:nvPr/>
        </p:nvPicPr>
        <p:blipFill>
          <a:blip r:embed="rId4"/>
          <a:srcRect l="17778" t="6080" r="15555" b="9804"/>
          <a:stretch>
            <a:fillRect/>
          </a:stretch>
        </p:blipFill>
        <p:spPr bwMode="auto">
          <a:xfrm>
            <a:off x="3000364" y="4143380"/>
            <a:ext cx="214314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1918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aralbum.ru/wp-content/uploads/yapb_cache/artisti_na_fronte_germaniya_autor_olga_lander.7vmnt2low7ksogwk4sogggwo4.ejcuplo1l0oo0sk8c40s8osc4.th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5626204" cy="2714644"/>
          </a:xfrm>
          <a:prstGeom prst="rect">
            <a:avLst/>
          </a:prstGeom>
          <a:noFill/>
        </p:spPr>
      </p:pic>
      <p:pic>
        <p:nvPicPr>
          <p:cNvPr id="17412" name="Picture 4" descr="http://www.itogi.ru/7-days/img/784/I-25-EXCLUS-lubim-f47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4232055" cy="2737611"/>
          </a:xfrm>
          <a:prstGeom prst="rect">
            <a:avLst/>
          </a:prstGeom>
          <a:noFill/>
        </p:spPr>
      </p:pic>
      <p:pic>
        <p:nvPicPr>
          <p:cNvPr id="17414" name="Picture 6" descr="http://circus.pobeda1945.su/images/img-53-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107" y="4000504"/>
            <a:ext cx="3567893" cy="2286016"/>
          </a:xfrm>
          <a:prstGeom prst="rect">
            <a:avLst/>
          </a:prstGeom>
          <a:noFill/>
        </p:spPr>
      </p:pic>
      <p:pic>
        <p:nvPicPr>
          <p:cNvPr id="17416" name="Picture 8" descr="https://pimg.mycdn.me/getImage?disableStub=true&amp;type=VIDEO_S_720&amp;url=http%3A%2F%2Fi.ytimg.com%2Fvi%2FigrS6nfZp0c%2F0.jpg&amp;signatureToken=CMKiag1fOY7mTsRorn8Da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86058"/>
            <a:ext cx="3175022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379</TotalTime>
  <Words>752</Words>
  <Application>Microsoft Office PowerPoint</Application>
  <PresentationFormat>Экран (4:3)</PresentationFormat>
  <Paragraphs>64</Paragraphs>
  <Slides>22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Поэзия, опалённая войной…</vt:lpstr>
      <vt:lpstr>Слайд 6</vt:lpstr>
      <vt:lpstr>Седьмая симфония- символ сопротивления советского народа фашистам</vt:lpstr>
      <vt:lpstr>Слайд 8</vt:lpstr>
      <vt:lpstr>Слайд 9</vt:lpstr>
      <vt:lpstr>Слайд 10</vt:lpstr>
      <vt:lpstr>Создатели плакатов 1941-1945 гг. </vt:lpstr>
      <vt:lpstr>«Окно Тасс»</vt:lpstr>
      <vt:lpstr>Слайд 13</vt:lpstr>
      <vt:lpstr>Слайд 14</vt:lpstr>
      <vt:lpstr>Слайд 15</vt:lpstr>
      <vt:lpstr>Слайд 16</vt:lpstr>
      <vt:lpstr>Для «Боевого карандаша» были характерны сочетание плакатного и лубочного стилей, лаконичность и острота текста (обычно стихотворного), игровой характер. Наиболее популярными становились плакаты с острым сатирическим сюжетом, высмеивавшие фашистов. </vt:lpstr>
      <vt:lpstr>Слайд 18</vt:lpstr>
      <vt:lpstr>Слайд 19</vt:lpstr>
      <vt:lpstr>1941-1945. Из центрального государственного архива.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ШУБИН Федот Иванович (1740-1805)</dc:title>
  <dc:creator>никита</dc:creator>
  <cp:lastModifiedBy>Комп</cp:lastModifiedBy>
  <cp:revision>33</cp:revision>
  <dcterms:created xsi:type="dcterms:W3CDTF">2014-11-20T15:41:43Z</dcterms:created>
  <dcterms:modified xsi:type="dcterms:W3CDTF">2018-02-24T17:50:39Z</dcterms:modified>
</cp:coreProperties>
</file>