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73" d="100"/>
          <a:sy n="73" d="100"/>
        </p:scale>
        <p:origin x="3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92895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Constantia" pitchFamily="18" charset="0"/>
              </a:rPr>
              <a:t>МДОУ </a:t>
            </a:r>
            <a:r>
              <a:rPr lang="ru-RU" sz="1800" b="1" dirty="0" err="1" smtClean="0">
                <a:latin typeface="Constantia" pitchFamily="18" charset="0"/>
              </a:rPr>
              <a:t>Красночикойский</a:t>
            </a:r>
            <a:r>
              <a:rPr lang="ru-RU" sz="1800" b="1" dirty="0" smtClean="0">
                <a:latin typeface="Constantia" pitchFamily="18" charset="0"/>
              </a:rPr>
              <a:t> детский сад «Солнышко»</a:t>
            </a:r>
            <a:br>
              <a:rPr lang="ru-RU" sz="1800" b="1" dirty="0" smtClean="0">
                <a:latin typeface="Constant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Проект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  <a:t>«Музыкально-ритмические движения как средство развития эмоциональной сферы детей»</a:t>
            </a:r>
            <a:b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latin typeface="Constantia" pitchFamily="18" charset="0"/>
              </a:rPr>
              <a:t>Подготовила:</a:t>
            </a:r>
            <a:br>
              <a:rPr lang="ru-RU" sz="2000" b="1" dirty="0" smtClean="0">
                <a:latin typeface="Constantia" pitchFamily="18" charset="0"/>
              </a:rPr>
            </a:br>
            <a:r>
              <a:rPr lang="ru-RU" sz="2000" b="1" dirty="0" smtClean="0">
                <a:latin typeface="Constantia" pitchFamily="18" charset="0"/>
              </a:rPr>
              <a:t>педагог-психолог</a:t>
            </a:r>
            <a:br>
              <a:rPr lang="ru-RU" sz="2000" b="1" dirty="0" smtClean="0">
                <a:latin typeface="Constantia" pitchFamily="18" charset="0"/>
              </a:rPr>
            </a:br>
            <a:r>
              <a:rPr lang="ru-RU" sz="2000" b="1" dirty="0" smtClean="0">
                <a:latin typeface="Constantia" pitchFamily="18" charset="0"/>
              </a:rPr>
              <a:t>Шелопугина Т.С.</a:t>
            </a:r>
            <a:r>
              <a:rPr lang="ru-RU" sz="1800" b="1" dirty="0" smtClean="0">
                <a:solidFill>
                  <a:srgbClr val="FF0000"/>
                </a:solidFill>
                <a:latin typeface="Constantia" pitchFamily="18" charset="0"/>
              </a:rPr>
              <a:t/>
            </a:r>
            <a:br>
              <a:rPr lang="ru-RU" sz="1800" b="1" dirty="0" smtClean="0">
                <a:solidFill>
                  <a:srgbClr val="FF0000"/>
                </a:solidFill>
                <a:latin typeface="Constantia" pitchFamily="18" charset="0"/>
              </a:rPr>
            </a:br>
            <a:endParaRPr lang="ru-RU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92895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Constantia" pitchFamily="18" charset="0"/>
              </a:rPr>
              <a:t>Консультация для родителей</a:t>
            </a:r>
            <a:r>
              <a:rPr lang="ru-RU" sz="3200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Constantia" pitchFamily="18" charset="0"/>
              </a:rPr>
              <a:t>«Роль танцев в развитии эмоциональной сферы ребенка дошкольного возраста»</a:t>
            </a:r>
            <a:r>
              <a:rPr lang="ru-RU" sz="320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sz="320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3200" b="1" smtClean="0">
                <a:solidFill>
                  <a:srgbClr val="7030A0"/>
                </a:solidFill>
                <a:latin typeface="Constantia" pitchFamily="18" charset="0"/>
              </a:rPr>
              <a:t>Анкета </a:t>
            </a:r>
            <a:r>
              <a:rPr lang="ru-RU" sz="3200" b="1" dirty="0" smtClean="0">
                <a:solidFill>
                  <a:srgbClr val="7030A0"/>
                </a:solidFill>
                <a:latin typeface="Constantia" pitchFamily="18" charset="0"/>
              </a:rPr>
              <a:t>для родителей</a:t>
            </a:r>
            <a:r>
              <a:rPr lang="ru-RU" sz="3200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Constantia" pitchFamily="18" charset="0"/>
              </a:rPr>
              <a:t>«</a:t>
            </a:r>
            <a:r>
              <a:rPr lang="ru-RU" sz="3200" smtClean="0">
                <a:solidFill>
                  <a:srgbClr val="C00000"/>
                </a:solidFill>
                <a:latin typeface="Constantia" pitchFamily="18" charset="0"/>
              </a:rPr>
              <a:t>Музыкальная деятельность </a:t>
            </a:r>
            <a:r>
              <a:rPr lang="ru-RU" sz="3200" dirty="0" smtClean="0">
                <a:solidFill>
                  <a:srgbClr val="C00000"/>
                </a:solidFill>
                <a:latin typeface="Constantia" pitchFamily="18" charset="0"/>
              </a:rPr>
              <a:t>ребенка дома»</a:t>
            </a:r>
            <a:endParaRPr lang="ru-RU" sz="3200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9289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nstantia" pitchFamily="18" charset="0"/>
              </a:rPr>
              <a:t>Музыкально-ритмические движения в стиле </a:t>
            </a:r>
            <a:r>
              <a:rPr lang="ru-RU" b="1" i="1" dirty="0" smtClean="0">
                <a:solidFill>
                  <a:srgbClr val="FF0000"/>
                </a:solidFill>
                <a:latin typeface="Constantia" pitchFamily="18" charset="0"/>
              </a:rPr>
              <a:t>диско </a:t>
            </a:r>
            <a:endParaRPr lang="ru-RU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92895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Admin\Desktop\проект\IMG_20210331_111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929090" cy="4071966"/>
          </a:xfrm>
          <a:prstGeom prst="rect">
            <a:avLst/>
          </a:prstGeom>
          <a:noFill/>
        </p:spPr>
      </p:pic>
      <p:pic>
        <p:nvPicPr>
          <p:cNvPr id="2" name="Picture 3" descr="C:\Users\Admin\Desktop\проект\IMG_20210331_1114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714620"/>
            <a:ext cx="464347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92895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Admin\Desktop\проект\IMG_20210331_1114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357718" cy="4071966"/>
          </a:xfrm>
          <a:prstGeom prst="rect">
            <a:avLst/>
          </a:prstGeom>
          <a:noFill/>
        </p:spPr>
      </p:pic>
      <p:pic>
        <p:nvPicPr>
          <p:cNvPr id="2051" name="Picture 3" descr="C:\Users\Admin\Desktop\проект\IMG_20210331_111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714620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92895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C:\Users\Admin\Desktop\проект\IMG_20210331_111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14290"/>
            <a:ext cx="4214842" cy="3643338"/>
          </a:xfrm>
          <a:prstGeom prst="rect">
            <a:avLst/>
          </a:prstGeom>
          <a:noFill/>
        </p:spPr>
      </p:pic>
      <p:pic>
        <p:nvPicPr>
          <p:cNvPr id="3075" name="Picture 3" descr="C:\Users\Admin\Desktop\проект\IMG_20210331_111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286248" y="3286124"/>
            <a:ext cx="4572032" cy="3250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92895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 descr="C:\Users\Admin\Desktop\проект\IMG_20210331_111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4667144" cy="3071834"/>
          </a:xfrm>
          <a:prstGeom prst="rect">
            <a:avLst/>
          </a:prstGeom>
          <a:noFill/>
        </p:spPr>
      </p:pic>
      <p:pic>
        <p:nvPicPr>
          <p:cNvPr id="4099" name="Picture 3" descr="C:\Users\Admin\Desktop\проект\IMG_20210331_111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214686"/>
            <a:ext cx="464347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92895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C:\Users\Admin\Desktop\проект\IMG_20210331_111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72" y="428604"/>
            <a:ext cx="4429156" cy="2928958"/>
          </a:xfrm>
          <a:prstGeom prst="rect">
            <a:avLst/>
          </a:prstGeom>
          <a:noFill/>
        </p:spPr>
      </p:pic>
      <p:pic>
        <p:nvPicPr>
          <p:cNvPr id="5123" name="Picture 3" descr="C:\Users\Admin\Desktop\проект\IMG_20210331_111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57752" y="2428868"/>
            <a:ext cx="392909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29289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  <a:t>СПАСИБО ЗА ВНИМАНИЕ!!!</a:t>
            </a:r>
            <a:endParaRPr lang="ru-RU" b="1" dirty="0">
              <a:solidFill>
                <a:srgbClr val="7030A0"/>
              </a:solidFill>
              <a:latin typeface="Constantia" pitchFamily="18" charset="0"/>
            </a:endParaRPr>
          </a:p>
        </p:txBody>
      </p:sp>
      <p:pic>
        <p:nvPicPr>
          <p:cNvPr id="6146" name="Picture 2" descr="C:\Users\Admin\Desktop\проект\IMG_20210331_1124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071678"/>
            <a:ext cx="614366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9289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i="1" dirty="0" smtClean="0">
                <a:solidFill>
                  <a:srgbClr val="7030A0"/>
                </a:solidFill>
                <a:latin typeface="Constantia" pitchFamily="18" charset="0"/>
              </a:rPr>
              <a:t>Паспорт проекта</a:t>
            </a: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:</a:t>
            </a:r>
            <a:b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* </a:t>
            </a:r>
            <a:r>
              <a:rPr lang="ru-RU" sz="2200" b="1" i="1" dirty="0" smtClean="0">
                <a:solidFill>
                  <a:srgbClr val="C00000"/>
                </a:solidFill>
                <a:latin typeface="Constantia" pitchFamily="18" charset="0"/>
              </a:rPr>
              <a:t>тип проекта</a:t>
            </a:r>
            <a:r>
              <a:rPr lang="ru-RU" sz="2200" b="1" dirty="0" smtClean="0">
                <a:solidFill>
                  <a:srgbClr val="C00000"/>
                </a:solidFill>
                <a:latin typeface="Constantia" pitchFamily="18" charset="0"/>
              </a:rPr>
              <a:t>: </a:t>
            </a: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краткосрочный, информационный, творческий.</a:t>
            </a:r>
            <a:b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* </a:t>
            </a:r>
            <a:r>
              <a:rPr lang="ru-RU" sz="2200" b="1" dirty="0" smtClean="0">
                <a:solidFill>
                  <a:srgbClr val="C00000"/>
                </a:solidFill>
                <a:latin typeface="Constantia" pitchFamily="18" charset="0"/>
              </a:rPr>
              <a:t>участники проекта: </a:t>
            </a: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дети старшей группы, педагог-психолог, родители, </a:t>
            </a:r>
            <a:r>
              <a:rPr lang="ru-RU" sz="2200" b="1" dirty="0" err="1" smtClean="0">
                <a:solidFill>
                  <a:srgbClr val="7030A0"/>
                </a:solidFill>
                <a:latin typeface="Constantia" pitchFamily="18" charset="0"/>
              </a:rPr>
              <a:t>ммузыкальный</a:t>
            </a: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  руководитель.</a:t>
            </a:r>
            <a:b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*</a:t>
            </a:r>
            <a:r>
              <a:rPr lang="ru-RU" sz="2200" b="1" dirty="0" smtClean="0">
                <a:solidFill>
                  <a:srgbClr val="C00000"/>
                </a:solidFill>
                <a:latin typeface="Constantia" pitchFamily="18" charset="0"/>
              </a:rPr>
              <a:t>этапы реализации проекта: </a:t>
            </a:r>
            <a:br>
              <a:rPr lang="ru-RU" sz="2200" b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1.</a:t>
            </a:r>
            <a:r>
              <a:rPr lang="ru-RU" sz="2200" b="1" i="1" dirty="0" smtClean="0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ru-RU" sz="2200" b="1" i="1" u="sng" dirty="0" smtClean="0">
                <a:solidFill>
                  <a:srgbClr val="7030A0"/>
                </a:solidFill>
                <a:latin typeface="Constantia" pitchFamily="18" charset="0"/>
              </a:rPr>
              <a:t>подготовительный</a:t>
            </a:r>
            <a:r>
              <a:rPr lang="ru-RU" sz="2200" b="1" i="1" dirty="0" smtClean="0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(постановка проблемы, определение цели и задач проектной деятельности )</a:t>
            </a:r>
            <a:b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2.</a:t>
            </a:r>
            <a:r>
              <a:rPr lang="ru-RU" sz="2200" b="1" i="1" u="sng" dirty="0" smtClean="0">
                <a:solidFill>
                  <a:srgbClr val="7030A0"/>
                </a:solidFill>
                <a:latin typeface="Constantia" pitchFamily="18" charset="0"/>
              </a:rPr>
              <a:t>основной</a:t>
            </a:r>
            <a:r>
              <a:rPr lang="ru-RU" sz="2200" b="1" i="1" dirty="0" smtClean="0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(непосредственно реализация проекта, работа с детьми и родителями)</a:t>
            </a:r>
            <a:b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3. </a:t>
            </a:r>
            <a:r>
              <a:rPr lang="ru-RU" sz="2200" b="1" i="1" u="sng" dirty="0" smtClean="0">
                <a:solidFill>
                  <a:srgbClr val="7030A0"/>
                </a:solidFill>
                <a:latin typeface="Constantia" pitchFamily="18" charset="0"/>
              </a:rPr>
              <a:t>заключительный </a:t>
            </a: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(</a:t>
            </a:r>
            <a:r>
              <a:rPr lang="ru-RU" sz="2200" b="1" dirty="0" err="1" smtClean="0">
                <a:solidFill>
                  <a:srgbClr val="7030A0"/>
                </a:solidFill>
                <a:latin typeface="Constantia" pitchFamily="18" charset="0"/>
              </a:rPr>
              <a:t>презинтация</a:t>
            </a: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 проекта, </a:t>
            </a:r>
            <a:r>
              <a:rPr lang="ru-RU" sz="2200" b="1" dirty="0" err="1" smtClean="0">
                <a:solidFill>
                  <a:srgbClr val="7030A0"/>
                </a:solidFill>
                <a:latin typeface="Constantia" pitchFamily="18" charset="0"/>
              </a:rPr>
              <a:t>фотоотчет</a:t>
            </a: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)</a:t>
            </a:r>
            <a: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800" b="1" dirty="0" smtClean="0">
                <a:solidFill>
                  <a:srgbClr val="7030A0"/>
                </a:solidFill>
                <a:latin typeface="Constantia" pitchFamily="18" charset="0"/>
              </a:rPr>
            </a:br>
            <a:endParaRPr lang="ru-RU" sz="2800" b="1" dirty="0">
              <a:solidFill>
                <a:srgbClr val="7030A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9289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  <a:t>«Музыкальное воспитание – это не воспитание музыканта, а прежде всего, воспитание человека»</a:t>
            </a:r>
            <a:b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В.А. Сухомлинский</a:t>
            </a: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9289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Актуальность проблемы.</a:t>
            </a:r>
            <a:b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1800" b="1" dirty="0" smtClean="0">
                <a:latin typeface="Constantia" pitchFamily="18" charset="0"/>
              </a:rPr>
              <a:t> Образовательная программа дошкольной образовательной организации формируется как программа психолого-педагогической поддержки позитивной социализации  развития личности детей дошкольного возраста. В связи с этим всё образовательное содержание программы, в т. ч. и музыкальное, становится условием и средством этого процесса.                           </a:t>
            </a:r>
            <a:br>
              <a:rPr lang="ru-RU" sz="1800" b="1" dirty="0" smtClean="0">
                <a:latin typeface="Constantia" pitchFamily="18" charset="0"/>
              </a:rPr>
            </a:br>
            <a:r>
              <a:rPr lang="ru-RU" sz="1800" b="1" dirty="0" smtClean="0">
                <a:latin typeface="Constantia" pitchFamily="18" charset="0"/>
              </a:rPr>
              <a:t>  Круг задач музыкального воспитания и развития ребёнка в дошкольном детстве расширяется. Это задачи, связанные с вхождением ребёнка в мир музыки, развития музыкальной эрудиции и культуры дошкольников, ценностного отношения к музыке как виду искусства, музыкальным традициям и праздникам. </a:t>
            </a:r>
            <a:br>
              <a:rPr lang="ru-RU" sz="1800" b="1" dirty="0" smtClean="0">
                <a:latin typeface="Constantia" pitchFamily="18" charset="0"/>
              </a:rPr>
            </a:br>
            <a:r>
              <a:rPr lang="ru-RU" sz="1800" b="1" dirty="0" smtClean="0">
                <a:latin typeface="Constantia" pitchFamily="18" charset="0"/>
              </a:rPr>
              <a:t>  Без танцев трудно представить  музыкальную деятельность ребенка в детском саду. Музыка, движение – это средства, которые благотворно действуют на здоровье ребёнка.  Музыкально - ритмические движения выполняют релаксационную  функцию, помогают добиться эмоциональной разрядки, снять умственную перегрузку и утомление, способствуют развитию навыков танцевальных движений, умению выразительно и ритмично двигаться в соответствии с разнообразным характером музыки, передавая в танце эмоционально-образное содержание, формированию творческой активности.</a:t>
            </a:r>
            <a:br>
              <a:rPr lang="ru-RU" sz="1800" b="1" dirty="0" smtClean="0">
                <a:latin typeface="Constantia" pitchFamily="18" charset="0"/>
              </a:rPr>
            </a:br>
            <a:r>
              <a:rPr lang="ru-RU" sz="1800" b="1" dirty="0" smtClean="0">
                <a:latin typeface="Constantia" pitchFamily="18" charset="0"/>
              </a:rPr>
              <a:t>  Движение и танец, помогают ребёнку подружиться с другими детьми, вырабатывается правильная осанка, правильное дыхание, умение красиво и выразительно двигаться под музыку.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92895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C00000"/>
                </a:solidFill>
                <a:latin typeface="Constantia" pitchFamily="18" charset="0"/>
              </a:rPr>
              <a:t>Цель проекта </a:t>
            </a:r>
            <a:r>
              <a:rPr lang="ru-RU" sz="2700" dirty="0" smtClean="0">
                <a:latin typeface="Constantia" pitchFamily="18" charset="0"/>
              </a:rPr>
              <a:t/>
            </a:r>
            <a:br>
              <a:rPr lang="ru-RU" sz="2700" dirty="0" smtClean="0">
                <a:latin typeface="Constantia" pitchFamily="18" charset="0"/>
              </a:rPr>
            </a:br>
            <a:r>
              <a:rPr lang="ru-RU" sz="1800" b="1" dirty="0" smtClean="0">
                <a:latin typeface="Constantia" pitchFamily="18" charset="0"/>
              </a:rPr>
              <a:t>Развитие эмоционально сферы детей средствами музыкально-ритмических движений. </a:t>
            </a:r>
            <a:br>
              <a:rPr lang="ru-RU" sz="1800" b="1" dirty="0" smtClean="0">
                <a:latin typeface="Constantia" pitchFamily="18" charset="0"/>
              </a:rPr>
            </a:br>
            <a:r>
              <a:rPr lang="ru-RU" sz="1800" b="1" dirty="0" smtClean="0">
                <a:latin typeface="Constantia" pitchFamily="18" charset="0"/>
              </a:rPr>
              <a:t> </a:t>
            </a:r>
            <a:r>
              <a:rPr lang="ru-RU" sz="1800" dirty="0" smtClean="0">
                <a:latin typeface="Constantia" pitchFamily="18" charset="0"/>
              </a:rPr>
              <a:t/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Constantia" pitchFamily="18" charset="0"/>
              </a:rPr>
              <a:t> Задачи проекта:</a:t>
            </a:r>
            <a:r>
              <a:rPr lang="ru-RU" sz="2700" dirty="0" smtClean="0">
                <a:latin typeface="Constantia" pitchFamily="18" charset="0"/>
              </a:rPr>
              <a:t/>
            </a:r>
            <a:br>
              <a:rPr lang="ru-RU" sz="2700" dirty="0" smtClean="0">
                <a:latin typeface="Constantia" pitchFamily="18" charset="0"/>
              </a:rPr>
            </a:br>
            <a:r>
              <a:rPr lang="ru-RU" sz="1800" b="1" dirty="0" smtClean="0">
                <a:latin typeface="Constantia" pitchFamily="18" charset="0"/>
              </a:rPr>
              <a:t/>
            </a:r>
            <a:br>
              <a:rPr lang="ru-RU" sz="1800" b="1" dirty="0" smtClean="0">
                <a:latin typeface="Constantia" pitchFamily="18" charset="0"/>
              </a:rPr>
            </a:br>
            <a:r>
              <a:rPr lang="ru-RU" sz="1800" b="1" dirty="0" smtClean="0">
                <a:latin typeface="Constantia" pitchFamily="18" charset="0"/>
              </a:rPr>
              <a:t>1. Формирование двигательных навыков и умений, пространственных представлений и способности произвольно передвигаться в пространстве относительно других людей и предметов.</a:t>
            </a:r>
            <a:br>
              <a:rPr lang="ru-RU" sz="1800" b="1" dirty="0" smtClean="0">
                <a:latin typeface="Constantia" pitchFamily="18" charset="0"/>
              </a:rPr>
            </a:br>
            <a:r>
              <a:rPr lang="ru-RU" sz="1800" b="1" dirty="0" smtClean="0">
                <a:latin typeface="Constantia" pitchFamily="18" charset="0"/>
              </a:rPr>
              <a:t>2.Воспитание и развитие чувства ритма, способности ощущать в музыке, движениях,  речи ритмическую выразительность; воспитание способности восприятия музыкальных образов и умения ритмично, выразительно двигаться в соответствии с данным образом, т.е. воспитание умения перевоплощаться, проявлять свои художественно-творческие способности; воспитание личностных качеств, чувства коллективизма, умения соблюдать правила выполнения упражнений и т.д.</a:t>
            </a:r>
            <a:br>
              <a:rPr lang="ru-RU" sz="1800" b="1" dirty="0" smtClean="0">
                <a:latin typeface="Constantia" pitchFamily="18" charset="0"/>
              </a:rPr>
            </a:br>
            <a:r>
              <a:rPr lang="ru-RU" sz="1800" b="1" dirty="0" smtClean="0">
                <a:latin typeface="Constantia" pitchFamily="18" charset="0"/>
              </a:rPr>
              <a:t>3. Спроектировать систему занятий по развитию музыкально-ритмических способностей детей, с целью активизации двигательной сферы детей под музыку и формированию творческой активности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214422"/>
            <a:ext cx="8229600" cy="29289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  <a:t>Ожидаемый результат:</a:t>
            </a:r>
            <a:br>
              <a:rPr lang="ru-RU" b="1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b="1" dirty="0" smtClean="0">
                <a:latin typeface="Constantia" pitchFamily="18" charset="0"/>
              </a:rPr>
              <a:t> </a:t>
            </a:r>
            <a:r>
              <a:rPr lang="ru-RU" sz="3100" b="1" dirty="0" smtClean="0">
                <a:latin typeface="Constantia" pitchFamily="18" charset="0"/>
              </a:rPr>
              <a:t>Работа по проекту даст возможность развить эмоционально-волевую сферу детей через танец, развить творческие способности ребёнка в танце, развить его потенциал, уверенность в себе, а также  приобрести такие качества характера, как выдержка,  внимательность, умение владеть своим телом,  у ребёнка появится возможность почувствовать радость от движения под музыку. </a:t>
            </a:r>
            <a:r>
              <a:rPr lang="ru-RU" b="1" dirty="0" smtClean="0">
                <a:latin typeface="Constantia" pitchFamily="18" charset="0"/>
              </a:rPr>
              <a:t/>
            </a:r>
            <a:br>
              <a:rPr lang="ru-RU" b="1" dirty="0" smtClean="0">
                <a:latin typeface="Constantia" pitchFamily="18" charset="0"/>
              </a:rPr>
            </a:br>
            <a:endParaRPr lang="ru-RU" b="1" dirty="0">
              <a:solidFill>
                <a:srgbClr val="C0000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928958"/>
          </a:xfrm>
        </p:spPr>
        <p:txBody>
          <a:bodyPr>
            <a:normAutofit fontScale="90000"/>
          </a:bodyPr>
          <a:lstStyle/>
          <a:p>
            <a:r>
              <a:rPr lang="ru-RU" sz="2700" b="1" u="sng" dirty="0" smtClean="0">
                <a:solidFill>
                  <a:srgbClr val="C00000"/>
                </a:solidFill>
                <a:latin typeface="Constantia" pitchFamily="18" charset="0"/>
              </a:rPr>
              <a:t>Программа проектных мероприятий</a:t>
            </a:r>
            <a:r>
              <a:rPr lang="ru-RU" sz="2000" b="1" u="sng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sz="2000" b="1" u="sng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/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b="1" dirty="0" smtClean="0">
                <a:latin typeface="Constantia" pitchFamily="18" charset="0"/>
              </a:rPr>
              <a:t> </a:t>
            </a:r>
            <a:r>
              <a:rPr lang="ru-RU" sz="1600" b="1" u="sng" dirty="0" smtClean="0">
                <a:latin typeface="Constantia" pitchFamily="18" charset="0"/>
              </a:rPr>
              <a:t/>
            </a:r>
            <a:br>
              <a:rPr lang="ru-RU" sz="1600" b="1" u="sng" dirty="0" smtClean="0">
                <a:latin typeface="Constantia" pitchFamily="18" charset="0"/>
              </a:rPr>
            </a:br>
            <a:r>
              <a:rPr lang="ru-RU" sz="2400" b="1" dirty="0" smtClean="0">
                <a:solidFill>
                  <a:srgbClr val="7030A0"/>
                </a:solidFill>
                <a:latin typeface="Constantia" pitchFamily="18" charset="0"/>
              </a:rPr>
              <a:t>Этап 1</a:t>
            </a:r>
            <a:r>
              <a:rPr lang="ru-RU" sz="1600" dirty="0" smtClean="0">
                <a:latin typeface="Constantia" pitchFamily="18" charset="0"/>
              </a:rPr>
              <a:t/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1. Начальный этап обучения упражнению (танцевальному элементу):            </a:t>
            </a:r>
            <a:b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а) Знакомство с музыкой</a:t>
            </a:r>
            <a:b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б) Первоначальный показ и объяснение движения.    </a:t>
            </a:r>
            <a:b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Создание условий для развития музыкально-творческих способностей в группе и в зале.</a:t>
            </a:r>
            <a:r>
              <a:rPr lang="ru-RU" sz="2000" b="1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000" b="1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 </a:t>
            </a:r>
            <a:b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Музыкальный руководитель, педагог-психолог, дети</a:t>
            </a:r>
            <a:b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 </a:t>
            </a:r>
            <a:b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928958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sz="2000" b="1" u="sng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2000" b="1" u="sng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sz="2000" b="1" u="sng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2000" b="1" u="sng" dirty="0" smtClean="0">
                <a:solidFill>
                  <a:srgbClr val="C00000"/>
                </a:solidFill>
                <a:latin typeface="Constantia" pitchFamily="18" charset="0"/>
              </a:rPr>
              <a:t/>
            </a:r>
            <a:br>
              <a:rPr lang="ru-RU" sz="2000" b="1" u="sng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2000" b="1" u="sng" dirty="0" smtClean="0">
                <a:solidFill>
                  <a:srgbClr val="C00000"/>
                </a:solidFill>
                <a:latin typeface="Constantia" pitchFamily="18" charset="0"/>
              </a:rPr>
              <a:t>Программа проектных мероприятий</a:t>
            </a:r>
            <a:br>
              <a:rPr lang="ru-RU" sz="2000" b="1" u="sng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/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/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                            </a:t>
            </a:r>
            <a:r>
              <a:rPr lang="ru-RU" sz="3100" b="1" dirty="0" smtClean="0">
                <a:solidFill>
                  <a:srgbClr val="7030A0"/>
                </a:solidFill>
                <a:latin typeface="Constantia" pitchFamily="18" charset="0"/>
              </a:rPr>
              <a:t>Этап 2</a:t>
            </a:r>
            <a:r>
              <a:rPr lang="ru-RU" sz="2000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Этап углубленного разучивания упражнения (движений, музыкально-ритмических композиций, танцевальных элементов ):</a:t>
            </a:r>
            <a:b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а) </a:t>
            </a:r>
            <a:r>
              <a:rPr lang="ru-RU" sz="2000" b="1" dirty="0" err="1" smtClean="0">
                <a:solidFill>
                  <a:srgbClr val="7030A0"/>
                </a:solidFill>
                <a:latin typeface="Constantia" pitchFamily="18" charset="0"/>
              </a:rPr>
              <a:t>Отрабатывание</a:t>
            </a: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 навыка выполнения движений ,</a:t>
            </a:r>
            <a:b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б) Запоминание последовательности выполнения движения,</a:t>
            </a:r>
            <a:b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в) Запоминание </a:t>
            </a:r>
            <a:r>
              <a:rPr lang="ru-RU" sz="2000" b="1" dirty="0" err="1" smtClean="0">
                <a:solidFill>
                  <a:srgbClr val="7030A0"/>
                </a:solidFill>
                <a:latin typeface="Constantia" pitchFamily="18" charset="0"/>
              </a:rPr>
              <a:t>правой-левой</a:t>
            </a: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 стороны, руки, ноги.</a:t>
            </a:r>
            <a:b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Создание условий для развития музыкально-творческих способностей в зале.</a:t>
            </a:r>
            <a:b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На этом этапе проводится индивидуальная работа.</a:t>
            </a:r>
            <a:b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Музыкальный руководитель, педагог-психолог, дети</a:t>
            </a:r>
            <a:b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,</a:t>
            </a:r>
            <a:r>
              <a:rPr lang="ru-RU" sz="2000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 </a:t>
            </a:r>
            <a:r>
              <a:rPr lang="ru-RU" sz="1600" dirty="0" smtClean="0">
                <a:latin typeface="Constantia" pitchFamily="18" charset="0"/>
              </a:rPr>
              <a:t/>
            </a:r>
            <a:br>
              <a:rPr lang="ru-RU" sz="1600" dirty="0" smtClean="0">
                <a:latin typeface="Constantia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1611383371_16-p-krasivii-fon-dlya-detskoi-afishi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500174"/>
            <a:ext cx="8229600" cy="2928958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Constantia" pitchFamily="18" charset="0"/>
              </a:rPr>
              <a:t>Программа проектных мероприятий</a:t>
            </a:r>
            <a:br>
              <a:rPr lang="ru-RU" sz="2000" b="1" u="sng" dirty="0" smtClean="0">
                <a:solidFill>
                  <a:srgbClr val="C00000"/>
                </a:solidFill>
                <a:latin typeface="Constantia" pitchFamily="18" charset="0"/>
              </a:rPr>
            </a:br>
            <a:r>
              <a:rPr lang="ru-RU" sz="1600" dirty="0" smtClean="0">
                <a:latin typeface="Constantia" pitchFamily="18" charset="0"/>
              </a:rPr>
              <a:t/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b="1" dirty="0" smtClean="0">
                <a:latin typeface="Constantia" pitchFamily="18" charset="0"/>
              </a:rPr>
              <a:t>  </a:t>
            </a:r>
            <a:r>
              <a:rPr lang="ru-RU" sz="1600" dirty="0" smtClean="0">
                <a:latin typeface="Constantia" pitchFamily="18" charset="0"/>
              </a:rPr>
              <a:t/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1600" b="1" dirty="0" smtClean="0">
                <a:latin typeface="Constantia" pitchFamily="18" charset="0"/>
              </a:rPr>
              <a:t> </a:t>
            </a:r>
            <a:r>
              <a:rPr lang="ru-RU" sz="1600" dirty="0" smtClean="0">
                <a:latin typeface="Constantia" pitchFamily="18" charset="0"/>
              </a:rPr>
              <a:t/>
            </a:r>
            <a:br>
              <a:rPr lang="ru-RU" sz="1600" dirty="0" smtClean="0">
                <a:latin typeface="Constantia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Constantia" pitchFamily="18" charset="0"/>
              </a:rPr>
              <a:t>                          </a:t>
            </a: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 Этап 3 </a:t>
            </a:r>
            <a:r>
              <a:rPr lang="ru-RU" sz="2200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200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Этап закрепления и совершенствования знаний двигательных </a:t>
            </a:r>
            <a:b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                    умений и навыков:</a:t>
            </a:r>
            <a:b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Создание условий для развития музыкально-творческих способностей  в зале.</a:t>
            </a:r>
            <a:b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Исполнение танца, с применением разученных движений .</a:t>
            </a:r>
            <a:b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/>
            </a:r>
            <a:b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</a:br>
            <a:r>
              <a:rPr lang="ru-RU" sz="2200" b="1" dirty="0" smtClean="0">
                <a:solidFill>
                  <a:srgbClr val="7030A0"/>
                </a:solidFill>
                <a:latin typeface="Constantia" pitchFamily="18" charset="0"/>
              </a:rPr>
              <a:t>Музыкальный руководитель, педагог-психолог, дети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49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Constantia</vt:lpstr>
      <vt:lpstr>Тема Office</vt:lpstr>
      <vt:lpstr>МДОУ Красночикойский детский сад «Солнышко»  Проект   «Музыкально-ритмические движения как средство развития эмоциональной сферы детей»  Подготовила: педагог-психолог Шелопугина Т.С. </vt:lpstr>
      <vt:lpstr>Паспорт проекта: * тип проекта: краткосрочный, информационный, творческий. * участники проекта: дети старшей группы, педагог-психолог, родители, ммузыкальный  руководитель. *этапы реализации проекта:  1. подготовительный (постановка проблемы, определение цели и задач проектной деятельности ) 2.основной (непосредственно реализация проекта, работа с детьми и родителями) 3. заключительный (презинтация проекта, фотоотчет) </vt:lpstr>
      <vt:lpstr>«Музыкальное воспитание – это не воспитание музыканта, а прежде всего, воспитание человека» В.А. Сухомлинский</vt:lpstr>
      <vt:lpstr>Актуальность проблемы.  Образовательная программа дошкольной образовательной организации формируется как программа психолого-педагогической поддержки позитивной социализации  развития личности детей дошкольного возраста. В связи с этим всё образовательное содержание программы, в т. ч. и музыкальное, становится условием и средством этого процесса.                              Круг задач музыкального воспитания и развития ребёнка в дошкольном детстве расширяется. Это задачи, связанные с вхождением ребёнка в мир музыки, развития музыкальной эрудиции и культуры дошкольников, ценностного отношения к музыке как виду искусства, музыкальным традициям и праздникам.    Без танцев трудно представить  музыкальную деятельность ребенка в детском саду. Музыка, движение – это средства, которые благотворно действуют на здоровье ребёнка.  Музыкально - ритмические движения выполняют релаксационную  функцию, помогают добиться эмоциональной разрядки, снять умственную перегрузку и утомление, способствуют развитию навыков танцевальных движений, умению выразительно и ритмично двигаться в соответствии с разнообразным характером музыки, передавая в танце эмоционально-образное содержание, формированию творческой активности.   Движение и танец, помогают ребёнку подружиться с другими детьми, вырабатывается правильная осанка, правильное дыхание, умение красиво и выразительно двигаться под музыку.  </vt:lpstr>
      <vt:lpstr>Цель проекта  Развитие эмоционально сферы детей средствами музыкально-ритмических движений.     Задачи проекта:  1. Формирование двигательных навыков и умений, пространственных представлений и способности произвольно передвигаться в пространстве относительно других людей и предметов. 2.Воспитание и развитие чувства ритма, способности ощущать в музыке, движениях,  речи ритмическую выразительность; воспитание способности восприятия музыкальных образов и умения ритмично, выразительно двигаться в соответствии с данным образом, т.е. воспитание умения перевоплощаться, проявлять свои художественно-творческие способности; воспитание личностных качеств, чувства коллективизма, умения соблюдать правила выполнения упражнений и т.д. 3. Спроектировать систему занятий по развитию музыкально-ритмических способностей детей, с целью активизации двигательной сферы детей под музыку и формированию творческой активности.</vt:lpstr>
      <vt:lpstr>  Ожидаемый результат:  Работа по проекту даст возможность развить эмоционально-волевую сферу детей через танец, развить творческие способности ребёнка в танце, развить его потенциал, уверенность в себе, а также  приобрести такие качества характера, как выдержка,  внимательность, умение владеть своим телом,  у ребёнка появится возможность почувствовать радость от движения под музыку.  </vt:lpstr>
      <vt:lpstr>Программа проектных мероприятий    Этап 1 1. Начальный этап обучения упражнению (танцевальному элементу):             а) Знакомство с музыкой б) Первоначальный показ и объяснение движения.     Создание условий для развития музыкально-творческих способностей в группе и в зале.    Музыкальный руководитель, педагог-психолог, дети   </vt:lpstr>
      <vt:lpstr>   Программа проектных мероприятий                               Этап 2  Этап углубленного разучивания упражнения (движений, музыкально-ритмических композиций, танцевальных элементов ): а) Отрабатывание навыка выполнения движений , б) Запоминание последовательности выполнения движения, в) Запоминание правой-левой стороны, руки, ноги.  Создание условий для развития музыкально-творческих способностей в зале. На этом этапе проводится индивидуальная работа. Музыкальный руководитель, педагог-психолог, дети ,   </vt:lpstr>
      <vt:lpstr>Программа проектных мероприятий                                  Этап 3  Этап закрепления и совершенствования знаний двигательных                      умений и навыков: Создание условий для развития музыкально-творческих способностей  в зале. Исполнение танца, с применением разученных движений .  Музыкальный руководитель, педагог-психолог, дети  </vt:lpstr>
      <vt:lpstr>Консультация для родителей «Роль танцев в развитии эмоциональной сферы ребенка дошкольного возраста» Анкета для родителей «Музыкальная деятельность ребенка дома»</vt:lpstr>
      <vt:lpstr>Музыкально-ритмические движения в стиле диско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Operator</cp:lastModifiedBy>
  <cp:revision>35</cp:revision>
  <dcterms:created xsi:type="dcterms:W3CDTF">2021-04-05T06:02:07Z</dcterms:created>
  <dcterms:modified xsi:type="dcterms:W3CDTF">2021-04-26T07:56:27Z</dcterms:modified>
</cp:coreProperties>
</file>