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1663362" cy="82438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10496520" cy="138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82840" y="6461640"/>
            <a:ext cx="10496520" cy="138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828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9612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131720" y="49460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680960" y="49460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82840" y="64616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131720" y="64616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7680960" y="64616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82840" y="4946040"/>
            <a:ext cx="10496520" cy="2901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1049652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83200" y="2784600"/>
            <a:ext cx="10496520" cy="820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828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82840" y="4946040"/>
            <a:ext cx="10496520" cy="2901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9612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82840" y="6461640"/>
            <a:ext cx="10496520" cy="138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10496520" cy="138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82840" y="6461640"/>
            <a:ext cx="10496520" cy="138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828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9612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131720" y="49460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7680960" y="49460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82840" y="64616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131720" y="64616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7680960" y="64616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82840" y="4946040"/>
            <a:ext cx="10496520" cy="2901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1049652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1049652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83200" y="2784600"/>
            <a:ext cx="10496520" cy="820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828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9612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82840" y="6461640"/>
            <a:ext cx="10496520" cy="138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10496520" cy="138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82840" y="6461640"/>
            <a:ext cx="10496520" cy="138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828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9612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131720" y="49460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7680960" y="49460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582840" y="64616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131720" y="64616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7680960" y="6461640"/>
            <a:ext cx="3379680" cy="1383840"/>
          </a:xfrm>
          <a:prstGeom prst="rect">
            <a:avLst/>
          </a:prstGeom>
        </p:spPr>
        <p:txBody>
          <a:bodyPr lIns="0" rIns="0" tIns="0" bIns="0">
            <a:normAutofit fontScale="41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83200" y="2784600"/>
            <a:ext cx="10496520" cy="820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828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290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961240" y="64616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8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961240" y="4946040"/>
            <a:ext cx="5122080" cy="1383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49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82840" y="6461640"/>
            <a:ext cx="10496520" cy="1383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49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82840" y="328680"/>
            <a:ext cx="1049616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172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172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82840" y="328680"/>
            <a:ext cx="1049652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1049652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0" y="6561000"/>
            <a:ext cx="11659680" cy="168228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83200" y="2784600"/>
            <a:ext cx="10496520" cy="176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800" spc="-1" strike="noStrike">
                <a:latin typeface="Arial"/>
              </a:rPr>
              <a:t>Для правки текста заглавия щёлкните мышью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82840" y="4946040"/>
            <a:ext cx="10496520" cy="2901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5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490" spc="-1" strike="noStrike">
                <a:latin typeface="Arial"/>
              </a:rPr>
              <a:t>Для правки структуры щёлкните мышью</a:t>
            </a:r>
            <a:endParaRPr b="0" lang="ru-RU" sz="3490" spc="-1" strike="noStrike">
              <a:latin typeface="Arial"/>
            </a:endParaRPr>
          </a:p>
          <a:p>
            <a:pPr lvl="1" marL="864000" indent="-324000">
              <a:spcAft>
                <a:spcPts val="1236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60" spc="-1" strike="noStrike">
                <a:latin typeface="Arial"/>
              </a:rPr>
              <a:t>Второй уровень структуры</a:t>
            </a:r>
            <a:endParaRPr b="0" lang="ru-RU" sz="3060" spc="-1" strike="noStrike">
              <a:latin typeface="Arial"/>
            </a:endParaRPr>
          </a:p>
          <a:p>
            <a:pPr lvl="2" marL="1296000" indent="-288000">
              <a:spcAft>
                <a:spcPts val="92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20" spc="-1" strike="noStrike">
                <a:latin typeface="Arial"/>
              </a:rPr>
              <a:t>Третий уровень структуры</a:t>
            </a:r>
            <a:endParaRPr b="0" lang="ru-RU" sz="2620" spc="-1" strike="noStrike">
              <a:latin typeface="Arial"/>
            </a:endParaRPr>
          </a:p>
          <a:p>
            <a:pPr lvl="3" marL="1728000" indent="-216000">
              <a:spcAft>
                <a:spcPts val="61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79" spc="-1" strike="noStrike">
                <a:latin typeface="Arial"/>
              </a:rPr>
              <a:t>Четвёртый уровень структуры</a:t>
            </a:r>
            <a:endParaRPr b="0" lang="ru-RU" sz="2179" spc="-1" strike="noStrike">
              <a:latin typeface="Arial"/>
            </a:endParaRPr>
          </a:p>
          <a:p>
            <a:pPr lvl="4" marL="2160000" indent="-216000">
              <a:spcAft>
                <a:spcPts val="30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79" spc="-1" strike="noStrike">
                <a:latin typeface="Arial"/>
              </a:rPr>
              <a:t>Пятый уровень структуры</a:t>
            </a:r>
            <a:endParaRPr b="0" lang="ru-RU" sz="2179" spc="-1" strike="noStrike">
              <a:latin typeface="Arial"/>
            </a:endParaRPr>
          </a:p>
          <a:p>
            <a:pPr lvl="5" marL="2592000" indent="-216000">
              <a:spcAft>
                <a:spcPts val="30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79" spc="-1" strike="noStrike">
                <a:latin typeface="Arial"/>
              </a:rPr>
              <a:t>Шестой уровень структуры</a:t>
            </a:r>
            <a:endParaRPr b="0" lang="ru-RU" sz="2179" spc="-1" strike="noStrike">
              <a:latin typeface="Arial"/>
            </a:endParaRPr>
          </a:p>
          <a:p>
            <a:pPr lvl="6" marL="3024000" indent="-216000">
              <a:spcAft>
                <a:spcPts val="30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79" spc="-1" strike="noStrike">
                <a:latin typeface="Arial"/>
              </a:rPr>
              <a:t>Седьмой уровень структуры</a:t>
            </a:r>
            <a:endParaRPr b="0" lang="ru-RU" sz="2179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582840" y="7509960"/>
            <a:ext cx="2717280" cy="568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988800" y="7509960"/>
            <a:ext cx="3696840" cy="568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8362440" y="7509960"/>
            <a:ext cx="2717280" cy="568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E1D8F3D-B6B8-4FAE-B724-F0490940D4C2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1660040" cy="18486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82120" y="-1117080"/>
            <a:ext cx="10911600" cy="426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1" lang="ru-RU" sz="4400" spc="-1" strike="noStrike">
                <a:solidFill>
                  <a:srgbClr val="000000"/>
                </a:solidFill>
                <a:latin typeface="DejaVu Sans"/>
                <a:ea typeface="DejaVu Sans"/>
              </a:rPr>
              <a:t>АВТОРСКОЕ ПОСОБИЕ</a:t>
            </a:r>
            <a:br/>
            <a:r>
              <a:rPr b="1" lang="ru-RU" sz="4400" spc="-1" strike="noStrike">
                <a:solidFill>
                  <a:srgbClr val="000000"/>
                </a:solidFill>
                <a:latin typeface="DejaVu Sans"/>
                <a:ea typeface="DejaVu Sans"/>
              </a:rPr>
              <a:t>ЛЭПБУК «ПОЗНАВАЙ-КА»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6497640" y="4788720"/>
            <a:ext cx="4829760" cy="269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1" lang="ru-RU" sz="3200" spc="-1" strike="noStrike">
                <a:solidFill>
                  <a:srgbClr val="000000"/>
                </a:solidFill>
                <a:latin typeface="DejaVu Sans"/>
                <a:ea typeface="DejaVu Sans"/>
              </a:rPr>
              <a:t>Авторы: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1" lang="ru-RU" sz="3200" spc="-1" strike="noStrike">
                <a:solidFill>
                  <a:srgbClr val="000000"/>
                </a:solidFill>
                <a:latin typeface="DejaVu Sans"/>
                <a:ea typeface="DejaVu Sans"/>
              </a:rPr>
              <a:t>Малышевкая И. А.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1" lang="ru-RU" sz="3200" spc="-1" strike="noStrike">
                <a:solidFill>
                  <a:srgbClr val="000000"/>
                </a:solidFill>
                <a:latin typeface="DejaVu Sans"/>
                <a:ea typeface="DejaVu Sans"/>
              </a:rPr>
              <a:t>Купреева М.Е.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b="1" lang="ru-RU" sz="3200" spc="-1" strike="noStrike">
                <a:solidFill>
                  <a:srgbClr val="000000"/>
                </a:solidFill>
                <a:latin typeface="DejaVu Sans"/>
                <a:ea typeface="DejaVu Sans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53280"/>
            <a:ext cx="11661120" cy="34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DejaVu Sans"/>
                <a:ea typeface="DejaVu Sans"/>
              </a:rPr>
              <a:t>Лэпбук «Юный математик»</a:t>
            </a:r>
            <a:br/>
            <a:br/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ЦЕЛЬ:направлен на формирование у детей первичных представлений о свойствах и отношениях объектов окружающего мира (форме, цвете, количестве, числе, части и целом, пространстве и времени и др.) Его задача - развивать познавательный интерес, творчество, инициативу, коммуникативные навыки ребенка. Лэпбук включает в себя серию дидактических игр и заданий для детей, «спрятанных» в карманчиках, окошечках, конвертах, складных листах. Так и хочется скорее заглянуть во внутрь, чтобы узнать, что же там ждёт нас?..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248280" y="3837240"/>
            <a:ext cx="5097600" cy="369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380520" y="3350880"/>
            <a:ext cx="10913760" cy="154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DejaVu Sans"/>
                <a:ea typeface="DejaVu Sans"/>
              </a:rPr>
              <a:t> 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1872000" y="3456000"/>
            <a:ext cx="7605360" cy="342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041920" y="1928160"/>
            <a:ext cx="7625880" cy="530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"/>
          <p:cNvSpPr/>
          <p:nvPr/>
        </p:nvSpPr>
        <p:spPr>
          <a:xfrm>
            <a:off x="14040" y="0"/>
            <a:ext cx="11646000" cy="46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I. Игра «Разноцветные счеты»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Счеты детские деревянные – это превосходное пособие для начала обучения малыша основам математики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Цель: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Развивать мелкую моторику.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  </a:t>
            </a: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Знакомить ребенка с цифрами.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формировать умение различать предметы по форме и называть их: квадрат, круг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Учить различать и называть цвет предметов;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развивать фантазию; совершенствовать творческие способности; поднять настроение, воспитывать интерес и желание заниматься.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Вариант игры: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Перебираем счеты пальчиками. Счеты - безопасный тренажер мелкой моторики. Покажите юному исследователю, что колечки можно перемещать из одной стороны в другую, а еще их можно крутить.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Считаем предметы(например, посчитать сколько бусинок  или  божьих коровок)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Осваиваем порядковый счет (первый, второй, третий...). Здесь можно вспомнить и сказки "Репка", "Теремок", "Рукавичка". 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Осваиваем понятия "вправо" и "влево" (перемести 3 колечка справа налево) 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 </a:t>
            </a:r>
            <a:r>
              <a:rPr b="0" lang="ru-RU" sz="1500" spc="-1" strike="noStrike">
                <a:solidFill>
                  <a:srgbClr val="000000"/>
                </a:solidFill>
                <a:latin typeface="DejaVu Sans"/>
                <a:ea typeface="DejaVu Sans"/>
              </a:rPr>
              <a:t>Учимся сравнивать (с какой стороны колечек больше) 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 rot="10800600">
            <a:off x="1445400" y="4036320"/>
            <a:ext cx="8777520" cy="395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041920" y="1928160"/>
            <a:ext cx="7625880" cy="530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-82440" y="78120"/>
            <a:ext cx="11861280" cy="51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DejaVu Sans"/>
                <a:ea typeface="DejaVu Sans"/>
              </a:rPr>
              <a:t>II. Дидактическая игра «Геометрическая мозаика»                                                  Очень занимательная игра.                                                                                                                      Цель: различать основные геометрические фигуры (круг, квадрат, треугольник)  и  их величину;   воспитытать  усидчивость, сообразительность         Задачи:                                                                                                                        закрепить знания о геометрических фигурах (треугольнике, круге, квадрате, об основных цветах;                                                                                                           формировать умение создавать образ предмета из геометрических форм;          развивать память, мыслительные операции.                                                                 Правило игры: ребенок должен брать только те геометрические фигуры, из которых составлены предметы на его карточке.                                                                                                            Варианты игры:                                                              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DejaVu Sans"/>
                <a:ea typeface="DejaVu Sans"/>
              </a:rPr>
              <a:t>1. Воспитатель предлагает ребенку рассмотреть карточку и сказать, из каких геометрических фигур составлено изображение. Сколько геометрических фигур разной формы и какого они цвета.                           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DejaVu Sans"/>
                <a:ea typeface="DejaVu Sans"/>
              </a:rPr>
              <a:t>2. Воспитатель предлагает рассмотреть картинку и выложить такую же из геометрических фигур сначала методом наложения на карточке, а затем на столе.    </a:t>
            </a:r>
            <a:r>
              <a:rPr b="0" lang="ru-RU" sz="1800" spc="-1" strike="noStrike">
                <a:solidFill>
                  <a:srgbClr val="000000"/>
                </a:solidFill>
                <a:latin typeface="DejaVu Sans"/>
                <a:ea typeface="DejaVu Sans"/>
              </a:rPr>
              <a:t> 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 rot="10815600">
            <a:off x="1581480" y="4017240"/>
            <a:ext cx="8777520" cy="395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82440" y="78120"/>
            <a:ext cx="11494080" cy="31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III.Игра « Где персонаж»  </a:t>
            </a: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                            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   </a:t>
            </a: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ЦЕЛЬ:научить детей группы ориентироваться в пространстве                     Задачи :Закреплять умение ориентироваться в пространстве с помощью условных персонажей на картинке, определять нахождение объектов, отражать в речи их пространственное положение.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Ребенок рассказывает где и какой персонаж находится относительно стула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504000" y="2471400"/>
            <a:ext cx="2454120" cy="544824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 rot="5361000">
            <a:off x="5663520" y="1102680"/>
            <a:ext cx="3713400" cy="824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1577600" cy="33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1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IV.Игра Один-много  </a:t>
            </a: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                                                                                 ЦЕЛЬ: закрепить название предметов, животных и птиц в единственном и множественном числе;                                                   Задачи:  закрепить понятия "один-много. "                                             Развивать внимание, память, мышление, наблюдательность.                Воспитывать познавательный интерес.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ХОД ИГРЫ:                                                                                                    перед детьми разложены карты с изображением предметов, животных и птиц.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Малыши должны найти и подобрать картинки с изображением предметов, животных в единственном и множественном числе и разложить их.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728000" y="3528000"/>
            <a:ext cx="8777520" cy="395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78120"/>
            <a:ext cx="11577600" cy="266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2000"/>
          </a:bodyPr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V.Игра «Найди домик мишке»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Цель: Развитие умение различать и называть основные цвета (красный, жёлтый, зелёный, синий).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Задачи:                                                                                                                                                                      *Учить различать и сравнивать, делать сравнения и обобщения;                                                            *Развивать наблюдательность, внимание, память, мышление.                                                                *Обогащение словарного запаса, активировать речевую активность;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Педагог предлагает ребенку назвать цвета домиков. Затем предлагает помочь мишкам  найти свой домик. Для усложнения педагог предлагает ребенку добавить дорожку, по которой мишка дойдёт к своему домику. При этом проговаривая все свои действия. Например: К зеленому домику пойдёт мишка зеленого цвета, дорожка к домику будет узкая и тоже зеленого цвета. Объясни, какой мишка лишний, почему?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 rot="10761000">
            <a:off x="1784160" y="3411360"/>
            <a:ext cx="8777520" cy="395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82440" y="0"/>
            <a:ext cx="11494080" cy="266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1000"/>
          </a:bodyPr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VI.Дидактическая игра «Сложи фигуру из палочек»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Цель: развитие у детей мелкой моторики пальцев. </a:t>
            </a:r>
            <a:endParaRPr b="0" lang="ru-RU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  </a:t>
            </a:r>
            <a:r>
              <a:rPr b="0" lang="ru-RU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Задачи:                                                                                                                                                         развивать сенсорные способности;                                                                                                                развивать конструктивные навыки, координацию движений;                                                                      развивать творческое воображение, фантазию;                                                                                            формировать навыки сотрудничества, взаимопомощи, доброжелательности;                                           воспитывать усидчивость, самостоятельность в работе, умение называть то, что нарисовано на картинке.        В игре могут участвовать 5 и более детей. Играющие должны по картинке сложить фигурки из счётных палочек и назвать этот предмет.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 rot="16245000">
            <a:off x="2059200" y="875520"/>
            <a:ext cx="2873880" cy="6379560"/>
          </a:xfrm>
          <a:prstGeom prst="rect">
            <a:avLst/>
          </a:prstGeom>
          <a:ln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4608000" y="5040000"/>
            <a:ext cx="6911640" cy="311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2440" y="78120"/>
            <a:ext cx="11494080" cy="25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3000"/>
          </a:bodyPr>
          <a:p>
            <a:pPr marL="432000" indent="-321840">
              <a:lnSpc>
                <a:spcPct val="100000"/>
              </a:lnSpc>
              <a:spcAft>
                <a:spcPts val="1417"/>
              </a:spcAft>
              <a:buClr>
                <a:srgbClr val="666666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DejaVu Sans"/>
                <a:ea typeface="DejaVu Sans"/>
              </a:rPr>
              <a:t>VII.Дидактическая игра "Большой - маленький"                                                       Задачи:                                                                                                 обогащать словарный запас и навыки выразительной речи;             упражнять в умении сравнивать два предмета по величине;                     обозначать результаты сравнения словами большой, маленький.             Ход игры: предложить ребёнку найти такую же картинку, только большую. </a:t>
            </a:r>
            <a:r>
              <a:rPr b="0" lang="ru-RU" sz="2600" spc="-1" strike="noStrike">
                <a:solidFill>
                  <a:srgbClr val="666666"/>
                </a:solidFill>
                <a:latin typeface="DejaVu Sans"/>
                <a:ea typeface="DejaVu Sans"/>
              </a:rPr>
              <a:t>     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 rot="10814400">
            <a:off x="1592640" y="3618000"/>
            <a:ext cx="8777520" cy="395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Document_Manager_Pro/6.3.5.2$Windows_x86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2023-10-30T14:28:26Z</dcterms:created>
  <dc:creator/>
  <dc:description/>
  <dc:language>ru-RU</dc:language>
  <cp:lastModifiedBy/>
  <dcterms:modified xsi:type="dcterms:W3CDTF">2023-10-30T16:42:17Z</dcterms:modified>
  <cp:revision>7</cp:revision>
  <dc:subject/>
  <dc:title>Focus</dc:title>
</cp:coreProperties>
</file>