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4" r:id="rId4"/>
    <p:sldId id="275" r:id="rId5"/>
    <p:sldId id="288" r:id="rId6"/>
    <p:sldId id="276" r:id="rId7"/>
    <p:sldId id="289" r:id="rId8"/>
    <p:sldId id="277" r:id="rId9"/>
    <p:sldId id="290" r:id="rId10"/>
    <p:sldId id="279" r:id="rId11"/>
    <p:sldId id="287" r:id="rId12"/>
    <p:sldId id="291" r:id="rId13"/>
    <p:sldId id="280" r:id="rId14"/>
    <p:sldId id="285" r:id="rId15"/>
    <p:sldId id="286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D9DB10-DA4E-4CB1-B17D-B3ACAB96663C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6742" cy="14287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«Даль и его словарь»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Литературная викторина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для </a:t>
            </a:r>
            <a:r>
              <a:rPr lang="ru-RU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учащихся </a:t>
            </a:r>
            <a:r>
              <a:rPr lang="ru-RU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5-7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классов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Разработка посвящена знакомству с создателем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«Словаря живого великорусского языка»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Владимиром Ивановичем Далем.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51501764_D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492896"/>
            <a:ext cx="3318621" cy="3892141"/>
          </a:xfr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537346" y="2852936"/>
            <a:ext cx="2275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(1801-1872 гг.)</a:t>
            </a:r>
            <a:b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960" y="17063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</a:t>
            </a:r>
          </a:p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«Угадай слова»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412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В. И. Даль о русском языке и своём словаре: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Кто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каком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думает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тот к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тому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принадлежит. Я думаю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i="1" u="sng" smtClean="0">
                <a:latin typeface="Times New Roman"/>
                <a:ea typeface="Calibri"/>
                <a:cs typeface="Times New Roman"/>
              </a:rPr>
              <a:t>______.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Я полезу на нож за правду, за отечество, за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слово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!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есть вековой труд целого поколения.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Пришла пора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подорожить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языком и выработать из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него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язык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образованный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5. Пословицы,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________,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прибаутки, рождаясь в недрах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______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масс, говорят о здоровом, могучем организме.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5505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960" y="17063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</a:t>
            </a:r>
          </a:p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«Угадай слова»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8412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В. И. Даль о русском языке и своём словаре: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Кто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каком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языке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думает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тот к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тому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народу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принадлежит. Я думаю на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русском.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Я полезу на нож за правду, за отечество, за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русское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слово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язык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!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Язык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есть вековой труд целого поколения.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Пришла пора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подорожить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народным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языком и выработать из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него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язык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образованный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5. Пословицы,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поговорки,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прибаутки, рождаясь в недрах </a:t>
            </a:r>
            <a:r>
              <a:rPr lang="ru-RU" sz="2400" i="1" u="sng" dirty="0" smtClean="0">
                <a:latin typeface="Times New Roman"/>
                <a:ea typeface="Calibri"/>
                <a:cs typeface="Times New Roman"/>
              </a:rPr>
              <a:t>народных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масс, говорят о здоровом, могучем организме.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3873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157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277401олол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patoria075орор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08" y="2478599"/>
            <a:ext cx="2820534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48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</a:t>
            </a:r>
          </a:p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«Переводчики»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53970"/>
              </p:ext>
            </p:extLst>
          </p:nvPr>
        </p:nvGraphicFramePr>
        <p:xfrm>
          <a:off x="1763688" y="1700808"/>
          <a:ext cx="5829280" cy="3850054"/>
        </p:xfrm>
        <a:graphic>
          <a:graphicData uri="http://schemas.openxmlformats.org/drawingml/2006/table">
            <a:tbl>
              <a:tblPr firstRow="1" firstCol="1" bandRow="1"/>
              <a:tblGrid>
                <a:gridCol w="2721511"/>
                <a:gridCol w="3107769"/>
              </a:tblGrid>
              <a:tr h="649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Эгоист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мироко́лица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Адрес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побудок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Инстинкт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носохва́тка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Пенсне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небозе́м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Атмосфера 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2800" i="1" dirty="0" err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са́мотник</a:t>
                      </a: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Горизонт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err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насы́лка</a:t>
                      </a: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512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</a:t>
            </a:r>
          </a:p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«Переводчики»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55541"/>
              </p:ext>
            </p:extLst>
          </p:nvPr>
        </p:nvGraphicFramePr>
        <p:xfrm>
          <a:off x="1763688" y="1700808"/>
          <a:ext cx="5829280" cy="3850054"/>
        </p:xfrm>
        <a:graphic>
          <a:graphicData uri="http://schemas.openxmlformats.org/drawingml/2006/table">
            <a:tbl>
              <a:tblPr firstRow="1" firstCol="1" bandRow="1"/>
              <a:tblGrid>
                <a:gridCol w="2721511"/>
                <a:gridCol w="3107769"/>
              </a:tblGrid>
              <a:tr h="649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Эгоист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са́мотник</a:t>
                      </a:r>
                      <a:r>
                        <a:rPr kumimoji="0" lang="ru-RU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Адрес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насы́лка</a:t>
                      </a:r>
                      <a:r>
                        <a:rPr kumimoji="0" lang="ru-RU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Инстинкт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побудок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Пенсне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носохва́тка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Атмосфера 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err="1" smtClean="0">
                          <a:effectLst/>
                          <a:latin typeface="Times New Roman"/>
                          <a:ea typeface="TimesNewRomanPSMT"/>
                        </a:rPr>
                        <a:t>мироко́лица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Горизонт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NewRomanPSMT"/>
                          <a:cs typeface="Times New Roman"/>
                        </a:rPr>
                        <a:t>небозе́м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NewRomanPSMT"/>
                          <a:cs typeface="Times New Roman"/>
                        </a:rPr>
                        <a:t>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0773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474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М. М.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/>
                <a:ea typeface="Times New Roman"/>
              </a:rPr>
              <a:t>Матусовский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235" y="1052736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То ловишь отзвук древнего напева,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То говор поздних дней.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И слово состоит подобно древу,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Из веток и корней.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Незыблема его первооснова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На много тысяч лет.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Выходит так, что у любого слова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Есть запах, вкус и цвет.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Слова и фразы нижутся, как звенья,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И так растёт строка.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И можно различить сердцебиенье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Живого языка.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Сидят теперь четыре института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NewRomanPSMT"/>
                <a:cs typeface="Times New Roman"/>
              </a:rPr>
              <a:t>Над словарём одним,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NewRomanPSMT"/>
                <a:cs typeface="Times New Roman"/>
              </a:rPr>
              <a:t>А Даль всё так же нужен почему-то,</a:t>
            </a:r>
            <a:endParaRPr lang="ru-RU" sz="1600" b="1" i="1" dirty="0">
              <a:latin typeface="Calibri"/>
              <a:ea typeface="Calibri"/>
              <a:cs typeface="Times New Roman"/>
            </a:endParaRPr>
          </a:p>
          <a:p>
            <a:pPr marL="228600" algn="ctr"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TimesNewRomanPSMT"/>
                <a:cs typeface="Times New Roman"/>
              </a:rPr>
              <a:t>А Даль незаменим.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27845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311" y="2420888"/>
            <a:ext cx="8208912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</a:rPr>
              <a:t>Спасибо за внимание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и</a:t>
            </a:r>
            <a:endParaRPr lang="ru-RU" sz="32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</a:rPr>
              <a:t> участие!</a:t>
            </a:r>
          </a:p>
          <a:p>
            <a:pPr algn="ctr">
              <a:spcAft>
                <a:spcPts val="0"/>
              </a:spcAft>
            </a:pPr>
            <a:endParaRPr lang="ru-RU" sz="32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До новых встреч!</a:t>
            </a:r>
            <a:endParaRPr lang="ru-RU" sz="3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29454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357982" cy="85725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i="1" spc="150" dirty="0" smtClean="0">
                <a:ln w="11430"/>
                <a:solidFill>
                  <a:srgbClr val="F8F8F8"/>
                </a:solidFill>
              </a:rPr>
              <a:t> </a:t>
            </a:r>
            <a:r>
              <a:rPr lang="ru-RU" sz="4400" i="1" spc="150" dirty="0" smtClean="0">
                <a:ln w="11430"/>
                <a:solidFill>
                  <a:schemeClr val="tx1"/>
                </a:solidFill>
              </a:rPr>
              <a:t>Род деятельности</a:t>
            </a:r>
            <a:endParaRPr lang="ru-RU" sz="4400" i="1" spc="1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071546"/>
            <a:ext cx="5357850" cy="51435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ru-RU" sz="2400" b="1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Русский писатель, этнограф, лингвист, лексикограф, врач – это всё об одном человеке. Владимир Иванович Даль – действительный член Московского Общества любителей российской словесности, автор книг «Пословицы русского народа» (сборник, включавший более 30 000 пословиц, поговорок, прибауток, загадок), «Два сорока </a:t>
            </a:r>
            <a:r>
              <a:rPr lang="ru-RU" sz="2400" b="1" i="1" dirty="0" err="1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бывальщинок</a:t>
            </a:r>
            <a:r>
              <a:rPr lang="ru-RU" sz="2400" b="1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для крестьян», «Толковый словарь живого великорусского языка», учебников ботаники и зоологии.</a:t>
            </a:r>
            <a:endParaRPr lang="ru-RU" sz="2400" b="1" i="1" dirty="0">
              <a:gradFill>
                <a:gsLst>
                  <a:gs pos="0">
                    <a:schemeClr val="tx1">
                      <a:lumMod val="9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Содержимое 5" descr="84221260_44378161a60c__Small_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3793263"/>
            <a:ext cx="2857520" cy="27160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157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277401олол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patoria075орор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08" y="2478599"/>
            <a:ext cx="2820534" cy="42308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85445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конкурс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«Биографический»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Даль, Владимир Иванович — Википед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908609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37" y="1772816"/>
            <a:ext cx="2684775" cy="21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Владимир Иванович Даль: годы жизни, биография, творчество, деятельно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7"/>
            <a:ext cx="2304256" cy="208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98" y="4365104"/>
            <a:ext cx="2306893" cy="198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7445"/>
            <a:ext cx="2102532" cy="21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83" y="367638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3635732"/>
            <a:ext cx="33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6946" y="3546271"/>
            <a:ext cx="24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8584" y="6017285"/>
            <a:ext cx="25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601728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806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157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277401олол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patoria075орор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08" y="2478599"/>
            <a:ext cx="2820534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5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735" y="33265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2 конкурс </a:t>
            </a:r>
            <a:endParaRPr lang="ru-RU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Интересный»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86763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1. Даль  </a:t>
            </a:r>
            <a:r>
              <a:rPr lang="ru-RU" sz="2400" dirty="0">
                <a:latin typeface="Times New Roman"/>
                <a:ea typeface="Calibri"/>
              </a:rPr>
              <a:t>был русским по происхождению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2. Владимир </a:t>
            </a:r>
            <a:r>
              <a:rPr lang="ru-RU" sz="2400" dirty="0">
                <a:latin typeface="Times New Roman"/>
                <a:ea typeface="Calibri"/>
              </a:rPr>
              <a:t>Даль кроме сказок писал произведения для постановки на сцене театра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3. Даль </a:t>
            </a:r>
            <a:r>
              <a:rPr lang="ru-RU" sz="2400" dirty="0">
                <a:latin typeface="Times New Roman"/>
                <a:ea typeface="Calibri"/>
              </a:rPr>
              <a:t>– врач по </a:t>
            </a:r>
            <a:r>
              <a:rPr lang="ru-RU" sz="2400" dirty="0" smtClean="0">
                <a:latin typeface="Times New Roman"/>
                <a:ea typeface="Calibri"/>
              </a:rPr>
              <a:t>профессии.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4. Даль </a:t>
            </a:r>
            <a:r>
              <a:rPr lang="ru-RU" sz="2400" dirty="0">
                <a:latin typeface="Times New Roman"/>
                <a:ea typeface="Calibri"/>
              </a:rPr>
              <a:t>часто использовал в речи иностранные </a:t>
            </a:r>
            <a:r>
              <a:rPr lang="ru-RU" sz="2400" dirty="0" smtClean="0">
                <a:latin typeface="Times New Roman"/>
                <a:ea typeface="Calibri"/>
              </a:rPr>
              <a:t>заимствования.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5. Даль </a:t>
            </a:r>
            <a:r>
              <a:rPr lang="ru-RU" sz="2400" dirty="0">
                <a:latin typeface="Times New Roman"/>
                <a:ea typeface="Calibri"/>
              </a:rPr>
              <a:t>знал по меньшей мере 12 </a:t>
            </a:r>
            <a:r>
              <a:rPr lang="ru-RU" sz="2400" dirty="0" smtClean="0">
                <a:latin typeface="Times New Roman"/>
                <a:ea typeface="Calibri"/>
              </a:rPr>
              <a:t>языков.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6. Одним </a:t>
            </a:r>
            <a:r>
              <a:rPr lang="ru-RU" sz="2400" dirty="0">
                <a:latin typeface="Times New Roman"/>
                <a:ea typeface="Calibri"/>
              </a:rPr>
              <a:t>из первых исследовал жаргон бродячих торговцев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7. Даль </a:t>
            </a:r>
            <a:r>
              <a:rPr lang="ru-RU" sz="2400" dirty="0">
                <a:latin typeface="Times New Roman"/>
                <a:ea typeface="Calibri"/>
              </a:rPr>
              <a:t>трудился над «Толковым словарём» целых 5 лет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8. Будущий </a:t>
            </a:r>
            <a:r>
              <a:rPr lang="ru-RU" sz="2400" dirty="0">
                <a:latin typeface="Times New Roman"/>
                <a:ea typeface="Calibri"/>
              </a:rPr>
              <a:t>Казак Луганский был дружен с крестьянами. 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9. Первое </a:t>
            </a:r>
            <a:r>
              <a:rPr lang="ru-RU" sz="2400" dirty="0">
                <a:latin typeface="Times New Roman"/>
                <a:ea typeface="Calibri"/>
              </a:rPr>
              <a:t>издание «Русских сказок» Даля было уничтожено. 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10. В</a:t>
            </a:r>
            <a:r>
              <a:rPr lang="ru-RU" sz="2400" dirty="0">
                <a:latin typeface="Times New Roman"/>
                <a:ea typeface="Calibri"/>
              </a:rPr>
              <a:t>. Даль был самым большим конкурентом А. Пушкина.</a:t>
            </a:r>
            <a:endParaRPr lang="ru-RU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8934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157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277401олол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patoria075орор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08" y="2478599"/>
            <a:ext cx="2820534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0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735" y="33265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</a:t>
            </a:r>
          </a:p>
          <a:p>
            <a:pPr lvl="0" indent="450215"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«Составь пословицу»</a:t>
            </a:r>
            <a:endParaRPr lang="ru-RU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В какой народ придёшь, </a:t>
            </a:r>
            <a:r>
              <a:rPr lang="ru-RU" sz="2400" dirty="0" err="1" smtClean="0">
                <a:latin typeface="Times New Roman"/>
                <a:ea typeface="TimesNewRomanPSMT"/>
                <a:cs typeface="Times New Roman"/>
              </a:rPr>
              <a:t>таку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и шапку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наденешь.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На чужой каравай рот не разевай,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а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пораньше вставай да свой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затевай.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Каков работник,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такова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ему и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плата.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Покуда жив человек,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голодною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смертью помирать не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станет.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Друг другу терем ставит,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а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недруг недругу гроб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ладит.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Не пером пишут,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умом.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NewRomanPSMT"/>
                <a:cs typeface="Times New Roman"/>
              </a:rPr>
              <a:t>Кто много грозит,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тот </a:t>
            </a:r>
            <a:r>
              <a:rPr lang="ru-RU" sz="2400" dirty="0">
                <a:latin typeface="Times New Roman"/>
                <a:ea typeface="TimesNewRomanPSMT"/>
                <a:cs typeface="Times New Roman"/>
              </a:rPr>
              <a:t>мало </a:t>
            </a:r>
            <a:r>
              <a:rPr lang="ru-RU" sz="2400" dirty="0" smtClean="0">
                <a:latin typeface="Times New Roman"/>
                <a:ea typeface="TimesNewRomanPSMT"/>
                <a:cs typeface="Times New Roman"/>
              </a:rPr>
              <a:t>вредит.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14345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9157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277401олол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patoria075орор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08" y="2478599"/>
            <a:ext cx="2820534" cy="42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2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609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    «Даль и его словарь» Литературная викторина  для учащихся 5-7 классов  Разработка посвящена знакомству с создателем  «Словаря живого великорусского языка»  Владимиром Ивановичем Далем. </vt:lpstr>
      <vt:lpstr> Род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Иванович Даль</dc:title>
  <dc:creator>Владелец</dc:creator>
  <cp:lastModifiedBy>User</cp:lastModifiedBy>
  <cp:revision>156</cp:revision>
  <dcterms:created xsi:type="dcterms:W3CDTF">2012-12-26T14:23:58Z</dcterms:created>
  <dcterms:modified xsi:type="dcterms:W3CDTF">2024-02-02T15:06:34Z</dcterms:modified>
</cp:coreProperties>
</file>