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3" r:id="rId6"/>
    <p:sldId id="261" r:id="rId7"/>
    <p:sldId id="262" r:id="rId8"/>
    <p:sldId id="264" r:id="rId9"/>
    <p:sldId id="265" r:id="rId10"/>
    <p:sldId id="257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EDDFD1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8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EDD5D-3A08-498B-9B42-3AAB34532EA6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2B269-FFC4-4F7A-B352-484C18953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332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B269-FFC4-4F7A-B352-484C18953D3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810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B269-FFC4-4F7A-B352-484C18953D3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901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B269-FFC4-4F7A-B352-484C18953D3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687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B269-FFC4-4F7A-B352-484C18953D3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30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B269-FFC4-4F7A-B352-484C18953D3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45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B269-FFC4-4F7A-B352-484C18953D3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916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B269-FFC4-4F7A-B352-484C18953D3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263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B269-FFC4-4F7A-B352-484C18953D3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667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BF84-FDAB-4C38-9A2C-083DB8D28696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3917-51FD-449C-BAE3-4B4243D5D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94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BF84-FDAB-4C38-9A2C-083DB8D28696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3917-51FD-449C-BAE3-4B4243D5D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25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BF84-FDAB-4C38-9A2C-083DB8D28696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3917-51FD-449C-BAE3-4B4243D5D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78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BF84-FDAB-4C38-9A2C-083DB8D28696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3917-51FD-449C-BAE3-4B4243D5D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046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BF84-FDAB-4C38-9A2C-083DB8D28696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3917-51FD-449C-BAE3-4B4243D5D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82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BF84-FDAB-4C38-9A2C-083DB8D28696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3917-51FD-449C-BAE3-4B4243D5D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13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BF84-FDAB-4C38-9A2C-083DB8D28696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3917-51FD-449C-BAE3-4B4243D5D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86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BF84-FDAB-4C38-9A2C-083DB8D28696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3917-51FD-449C-BAE3-4B4243D5D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95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BF84-FDAB-4C38-9A2C-083DB8D28696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3917-51FD-449C-BAE3-4B4243D5D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56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BF84-FDAB-4C38-9A2C-083DB8D28696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3917-51FD-449C-BAE3-4B4243D5D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0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BF84-FDAB-4C38-9A2C-083DB8D28696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3917-51FD-449C-BAE3-4B4243D5D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11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FBF84-FDAB-4C38-9A2C-083DB8D28696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F3917-51FD-449C-BAE3-4B4243D5D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17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8.svg"/><Relationship Id="rId4" Type="http://schemas.openxmlformats.org/officeDocument/2006/relationships/image" Target="../media/image7.png"/><Relationship Id="rId9" Type="http://schemas.openxmlformats.org/officeDocument/2006/relationships/image" Target="../media/image3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10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sv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80.svg"/><Relationship Id="rId4" Type="http://schemas.openxmlformats.org/officeDocument/2006/relationships/image" Target="../media/image20.sv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10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sv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80.svg"/><Relationship Id="rId4" Type="http://schemas.openxmlformats.org/officeDocument/2006/relationships/image" Target="../media/image20.svg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10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sv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80.svg"/><Relationship Id="rId4" Type="http://schemas.openxmlformats.org/officeDocument/2006/relationships/image" Target="../media/image20.svg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0" Type="http://schemas.openxmlformats.org/officeDocument/2006/relationships/image" Target="../media/image19.png"/><Relationship Id="rId9" Type="http://schemas.openxmlformats.org/officeDocument/2006/relationships/image" Target="../media/image4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8.svg"/><Relationship Id="rId4" Type="http://schemas.openxmlformats.org/officeDocument/2006/relationships/image" Target="../media/image7.png"/><Relationship Id="rId9" Type="http://schemas.openxmlformats.org/officeDocument/2006/relationships/image" Target="../media/image3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4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latin typeface="Candara" panose="020E0502030303020204" pitchFamily="34" charset="0"/>
              </a:rPr>
              <a:t>Графики </a:t>
            </a:r>
            <a:r>
              <a:rPr lang="ru-RU" b="1" dirty="0" smtClean="0">
                <a:latin typeface="Candara" panose="020E0502030303020204" pitchFamily="34" charset="0"/>
              </a:rPr>
              <a:t>функций</a:t>
            </a:r>
            <a:endParaRPr lang="ru-RU" dirty="0">
              <a:latin typeface="Candara" panose="020E0502030303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800" dirty="0" smtClean="0">
                <a:latin typeface="Candara" panose="020E0502030303020204" pitchFamily="34" charset="0"/>
              </a:rPr>
              <a:t>10 класс</a:t>
            </a:r>
          </a:p>
          <a:p>
            <a:pPr algn="r"/>
            <a:r>
              <a:rPr lang="ru-RU" sz="1800" dirty="0" smtClean="0">
                <a:latin typeface="Candara" panose="020E0502030303020204" pitchFamily="34" charset="0"/>
              </a:rPr>
              <a:t>Составил учитель математики</a:t>
            </a:r>
          </a:p>
          <a:p>
            <a:pPr algn="r"/>
            <a:r>
              <a:rPr lang="ru-RU" sz="1800" dirty="0" err="1" smtClean="0">
                <a:latin typeface="Candara" panose="020E0502030303020204" pitchFamily="34" charset="0"/>
              </a:rPr>
              <a:t>Крайников</a:t>
            </a:r>
            <a:r>
              <a:rPr lang="ru-RU" sz="1800" dirty="0" smtClean="0">
                <a:latin typeface="Candara" panose="020E0502030303020204" pitchFamily="34" charset="0"/>
              </a:rPr>
              <a:t> Данил Дмитриевич</a:t>
            </a:r>
            <a:endParaRPr lang="ru-RU" sz="1800" dirty="0">
              <a:latin typeface="Candara" panose="020E0502030303020204" pitchFamily="34" charset="0"/>
            </a:endParaRPr>
          </a:p>
        </p:txBody>
      </p:sp>
      <p:grpSp>
        <p:nvGrpSpPr>
          <p:cNvPr id="6" name="Group 4"/>
          <p:cNvGrpSpPr/>
          <p:nvPr/>
        </p:nvGrpSpPr>
        <p:grpSpPr>
          <a:xfrm>
            <a:off x="247649" y="3509963"/>
            <a:ext cx="3019426" cy="3276600"/>
            <a:chOff x="0" y="0"/>
            <a:chExt cx="8598920" cy="9004567"/>
          </a:xfrm>
        </p:grpSpPr>
        <p:sp>
          <p:nvSpPr>
            <p:cNvPr id="7" name="Freeform 5"/>
            <p:cNvSpPr/>
            <p:nvPr/>
          </p:nvSpPr>
          <p:spPr>
            <a:xfrm>
              <a:off x="0" y="817393"/>
              <a:ext cx="2397255" cy="7088658"/>
            </a:xfrm>
            <a:custGeom>
              <a:avLst/>
              <a:gdLst/>
              <a:ahLst/>
              <a:cxnLst/>
              <a:rect l="l" t="t" r="r" b="b"/>
              <a:pathLst>
                <a:path w="2397255" h="7088658">
                  <a:moveTo>
                    <a:pt x="0" y="0"/>
                  </a:moveTo>
                  <a:lnTo>
                    <a:pt x="2397255" y="0"/>
                  </a:lnTo>
                  <a:lnTo>
                    <a:pt x="2397255" y="7088658"/>
                  </a:lnTo>
                  <a:lnTo>
                    <a:pt x="0" y="70886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6"/>
            <p:cNvSpPr/>
            <p:nvPr/>
          </p:nvSpPr>
          <p:spPr>
            <a:xfrm>
              <a:off x="5892341" y="817393"/>
              <a:ext cx="2706579" cy="7088658"/>
            </a:xfrm>
            <a:custGeom>
              <a:avLst/>
              <a:gdLst/>
              <a:ahLst/>
              <a:cxnLst/>
              <a:rect l="l" t="t" r="r" b="b"/>
              <a:pathLst>
                <a:path w="2706579" h="7088658">
                  <a:moveTo>
                    <a:pt x="0" y="0"/>
                  </a:moveTo>
                  <a:lnTo>
                    <a:pt x="2706579" y="0"/>
                  </a:lnTo>
                  <a:lnTo>
                    <a:pt x="2706579" y="7088658"/>
                  </a:lnTo>
                  <a:lnTo>
                    <a:pt x="0" y="70886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7"/>
            <p:cNvSpPr/>
            <p:nvPr/>
          </p:nvSpPr>
          <p:spPr>
            <a:xfrm>
              <a:off x="2113570" y="2769778"/>
              <a:ext cx="4126296" cy="6234789"/>
            </a:xfrm>
            <a:custGeom>
              <a:avLst/>
              <a:gdLst/>
              <a:ahLst/>
              <a:cxnLst/>
              <a:rect l="l" t="t" r="r" b="b"/>
              <a:pathLst>
                <a:path w="4126296" h="6234789">
                  <a:moveTo>
                    <a:pt x="0" y="0"/>
                  </a:moveTo>
                  <a:lnTo>
                    <a:pt x="4126296" y="0"/>
                  </a:lnTo>
                  <a:lnTo>
                    <a:pt x="4126296" y="6234789"/>
                  </a:lnTo>
                  <a:lnTo>
                    <a:pt x="0" y="62347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8"/>
            <p:cNvSpPr/>
            <p:nvPr/>
          </p:nvSpPr>
          <p:spPr>
            <a:xfrm>
              <a:off x="4455605" y="0"/>
              <a:ext cx="1784261" cy="1869226"/>
            </a:xfrm>
            <a:custGeom>
              <a:avLst/>
              <a:gdLst/>
              <a:ahLst/>
              <a:cxnLst/>
              <a:rect l="l" t="t" r="r" b="b"/>
              <a:pathLst>
                <a:path w="1784261" h="1869226">
                  <a:moveTo>
                    <a:pt x="0" y="0"/>
                  </a:moveTo>
                  <a:lnTo>
                    <a:pt x="1784261" y="0"/>
                  </a:lnTo>
                  <a:lnTo>
                    <a:pt x="1784261" y="1869226"/>
                  </a:lnTo>
                  <a:lnTo>
                    <a:pt x="0" y="1869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9"/>
            <p:cNvSpPr/>
            <p:nvPr/>
          </p:nvSpPr>
          <p:spPr>
            <a:xfrm rot="1113793">
              <a:off x="2181540" y="860069"/>
              <a:ext cx="464967" cy="716336"/>
            </a:xfrm>
            <a:custGeom>
              <a:avLst/>
              <a:gdLst/>
              <a:ahLst/>
              <a:cxnLst/>
              <a:rect l="l" t="t" r="r" b="b"/>
              <a:pathLst>
                <a:path w="464967" h="716336">
                  <a:moveTo>
                    <a:pt x="0" y="0"/>
                  </a:moveTo>
                  <a:lnTo>
                    <a:pt x="464967" y="0"/>
                  </a:lnTo>
                  <a:lnTo>
                    <a:pt x="464967" y="716336"/>
                  </a:lnTo>
                  <a:lnTo>
                    <a:pt x="0" y="7163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0"/>
            <p:cNvSpPr/>
            <p:nvPr/>
          </p:nvSpPr>
          <p:spPr>
            <a:xfrm rot="2964031">
              <a:off x="2490687" y="1432975"/>
              <a:ext cx="464967" cy="716336"/>
            </a:xfrm>
            <a:custGeom>
              <a:avLst/>
              <a:gdLst/>
              <a:ahLst/>
              <a:cxnLst/>
              <a:rect l="l" t="t" r="r" b="b"/>
              <a:pathLst>
                <a:path w="464967" h="716336">
                  <a:moveTo>
                    <a:pt x="0" y="0"/>
                  </a:moveTo>
                  <a:lnTo>
                    <a:pt x="464967" y="0"/>
                  </a:lnTo>
                  <a:lnTo>
                    <a:pt x="464967" y="716336"/>
                  </a:lnTo>
                  <a:lnTo>
                    <a:pt x="0" y="7163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10092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Candara" panose="020E0502030303020204" pitchFamily="34" charset="0"/>
              </a:rPr>
              <a:t>План урока</a:t>
            </a:r>
            <a:endParaRPr lang="ru-RU" sz="5400" dirty="0">
              <a:latin typeface="Candara" panose="020E0502030303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Candara" panose="020E0502030303020204" pitchFamily="34" charset="0"/>
              </a:rPr>
              <a:t>Повторим какие графики функций бывают</a:t>
            </a:r>
          </a:p>
          <a:p>
            <a:r>
              <a:rPr lang="ru-RU" dirty="0" smtClean="0">
                <a:latin typeface="Candara" panose="020E0502030303020204" pitchFamily="34" charset="0"/>
              </a:rPr>
              <a:t>Практическое задание по группам</a:t>
            </a:r>
          </a:p>
          <a:p>
            <a:r>
              <a:rPr lang="ru-RU" dirty="0" smtClean="0">
                <a:latin typeface="Candara" panose="020E0502030303020204" pitchFamily="34" charset="0"/>
              </a:rPr>
              <a:t>Презентация</a:t>
            </a:r>
          </a:p>
          <a:p>
            <a:r>
              <a:rPr lang="ru-RU" dirty="0" smtClean="0">
                <a:latin typeface="Candara" panose="020E0502030303020204" pitchFamily="34" charset="0"/>
              </a:rPr>
              <a:t>Домашнее задание  </a:t>
            </a:r>
            <a:endParaRPr lang="ru-RU" dirty="0">
              <a:latin typeface="Candara" panose="020E0502030303020204" pitchFamily="34" charset="0"/>
            </a:endParaRPr>
          </a:p>
        </p:txBody>
      </p:sp>
      <p:grpSp>
        <p:nvGrpSpPr>
          <p:cNvPr id="6" name="Group 2"/>
          <p:cNvGrpSpPr/>
          <p:nvPr/>
        </p:nvGrpSpPr>
        <p:grpSpPr>
          <a:xfrm>
            <a:off x="7134225" y="3312248"/>
            <a:ext cx="4605076" cy="2864715"/>
            <a:chOff x="0" y="0"/>
            <a:chExt cx="6847201" cy="4217215"/>
          </a:xfrm>
        </p:grpSpPr>
        <p:sp>
          <p:nvSpPr>
            <p:cNvPr id="7" name="Freeform 3"/>
            <p:cNvSpPr/>
            <p:nvPr/>
          </p:nvSpPr>
          <p:spPr>
            <a:xfrm rot="-1392965">
              <a:off x="436710" y="277424"/>
              <a:ext cx="1944724" cy="2615155"/>
            </a:xfrm>
            <a:custGeom>
              <a:avLst/>
              <a:gdLst/>
              <a:ahLst/>
              <a:cxnLst/>
              <a:rect l="l" t="t" r="r" b="b"/>
              <a:pathLst>
                <a:path w="1944724" h="2615155">
                  <a:moveTo>
                    <a:pt x="0" y="0"/>
                  </a:moveTo>
                  <a:lnTo>
                    <a:pt x="1944724" y="0"/>
                  </a:lnTo>
                  <a:lnTo>
                    <a:pt x="1944724" y="2615154"/>
                  </a:lnTo>
                  <a:lnTo>
                    <a:pt x="0" y="2615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4"/>
            <p:cNvSpPr/>
            <p:nvPr/>
          </p:nvSpPr>
          <p:spPr>
            <a:xfrm flipH="1">
              <a:off x="4295776" y="729328"/>
              <a:ext cx="2551426" cy="2180309"/>
            </a:xfrm>
            <a:custGeom>
              <a:avLst/>
              <a:gdLst/>
              <a:ahLst/>
              <a:cxnLst/>
              <a:rect l="l" t="t" r="r" b="b"/>
              <a:pathLst>
                <a:path w="2551426" h="2180309">
                  <a:moveTo>
                    <a:pt x="2551425" y="0"/>
                  </a:moveTo>
                  <a:lnTo>
                    <a:pt x="0" y="0"/>
                  </a:lnTo>
                  <a:lnTo>
                    <a:pt x="0" y="2180309"/>
                  </a:lnTo>
                  <a:lnTo>
                    <a:pt x="2551425" y="2180309"/>
                  </a:lnTo>
                  <a:lnTo>
                    <a:pt x="2551425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5"/>
            <p:cNvSpPr/>
            <p:nvPr/>
          </p:nvSpPr>
          <p:spPr>
            <a:xfrm>
              <a:off x="1951646" y="1602060"/>
              <a:ext cx="2344130" cy="2615155"/>
            </a:xfrm>
            <a:custGeom>
              <a:avLst/>
              <a:gdLst/>
              <a:ahLst/>
              <a:cxnLst/>
              <a:rect l="l" t="t" r="r" b="b"/>
              <a:pathLst>
                <a:path w="2344130" h="2615155">
                  <a:moveTo>
                    <a:pt x="0" y="0"/>
                  </a:moveTo>
                  <a:lnTo>
                    <a:pt x="2344130" y="0"/>
                  </a:lnTo>
                  <a:lnTo>
                    <a:pt x="2344130" y="2615155"/>
                  </a:lnTo>
                  <a:lnTo>
                    <a:pt x="0" y="26151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6"/>
            <p:cNvSpPr/>
            <p:nvPr/>
          </p:nvSpPr>
          <p:spPr>
            <a:xfrm>
              <a:off x="3912134" y="87060"/>
              <a:ext cx="767284" cy="790274"/>
            </a:xfrm>
            <a:custGeom>
              <a:avLst/>
              <a:gdLst/>
              <a:ahLst/>
              <a:cxnLst/>
              <a:rect l="l" t="t" r="r" b="b"/>
              <a:pathLst>
                <a:path w="767284" h="790274">
                  <a:moveTo>
                    <a:pt x="0" y="0"/>
                  </a:moveTo>
                  <a:lnTo>
                    <a:pt x="767284" y="0"/>
                  </a:lnTo>
                  <a:lnTo>
                    <a:pt x="767284" y="790274"/>
                  </a:lnTo>
                  <a:lnTo>
                    <a:pt x="0" y="790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80022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Candara" panose="020E0502030303020204" pitchFamily="34" charset="0"/>
              </a:rPr>
              <a:t>Практическое задание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Candara" panose="020E0502030303020204" pitchFamily="34" charset="0"/>
              </a:rPr>
              <a:t>Сейчас вы все делитесь на группы. Ваша задача: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Candara" panose="020E0502030303020204" pitchFamily="34" charset="0"/>
              </a:rPr>
              <a:t>Выбрать любое движение из брейк-данса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Candara" panose="020E0502030303020204" pitchFamily="34" charset="0"/>
              </a:rPr>
              <a:t>Описать его с помощью графиков ф-</a:t>
            </a:r>
            <a:r>
              <a:rPr lang="ru-RU" dirty="0" err="1" smtClean="0">
                <a:latin typeface="Candara" panose="020E0502030303020204" pitchFamily="34" charset="0"/>
              </a:rPr>
              <a:t>ций</a:t>
            </a:r>
            <a:endParaRPr lang="ru-RU" dirty="0">
              <a:latin typeface="Candara" panose="020E0502030303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Candara" panose="020E0502030303020204" pitchFamily="34" charset="0"/>
              </a:rPr>
              <a:t>Построить необходимые графики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Candara" panose="020E0502030303020204" pitchFamily="34" charset="0"/>
              </a:rPr>
              <a:t>Презентовать движение и график </a:t>
            </a:r>
            <a:endParaRPr lang="ru-RU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ru-RU" dirty="0">
              <a:latin typeface="Candara" panose="020E0502030303020204" pitchFamily="34" charset="0"/>
            </a:endParaRPr>
          </a:p>
        </p:txBody>
      </p:sp>
      <p:grpSp>
        <p:nvGrpSpPr>
          <p:cNvPr id="6" name="Group 4"/>
          <p:cNvGrpSpPr/>
          <p:nvPr/>
        </p:nvGrpSpPr>
        <p:grpSpPr>
          <a:xfrm>
            <a:off x="8176335" y="2796466"/>
            <a:ext cx="3177466" cy="3380497"/>
            <a:chOff x="0" y="0"/>
            <a:chExt cx="8598920" cy="9004567"/>
          </a:xfrm>
        </p:grpSpPr>
        <p:sp>
          <p:nvSpPr>
            <p:cNvPr id="7" name="Freeform 5"/>
            <p:cNvSpPr/>
            <p:nvPr/>
          </p:nvSpPr>
          <p:spPr>
            <a:xfrm>
              <a:off x="0" y="817393"/>
              <a:ext cx="2397255" cy="7088658"/>
            </a:xfrm>
            <a:custGeom>
              <a:avLst/>
              <a:gdLst/>
              <a:ahLst/>
              <a:cxnLst/>
              <a:rect l="l" t="t" r="r" b="b"/>
              <a:pathLst>
                <a:path w="2397255" h="7088658">
                  <a:moveTo>
                    <a:pt x="0" y="0"/>
                  </a:moveTo>
                  <a:lnTo>
                    <a:pt x="2397255" y="0"/>
                  </a:lnTo>
                  <a:lnTo>
                    <a:pt x="2397255" y="7088658"/>
                  </a:lnTo>
                  <a:lnTo>
                    <a:pt x="0" y="70886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6"/>
            <p:cNvSpPr/>
            <p:nvPr/>
          </p:nvSpPr>
          <p:spPr>
            <a:xfrm>
              <a:off x="5892341" y="817393"/>
              <a:ext cx="2706579" cy="7088658"/>
            </a:xfrm>
            <a:custGeom>
              <a:avLst/>
              <a:gdLst/>
              <a:ahLst/>
              <a:cxnLst/>
              <a:rect l="l" t="t" r="r" b="b"/>
              <a:pathLst>
                <a:path w="2706579" h="7088658">
                  <a:moveTo>
                    <a:pt x="0" y="0"/>
                  </a:moveTo>
                  <a:lnTo>
                    <a:pt x="2706579" y="0"/>
                  </a:lnTo>
                  <a:lnTo>
                    <a:pt x="2706579" y="7088658"/>
                  </a:lnTo>
                  <a:lnTo>
                    <a:pt x="0" y="70886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7"/>
            <p:cNvSpPr/>
            <p:nvPr/>
          </p:nvSpPr>
          <p:spPr>
            <a:xfrm>
              <a:off x="2113570" y="2769778"/>
              <a:ext cx="4126296" cy="6234789"/>
            </a:xfrm>
            <a:custGeom>
              <a:avLst/>
              <a:gdLst/>
              <a:ahLst/>
              <a:cxnLst/>
              <a:rect l="l" t="t" r="r" b="b"/>
              <a:pathLst>
                <a:path w="4126296" h="6234789">
                  <a:moveTo>
                    <a:pt x="0" y="0"/>
                  </a:moveTo>
                  <a:lnTo>
                    <a:pt x="4126296" y="0"/>
                  </a:lnTo>
                  <a:lnTo>
                    <a:pt x="4126296" y="6234789"/>
                  </a:lnTo>
                  <a:lnTo>
                    <a:pt x="0" y="62347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8"/>
            <p:cNvSpPr/>
            <p:nvPr/>
          </p:nvSpPr>
          <p:spPr>
            <a:xfrm>
              <a:off x="4455605" y="0"/>
              <a:ext cx="1784261" cy="1869226"/>
            </a:xfrm>
            <a:custGeom>
              <a:avLst/>
              <a:gdLst/>
              <a:ahLst/>
              <a:cxnLst/>
              <a:rect l="l" t="t" r="r" b="b"/>
              <a:pathLst>
                <a:path w="1784261" h="1869226">
                  <a:moveTo>
                    <a:pt x="0" y="0"/>
                  </a:moveTo>
                  <a:lnTo>
                    <a:pt x="1784261" y="0"/>
                  </a:lnTo>
                  <a:lnTo>
                    <a:pt x="1784261" y="1869226"/>
                  </a:lnTo>
                  <a:lnTo>
                    <a:pt x="0" y="1869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9"/>
            <p:cNvSpPr/>
            <p:nvPr/>
          </p:nvSpPr>
          <p:spPr>
            <a:xfrm rot="1113793">
              <a:off x="2181540" y="860069"/>
              <a:ext cx="464967" cy="716336"/>
            </a:xfrm>
            <a:custGeom>
              <a:avLst/>
              <a:gdLst/>
              <a:ahLst/>
              <a:cxnLst/>
              <a:rect l="l" t="t" r="r" b="b"/>
              <a:pathLst>
                <a:path w="464967" h="716336">
                  <a:moveTo>
                    <a:pt x="0" y="0"/>
                  </a:moveTo>
                  <a:lnTo>
                    <a:pt x="464967" y="0"/>
                  </a:lnTo>
                  <a:lnTo>
                    <a:pt x="464967" y="716336"/>
                  </a:lnTo>
                  <a:lnTo>
                    <a:pt x="0" y="7163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0"/>
            <p:cNvSpPr/>
            <p:nvPr/>
          </p:nvSpPr>
          <p:spPr>
            <a:xfrm rot="2964031">
              <a:off x="2490687" y="1432975"/>
              <a:ext cx="464967" cy="716336"/>
            </a:xfrm>
            <a:custGeom>
              <a:avLst/>
              <a:gdLst/>
              <a:ahLst/>
              <a:cxnLst/>
              <a:rect l="l" t="t" r="r" b="b"/>
              <a:pathLst>
                <a:path w="464967" h="716336">
                  <a:moveTo>
                    <a:pt x="0" y="0"/>
                  </a:moveTo>
                  <a:lnTo>
                    <a:pt x="464967" y="0"/>
                  </a:lnTo>
                  <a:lnTo>
                    <a:pt x="464967" y="716336"/>
                  </a:lnTo>
                  <a:lnTo>
                    <a:pt x="0" y="7163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75208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1" y="2835429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Candara" panose="020E0502030303020204" pitchFamily="34" charset="0"/>
              </a:rPr>
              <a:t>Презентация работ</a:t>
            </a:r>
          </a:p>
        </p:txBody>
      </p:sp>
      <p:grpSp>
        <p:nvGrpSpPr>
          <p:cNvPr id="6" name="Group 4"/>
          <p:cNvGrpSpPr/>
          <p:nvPr/>
        </p:nvGrpSpPr>
        <p:grpSpPr>
          <a:xfrm>
            <a:off x="8176335" y="2796466"/>
            <a:ext cx="3177466" cy="3380497"/>
            <a:chOff x="0" y="0"/>
            <a:chExt cx="8598920" cy="9004567"/>
          </a:xfrm>
        </p:grpSpPr>
        <p:sp>
          <p:nvSpPr>
            <p:cNvPr id="7" name="Freeform 5"/>
            <p:cNvSpPr/>
            <p:nvPr/>
          </p:nvSpPr>
          <p:spPr>
            <a:xfrm>
              <a:off x="0" y="817393"/>
              <a:ext cx="2397255" cy="7088658"/>
            </a:xfrm>
            <a:custGeom>
              <a:avLst/>
              <a:gdLst/>
              <a:ahLst/>
              <a:cxnLst/>
              <a:rect l="l" t="t" r="r" b="b"/>
              <a:pathLst>
                <a:path w="2397255" h="7088658">
                  <a:moveTo>
                    <a:pt x="0" y="0"/>
                  </a:moveTo>
                  <a:lnTo>
                    <a:pt x="2397255" y="0"/>
                  </a:lnTo>
                  <a:lnTo>
                    <a:pt x="2397255" y="7088658"/>
                  </a:lnTo>
                  <a:lnTo>
                    <a:pt x="0" y="70886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6"/>
            <p:cNvSpPr/>
            <p:nvPr/>
          </p:nvSpPr>
          <p:spPr>
            <a:xfrm>
              <a:off x="5892341" y="817393"/>
              <a:ext cx="2706579" cy="7088658"/>
            </a:xfrm>
            <a:custGeom>
              <a:avLst/>
              <a:gdLst/>
              <a:ahLst/>
              <a:cxnLst/>
              <a:rect l="l" t="t" r="r" b="b"/>
              <a:pathLst>
                <a:path w="2706579" h="7088658">
                  <a:moveTo>
                    <a:pt x="0" y="0"/>
                  </a:moveTo>
                  <a:lnTo>
                    <a:pt x="2706579" y="0"/>
                  </a:lnTo>
                  <a:lnTo>
                    <a:pt x="2706579" y="7088658"/>
                  </a:lnTo>
                  <a:lnTo>
                    <a:pt x="0" y="70886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7"/>
            <p:cNvSpPr/>
            <p:nvPr/>
          </p:nvSpPr>
          <p:spPr>
            <a:xfrm>
              <a:off x="2113570" y="2769778"/>
              <a:ext cx="4126296" cy="6234789"/>
            </a:xfrm>
            <a:custGeom>
              <a:avLst/>
              <a:gdLst/>
              <a:ahLst/>
              <a:cxnLst/>
              <a:rect l="l" t="t" r="r" b="b"/>
              <a:pathLst>
                <a:path w="4126296" h="6234789">
                  <a:moveTo>
                    <a:pt x="0" y="0"/>
                  </a:moveTo>
                  <a:lnTo>
                    <a:pt x="4126296" y="0"/>
                  </a:lnTo>
                  <a:lnTo>
                    <a:pt x="4126296" y="6234789"/>
                  </a:lnTo>
                  <a:lnTo>
                    <a:pt x="0" y="62347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8"/>
            <p:cNvSpPr/>
            <p:nvPr/>
          </p:nvSpPr>
          <p:spPr>
            <a:xfrm>
              <a:off x="4455605" y="0"/>
              <a:ext cx="1784261" cy="1869226"/>
            </a:xfrm>
            <a:custGeom>
              <a:avLst/>
              <a:gdLst/>
              <a:ahLst/>
              <a:cxnLst/>
              <a:rect l="l" t="t" r="r" b="b"/>
              <a:pathLst>
                <a:path w="1784261" h="1869226">
                  <a:moveTo>
                    <a:pt x="0" y="0"/>
                  </a:moveTo>
                  <a:lnTo>
                    <a:pt x="1784261" y="0"/>
                  </a:lnTo>
                  <a:lnTo>
                    <a:pt x="1784261" y="1869226"/>
                  </a:lnTo>
                  <a:lnTo>
                    <a:pt x="0" y="1869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9"/>
            <p:cNvSpPr/>
            <p:nvPr/>
          </p:nvSpPr>
          <p:spPr>
            <a:xfrm rot="1113793">
              <a:off x="2181540" y="860069"/>
              <a:ext cx="464967" cy="716336"/>
            </a:xfrm>
            <a:custGeom>
              <a:avLst/>
              <a:gdLst/>
              <a:ahLst/>
              <a:cxnLst/>
              <a:rect l="l" t="t" r="r" b="b"/>
              <a:pathLst>
                <a:path w="464967" h="716336">
                  <a:moveTo>
                    <a:pt x="0" y="0"/>
                  </a:moveTo>
                  <a:lnTo>
                    <a:pt x="464967" y="0"/>
                  </a:lnTo>
                  <a:lnTo>
                    <a:pt x="464967" y="716336"/>
                  </a:lnTo>
                  <a:lnTo>
                    <a:pt x="0" y="7163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0"/>
            <p:cNvSpPr/>
            <p:nvPr/>
          </p:nvSpPr>
          <p:spPr>
            <a:xfrm rot="2964031">
              <a:off x="2490687" y="1432975"/>
              <a:ext cx="464967" cy="716336"/>
            </a:xfrm>
            <a:custGeom>
              <a:avLst/>
              <a:gdLst/>
              <a:ahLst/>
              <a:cxnLst/>
              <a:rect l="l" t="t" r="r" b="b"/>
              <a:pathLst>
                <a:path w="464967" h="716336">
                  <a:moveTo>
                    <a:pt x="0" y="0"/>
                  </a:moveTo>
                  <a:lnTo>
                    <a:pt x="464967" y="0"/>
                  </a:lnTo>
                  <a:lnTo>
                    <a:pt x="464967" y="716336"/>
                  </a:lnTo>
                  <a:lnTo>
                    <a:pt x="0" y="7163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421208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Candara" panose="020E0502030303020204" pitchFamily="34" charset="0"/>
              </a:rPr>
              <a:t>Рефлексия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Candara" panose="020E0502030303020204" pitchFamily="34" charset="0"/>
              </a:rPr>
              <a:t>Какие выводы мы сделали в течении урока?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Candara" panose="020E0502030303020204" pitchFamily="34" charset="0"/>
              </a:rPr>
              <a:t>М</a:t>
            </a:r>
            <a:r>
              <a:rPr lang="ru-RU" dirty="0" smtClean="0">
                <a:latin typeface="Candara" panose="020E0502030303020204" pitchFamily="34" charset="0"/>
              </a:rPr>
              <a:t>еня </a:t>
            </a:r>
            <a:r>
              <a:rPr lang="ru-RU" dirty="0">
                <a:latin typeface="Candara" panose="020E0502030303020204" pitchFamily="34" charset="0"/>
              </a:rPr>
              <a:t>особенно удивило…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Candara" panose="020E0502030303020204" pitchFamily="34" charset="0"/>
              </a:rPr>
              <a:t>З</a:t>
            </a:r>
            <a:r>
              <a:rPr lang="ru-RU" dirty="0" smtClean="0">
                <a:latin typeface="Candara" panose="020E0502030303020204" pitchFamily="34" charset="0"/>
              </a:rPr>
              <a:t>а что можно </a:t>
            </a:r>
            <a:r>
              <a:rPr lang="ru-RU" dirty="0">
                <a:latin typeface="Candara" panose="020E0502030303020204" pitchFamily="34" charset="0"/>
              </a:rPr>
              <a:t>похвалить одноклассников?</a:t>
            </a:r>
          </a:p>
          <a:p>
            <a:pPr marL="0" indent="0">
              <a:buNone/>
            </a:pPr>
            <a:endParaRPr lang="ru-RU" dirty="0">
              <a:latin typeface="Candara" panose="020E0502030303020204" pitchFamily="34" charset="0"/>
            </a:endParaRPr>
          </a:p>
        </p:txBody>
      </p:sp>
      <p:grpSp>
        <p:nvGrpSpPr>
          <p:cNvPr id="6" name="Group 4"/>
          <p:cNvGrpSpPr/>
          <p:nvPr/>
        </p:nvGrpSpPr>
        <p:grpSpPr>
          <a:xfrm>
            <a:off x="8176335" y="2796466"/>
            <a:ext cx="3177466" cy="3380497"/>
            <a:chOff x="0" y="0"/>
            <a:chExt cx="8598920" cy="9004567"/>
          </a:xfrm>
        </p:grpSpPr>
        <p:sp>
          <p:nvSpPr>
            <p:cNvPr id="7" name="Freeform 5"/>
            <p:cNvSpPr/>
            <p:nvPr/>
          </p:nvSpPr>
          <p:spPr>
            <a:xfrm>
              <a:off x="0" y="817393"/>
              <a:ext cx="2397255" cy="7088658"/>
            </a:xfrm>
            <a:custGeom>
              <a:avLst/>
              <a:gdLst/>
              <a:ahLst/>
              <a:cxnLst/>
              <a:rect l="l" t="t" r="r" b="b"/>
              <a:pathLst>
                <a:path w="2397255" h="7088658">
                  <a:moveTo>
                    <a:pt x="0" y="0"/>
                  </a:moveTo>
                  <a:lnTo>
                    <a:pt x="2397255" y="0"/>
                  </a:lnTo>
                  <a:lnTo>
                    <a:pt x="2397255" y="7088658"/>
                  </a:lnTo>
                  <a:lnTo>
                    <a:pt x="0" y="70886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6"/>
            <p:cNvSpPr/>
            <p:nvPr/>
          </p:nvSpPr>
          <p:spPr>
            <a:xfrm>
              <a:off x="5892341" y="817393"/>
              <a:ext cx="2706579" cy="7088658"/>
            </a:xfrm>
            <a:custGeom>
              <a:avLst/>
              <a:gdLst/>
              <a:ahLst/>
              <a:cxnLst/>
              <a:rect l="l" t="t" r="r" b="b"/>
              <a:pathLst>
                <a:path w="2706579" h="7088658">
                  <a:moveTo>
                    <a:pt x="0" y="0"/>
                  </a:moveTo>
                  <a:lnTo>
                    <a:pt x="2706579" y="0"/>
                  </a:lnTo>
                  <a:lnTo>
                    <a:pt x="2706579" y="7088658"/>
                  </a:lnTo>
                  <a:lnTo>
                    <a:pt x="0" y="70886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7"/>
            <p:cNvSpPr/>
            <p:nvPr/>
          </p:nvSpPr>
          <p:spPr>
            <a:xfrm>
              <a:off x="2113570" y="2769778"/>
              <a:ext cx="4126296" cy="6234789"/>
            </a:xfrm>
            <a:custGeom>
              <a:avLst/>
              <a:gdLst/>
              <a:ahLst/>
              <a:cxnLst/>
              <a:rect l="l" t="t" r="r" b="b"/>
              <a:pathLst>
                <a:path w="4126296" h="6234789">
                  <a:moveTo>
                    <a:pt x="0" y="0"/>
                  </a:moveTo>
                  <a:lnTo>
                    <a:pt x="4126296" y="0"/>
                  </a:lnTo>
                  <a:lnTo>
                    <a:pt x="4126296" y="6234789"/>
                  </a:lnTo>
                  <a:lnTo>
                    <a:pt x="0" y="62347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8"/>
            <p:cNvSpPr/>
            <p:nvPr/>
          </p:nvSpPr>
          <p:spPr>
            <a:xfrm>
              <a:off x="4455605" y="0"/>
              <a:ext cx="1784261" cy="1869226"/>
            </a:xfrm>
            <a:custGeom>
              <a:avLst/>
              <a:gdLst/>
              <a:ahLst/>
              <a:cxnLst/>
              <a:rect l="l" t="t" r="r" b="b"/>
              <a:pathLst>
                <a:path w="1784261" h="1869226">
                  <a:moveTo>
                    <a:pt x="0" y="0"/>
                  </a:moveTo>
                  <a:lnTo>
                    <a:pt x="1784261" y="0"/>
                  </a:lnTo>
                  <a:lnTo>
                    <a:pt x="1784261" y="1869226"/>
                  </a:lnTo>
                  <a:lnTo>
                    <a:pt x="0" y="1869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9"/>
            <p:cNvSpPr/>
            <p:nvPr/>
          </p:nvSpPr>
          <p:spPr>
            <a:xfrm rot="1113793">
              <a:off x="2181540" y="860069"/>
              <a:ext cx="464967" cy="716336"/>
            </a:xfrm>
            <a:custGeom>
              <a:avLst/>
              <a:gdLst/>
              <a:ahLst/>
              <a:cxnLst/>
              <a:rect l="l" t="t" r="r" b="b"/>
              <a:pathLst>
                <a:path w="464967" h="716336">
                  <a:moveTo>
                    <a:pt x="0" y="0"/>
                  </a:moveTo>
                  <a:lnTo>
                    <a:pt x="464967" y="0"/>
                  </a:lnTo>
                  <a:lnTo>
                    <a:pt x="464967" y="716336"/>
                  </a:lnTo>
                  <a:lnTo>
                    <a:pt x="0" y="7163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0"/>
            <p:cNvSpPr/>
            <p:nvPr/>
          </p:nvSpPr>
          <p:spPr>
            <a:xfrm rot="2964031">
              <a:off x="2490687" y="1432975"/>
              <a:ext cx="464967" cy="716336"/>
            </a:xfrm>
            <a:custGeom>
              <a:avLst/>
              <a:gdLst/>
              <a:ahLst/>
              <a:cxnLst/>
              <a:rect l="l" t="t" r="r" b="b"/>
              <a:pathLst>
                <a:path w="464967" h="716336">
                  <a:moveTo>
                    <a:pt x="0" y="0"/>
                  </a:moveTo>
                  <a:lnTo>
                    <a:pt x="464967" y="0"/>
                  </a:lnTo>
                  <a:lnTo>
                    <a:pt x="464967" y="716336"/>
                  </a:lnTo>
                  <a:lnTo>
                    <a:pt x="0" y="7163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46957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1" y="3108382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Candara" panose="020E0502030303020204" pitchFamily="34" charset="0"/>
              </a:rPr>
              <a:t>Домашнее задание</a:t>
            </a:r>
          </a:p>
        </p:txBody>
      </p:sp>
      <p:grpSp>
        <p:nvGrpSpPr>
          <p:cNvPr id="14" name="Group 2"/>
          <p:cNvGrpSpPr/>
          <p:nvPr/>
        </p:nvGrpSpPr>
        <p:grpSpPr>
          <a:xfrm>
            <a:off x="7210425" y="3629025"/>
            <a:ext cx="4276725" cy="2811904"/>
            <a:chOff x="0" y="0"/>
            <a:chExt cx="9864172" cy="6471239"/>
          </a:xfrm>
        </p:grpSpPr>
        <p:sp>
          <p:nvSpPr>
            <p:cNvPr id="15" name="Freeform 3"/>
            <p:cNvSpPr/>
            <p:nvPr/>
          </p:nvSpPr>
          <p:spPr>
            <a:xfrm>
              <a:off x="7439906" y="2610643"/>
              <a:ext cx="2424265" cy="2760551"/>
            </a:xfrm>
            <a:custGeom>
              <a:avLst/>
              <a:gdLst/>
              <a:ahLst/>
              <a:cxnLst/>
              <a:rect l="l" t="t" r="r" b="b"/>
              <a:pathLst>
                <a:path w="2424265" h="2760551">
                  <a:moveTo>
                    <a:pt x="0" y="0"/>
                  </a:moveTo>
                  <a:lnTo>
                    <a:pt x="2424266" y="0"/>
                  </a:lnTo>
                  <a:lnTo>
                    <a:pt x="2424266" y="2760551"/>
                  </a:lnTo>
                  <a:lnTo>
                    <a:pt x="0" y="2760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4"/>
            <p:cNvSpPr/>
            <p:nvPr/>
          </p:nvSpPr>
          <p:spPr>
            <a:xfrm>
              <a:off x="3625969" y="0"/>
              <a:ext cx="3569910" cy="3446585"/>
            </a:xfrm>
            <a:custGeom>
              <a:avLst/>
              <a:gdLst/>
              <a:ahLst/>
              <a:cxnLst/>
              <a:rect l="l" t="t" r="r" b="b"/>
              <a:pathLst>
                <a:path w="3569910" h="3446585">
                  <a:moveTo>
                    <a:pt x="0" y="0"/>
                  </a:moveTo>
                  <a:lnTo>
                    <a:pt x="3569910" y="0"/>
                  </a:lnTo>
                  <a:lnTo>
                    <a:pt x="3569910" y="3446585"/>
                  </a:lnTo>
                  <a:lnTo>
                    <a:pt x="0" y="3446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5"/>
            <p:cNvSpPr/>
            <p:nvPr/>
          </p:nvSpPr>
          <p:spPr>
            <a:xfrm>
              <a:off x="0" y="2110827"/>
              <a:ext cx="3126244" cy="2671518"/>
            </a:xfrm>
            <a:custGeom>
              <a:avLst/>
              <a:gdLst/>
              <a:ahLst/>
              <a:cxnLst/>
              <a:rect l="l" t="t" r="r" b="b"/>
              <a:pathLst>
                <a:path w="3126244" h="2671518">
                  <a:moveTo>
                    <a:pt x="0" y="0"/>
                  </a:moveTo>
                  <a:lnTo>
                    <a:pt x="3126244" y="0"/>
                  </a:lnTo>
                  <a:lnTo>
                    <a:pt x="3126244" y="2671517"/>
                  </a:lnTo>
                  <a:lnTo>
                    <a:pt x="0" y="26715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6"/>
            <p:cNvSpPr/>
            <p:nvPr/>
          </p:nvSpPr>
          <p:spPr>
            <a:xfrm rot="965036">
              <a:off x="3447784" y="3425376"/>
              <a:ext cx="2779636" cy="2713936"/>
            </a:xfrm>
            <a:custGeom>
              <a:avLst/>
              <a:gdLst/>
              <a:ahLst/>
              <a:cxnLst/>
              <a:rect l="l" t="t" r="r" b="b"/>
              <a:pathLst>
                <a:path w="2779636" h="2713936">
                  <a:moveTo>
                    <a:pt x="0" y="0"/>
                  </a:moveTo>
                  <a:lnTo>
                    <a:pt x="2779636" y="0"/>
                  </a:lnTo>
                  <a:lnTo>
                    <a:pt x="2779636" y="2713936"/>
                  </a:lnTo>
                  <a:lnTo>
                    <a:pt x="0" y="27139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426626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1" y="3108382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Candara" panose="020E0502030303020204" pitchFamily="34" charset="0"/>
              </a:rPr>
              <a:t>Хорошая работа</a:t>
            </a:r>
          </a:p>
        </p:txBody>
      </p:sp>
      <p:sp>
        <p:nvSpPr>
          <p:cNvPr id="13" name="Freeform 3"/>
          <p:cNvSpPr/>
          <p:nvPr/>
        </p:nvSpPr>
        <p:spPr>
          <a:xfrm>
            <a:off x="7688062" y="2932767"/>
            <a:ext cx="3201850" cy="3002355"/>
          </a:xfrm>
          <a:custGeom>
            <a:avLst/>
            <a:gdLst/>
            <a:ahLst/>
            <a:cxnLst/>
            <a:rect l="l" t="t" r="r" b="b"/>
            <a:pathLst>
              <a:path w="7106345" h="6977139">
                <a:moveTo>
                  <a:pt x="0" y="0"/>
                </a:moveTo>
                <a:lnTo>
                  <a:pt x="7106345" y="0"/>
                </a:lnTo>
                <a:lnTo>
                  <a:pt x="7106345" y="6977139"/>
                </a:lnTo>
                <a:lnTo>
                  <a:pt x="0" y="69771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52018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Candara" panose="020E0502030303020204" pitchFamily="34" charset="0"/>
              </a:rPr>
              <a:t>Виды графиков функций </a:t>
            </a:r>
            <a:endParaRPr lang="ru-RU" sz="5400" dirty="0">
              <a:latin typeface="Candara" panose="020E0502030303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Candara" panose="020E0502030303020204" pitchFamily="34" charset="0"/>
              </a:rPr>
              <a:t>Линейная функция</a:t>
            </a:r>
          </a:p>
          <a:p>
            <a:r>
              <a:rPr lang="ru-RU" dirty="0" smtClean="0">
                <a:latin typeface="Candara" panose="020E0502030303020204" pitchFamily="34" charset="0"/>
              </a:rPr>
              <a:t>Гипербола</a:t>
            </a:r>
          </a:p>
          <a:p>
            <a:r>
              <a:rPr lang="ru-RU" dirty="0" smtClean="0">
                <a:latin typeface="Candara" panose="020E0502030303020204" pitchFamily="34" charset="0"/>
              </a:rPr>
              <a:t>Парабола </a:t>
            </a:r>
          </a:p>
          <a:p>
            <a:r>
              <a:rPr lang="ru-RU" dirty="0" smtClean="0">
                <a:latin typeface="Candara" panose="020E0502030303020204" pitchFamily="34" charset="0"/>
              </a:rPr>
              <a:t>Тригонометрические графики функций</a:t>
            </a:r>
          </a:p>
          <a:p>
            <a:endParaRPr lang="ru-RU" dirty="0">
              <a:latin typeface="Candara" panose="020E0502030303020204" pitchFamily="34" charset="0"/>
            </a:endParaRPr>
          </a:p>
        </p:txBody>
      </p:sp>
      <p:grpSp>
        <p:nvGrpSpPr>
          <p:cNvPr id="6" name="Group 2"/>
          <p:cNvGrpSpPr/>
          <p:nvPr/>
        </p:nvGrpSpPr>
        <p:grpSpPr>
          <a:xfrm>
            <a:off x="7134225" y="3312248"/>
            <a:ext cx="4605076" cy="2864715"/>
            <a:chOff x="0" y="0"/>
            <a:chExt cx="6847201" cy="4217215"/>
          </a:xfrm>
        </p:grpSpPr>
        <p:sp>
          <p:nvSpPr>
            <p:cNvPr id="7" name="Freeform 3"/>
            <p:cNvSpPr/>
            <p:nvPr/>
          </p:nvSpPr>
          <p:spPr>
            <a:xfrm rot="-1392965">
              <a:off x="436710" y="277424"/>
              <a:ext cx="1944724" cy="2615155"/>
            </a:xfrm>
            <a:custGeom>
              <a:avLst/>
              <a:gdLst/>
              <a:ahLst/>
              <a:cxnLst/>
              <a:rect l="l" t="t" r="r" b="b"/>
              <a:pathLst>
                <a:path w="1944724" h="2615155">
                  <a:moveTo>
                    <a:pt x="0" y="0"/>
                  </a:moveTo>
                  <a:lnTo>
                    <a:pt x="1944724" y="0"/>
                  </a:lnTo>
                  <a:lnTo>
                    <a:pt x="1944724" y="2615154"/>
                  </a:lnTo>
                  <a:lnTo>
                    <a:pt x="0" y="2615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4"/>
            <p:cNvSpPr/>
            <p:nvPr/>
          </p:nvSpPr>
          <p:spPr>
            <a:xfrm flipH="1">
              <a:off x="4295776" y="729328"/>
              <a:ext cx="2551426" cy="2180309"/>
            </a:xfrm>
            <a:custGeom>
              <a:avLst/>
              <a:gdLst/>
              <a:ahLst/>
              <a:cxnLst/>
              <a:rect l="l" t="t" r="r" b="b"/>
              <a:pathLst>
                <a:path w="2551426" h="2180309">
                  <a:moveTo>
                    <a:pt x="2551425" y="0"/>
                  </a:moveTo>
                  <a:lnTo>
                    <a:pt x="0" y="0"/>
                  </a:lnTo>
                  <a:lnTo>
                    <a:pt x="0" y="2180309"/>
                  </a:lnTo>
                  <a:lnTo>
                    <a:pt x="2551425" y="2180309"/>
                  </a:lnTo>
                  <a:lnTo>
                    <a:pt x="2551425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5"/>
            <p:cNvSpPr/>
            <p:nvPr/>
          </p:nvSpPr>
          <p:spPr>
            <a:xfrm>
              <a:off x="1951646" y="1602060"/>
              <a:ext cx="2344130" cy="2615155"/>
            </a:xfrm>
            <a:custGeom>
              <a:avLst/>
              <a:gdLst/>
              <a:ahLst/>
              <a:cxnLst/>
              <a:rect l="l" t="t" r="r" b="b"/>
              <a:pathLst>
                <a:path w="2344130" h="2615155">
                  <a:moveTo>
                    <a:pt x="0" y="0"/>
                  </a:moveTo>
                  <a:lnTo>
                    <a:pt x="2344130" y="0"/>
                  </a:lnTo>
                  <a:lnTo>
                    <a:pt x="2344130" y="2615155"/>
                  </a:lnTo>
                  <a:lnTo>
                    <a:pt x="0" y="26151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6"/>
            <p:cNvSpPr/>
            <p:nvPr/>
          </p:nvSpPr>
          <p:spPr>
            <a:xfrm>
              <a:off x="3912134" y="87060"/>
              <a:ext cx="767284" cy="790274"/>
            </a:xfrm>
            <a:custGeom>
              <a:avLst/>
              <a:gdLst/>
              <a:ahLst/>
              <a:cxnLst/>
              <a:rect l="l" t="t" r="r" b="b"/>
              <a:pathLst>
                <a:path w="767284" h="790274">
                  <a:moveTo>
                    <a:pt x="0" y="0"/>
                  </a:moveTo>
                  <a:lnTo>
                    <a:pt x="767284" y="0"/>
                  </a:lnTo>
                  <a:lnTo>
                    <a:pt x="767284" y="790274"/>
                  </a:lnTo>
                  <a:lnTo>
                    <a:pt x="0" y="790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278851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Candara" panose="020E0502030303020204" pitchFamily="34" charset="0"/>
              </a:rPr>
              <a:t>Линейная функция</a:t>
            </a:r>
            <a:endParaRPr lang="ru-RU" sz="5400" dirty="0">
              <a:latin typeface="Candara" panose="020E0502030303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Candara" panose="020E0502030303020204" pitchFamily="34" charset="0"/>
              </a:rPr>
              <a:t>Линейной функцией называют функцию, которую можно описать формулой вида </a:t>
            </a:r>
            <a:r>
              <a:rPr lang="en-US" sz="3200" b="1" dirty="0" smtClean="0">
                <a:latin typeface="Candara" panose="020E0502030303020204" pitchFamily="34" charset="0"/>
              </a:rPr>
              <a:t>y=</a:t>
            </a:r>
            <a:r>
              <a:rPr lang="en-US" sz="3200" b="1" dirty="0" err="1" smtClean="0">
                <a:latin typeface="Candara" panose="020E0502030303020204" pitchFamily="34" charset="0"/>
              </a:rPr>
              <a:t>kx+b</a:t>
            </a:r>
            <a:r>
              <a:rPr lang="ru-RU" sz="3200" dirty="0" smtClean="0">
                <a:latin typeface="Candara" panose="020E0502030303020204" pitchFamily="34" charset="0"/>
              </a:rPr>
              <a:t>, где </a:t>
            </a:r>
            <a:r>
              <a:rPr lang="en-US" sz="3200" dirty="0" smtClean="0">
                <a:latin typeface="Candara" panose="020E0502030303020204" pitchFamily="34" charset="0"/>
              </a:rPr>
              <a:t>x – </a:t>
            </a:r>
            <a:r>
              <a:rPr lang="ru-RU" sz="3200" dirty="0" smtClean="0">
                <a:latin typeface="Candara" panose="020E0502030303020204" pitchFamily="34" charset="0"/>
              </a:rPr>
              <a:t>переменная, а </a:t>
            </a:r>
            <a:r>
              <a:rPr lang="en-US" sz="3200" dirty="0" err="1" smtClean="0">
                <a:latin typeface="Candara" panose="020E0502030303020204" pitchFamily="34" charset="0"/>
              </a:rPr>
              <a:t>k,b</a:t>
            </a:r>
            <a:r>
              <a:rPr lang="en-US" sz="3200" dirty="0" smtClean="0">
                <a:latin typeface="Candara" panose="020E0502030303020204" pitchFamily="34" charset="0"/>
              </a:rPr>
              <a:t> – </a:t>
            </a:r>
            <a:r>
              <a:rPr lang="ru-RU" sz="3200" dirty="0" smtClean="0">
                <a:latin typeface="Candara" panose="020E0502030303020204" pitchFamily="34" charset="0"/>
              </a:rPr>
              <a:t>некоторые числа</a:t>
            </a:r>
            <a:endParaRPr lang="ru-RU" sz="3200" dirty="0">
              <a:latin typeface="Candara" panose="020E0502030303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0" y="3319463"/>
            <a:ext cx="27813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7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Candara" panose="020E0502030303020204" pitchFamily="34" charset="0"/>
              </a:rPr>
              <a:t>Гипербола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одзаголовок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 smtClean="0">
                    <a:latin typeface="Candara" panose="020E0502030303020204" pitchFamily="34" charset="0"/>
                  </a:rPr>
                  <a:t>Гиперболой называют график обратной пропорциональности, которая задаётся формулой</a:t>
                </a:r>
                <a:r>
                  <a:rPr lang="en-US" dirty="0">
                    <a:latin typeface="Candara" panose="020E0502030303020204" pitchFamily="34" charset="0"/>
                  </a:rPr>
                  <a:t> </a:t>
                </a:r>
                <a:r>
                  <a:rPr lang="en-US" b="1" dirty="0" smtClean="0">
                    <a:latin typeface="Candara" panose="020E0502030303020204" pitchFamily="34" charset="0"/>
                  </a:rPr>
                  <a:t>y=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dirty="0" smtClean="0">
                    <a:latin typeface="Candara" panose="020E0502030303020204" pitchFamily="34" charset="0"/>
                  </a:rPr>
                  <a:t>, </a:t>
                </a:r>
                <a:r>
                  <a:rPr lang="ru-RU" dirty="0" smtClean="0">
                    <a:latin typeface="Candara" panose="020E0502030303020204" pitchFamily="34" charset="0"/>
                  </a:rPr>
                  <a:t>где </a:t>
                </a:r>
                <a:r>
                  <a:rPr lang="en-US" dirty="0" smtClean="0">
                    <a:latin typeface="Candara" panose="020E0502030303020204" pitchFamily="34" charset="0"/>
                  </a:rPr>
                  <a:t>x – </a:t>
                </a:r>
                <a:r>
                  <a:rPr lang="ru-RU" dirty="0" smtClean="0">
                    <a:latin typeface="Candara" panose="020E0502030303020204" pitchFamily="34" charset="0"/>
                  </a:rPr>
                  <a:t>переменная, а </a:t>
                </a:r>
                <a:r>
                  <a:rPr lang="en-US" dirty="0" smtClean="0">
                    <a:latin typeface="Candara" panose="020E0502030303020204" pitchFamily="34" charset="0"/>
                  </a:rPr>
                  <a:t>k – </a:t>
                </a:r>
                <a:r>
                  <a:rPr lang="ru-RU" dirty="0" smtClean="0">
                    <a:latin typeface="Candara" panose="020E0502030303020204" pitchFamily="34" charset="0"/>
                  </a:rPr>
                  <a:t>некоторое число</a:t>
                </a:r>
                <a:r>
                  <a:rPr lang="en-US" dirty="0" smtClean="0">
                    <a:latin typeface="Candara" panose="020E0502030303020204" pitchFamily="34" charset="0"/>
                  </a:rPr>
                  <a:t> </a:t>
                </a:r>
                <a:endParaRPr lang="ru-RU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5" name="Подзаголовок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ru-static.z-dn.net/files/d5e/2f35a4402fddbe86739831fd3f62247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284" y="3615532"/>
            <a:ext cx="2561431" cy="256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6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Candara" panose="020E0502030303020204" pitchFamily="34" charset="0"/>
              </a:rPr>
              <a:t>Парабола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одзаголовок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 smtClean="0">
                    <a:latin typeface="Candara" panose="020E0502030303020204" pitchFamily="34" charset="0"/>
                  </a:rPr>
                  <a:t>Парабола может быть задана такими формулами, как </a:t>
                </a:r>
                <a:r>
                  <a:rPr lang="en-US" b="1" dirty="0" smtClean="0">
                    <a:latin typeface="Candara" panose="020E0502030303020204" pitchFamily="34" charset="0"/>
                  </a:rPr>
                  <a:t>y=a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dirty="0" smtClean="0">
                    <a:latin typeface="Candara" panose="020E0502030303020204" pitchFamily="34" charset="0"/>
                  </a:rPr>
                  <a:t> </a:t>
                </a:r>
                <a:r>
                  <a:rPr lang="ru-RU" dirty="0" smtClean="0">
                    <a:latin typeface="Candara" panose="020E0502030303020204" pitchFamily="34" charset="0"/>
                  </a:rPr>
                  <a:t>и </a:t>
                </a:r>
                <a:r>
                  <a:rPr lang="en-US" b="1" dirty="0" smtClean="0">
                    <a:latin typeface="Candara" panose="020E0502030303020204" pitchFamily="34" charset="0"/>
                  </a:rPr>
                  <a:t>y=a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Candara" panose="020E0502030303020204" pitchFamily="34" charset="0"/>
                  </a:rPr>
                  <a:t>+</a:t>
                </a:r>
                <a:r>
                  <a:rPr lang="en-US" b="1" dirty="0" err="1" smtClean="0">
                    <a:latin typeface="Candara" panose="020E0502030303020204" pitchFamily="34" charset="0"/>
                  </a:rPr>
                  <a:t>bx+c</a:t>
                </a:r>
                <a:r>
                  <a:rPr lang="ru-RU" dirty="0" smtClean="0">
                    <a:latin typeface="Candara" panose="020E0502030303020204" pitchFamily="34" charset="0"/>
                  </a:rPr>
                  <a:t>, где </a:t>
                </a:r>
                <a:r>
                  <a:rPr lang="en-US" dirty="0" smtClean="0">
                    <a:latin typeface="Candara" panose="020E0502030303020204" pitchFamily="34" charset="0"/>
                  </a:rPr>
                  <a:t>x – </a:t>
                </a:r>
                <a:r>
                  <a:rPr lang="ru-RU" dirty="0" smtClean="0">
                    <a:latin typeface="Candara" panose="020E0502030303020204" pitchFamily="34" charset="0"/>
                  </a:rPr>
                  <a:t>переменная, </a:t>
                </a:r>
                <a:r>
                  <a:rPr lang="en-US" dirty="0" smtClean="0">
                    <a:latin typeface="Candara" panose="020E0502030303020204" pitchFamily="34" charset="0"/>
                  </a:rPr>
                  <a:t>a </a:t>
                </a:r>
                <a:r>
                  <a:rPr lang="en-US" dirty="0" err="1" smtClean="0">
                    <a:latin typeface="Candara" panose="020E0502030303020204" pitchFamily="34" charset="0"/>
                  </a:rPr>
                  <a:t>a,b</a:t>
                </a:r>
                <a:r>
                  <a:rPr lang="en-US" dirty="0">
                    <a:latin typeface="Candara" panose="020E0502030303020204" pitchFamily="34" charset="0"/>
                  </a:rPr>
                  <a:t> </a:t>
                </a:r>
                <a:r>
                  <a:rPr lang="ru-RU" dirty="0" smtClean="0">
                    <a:latin typeface="Candara" panose="020E0502030303020204" pitchFamily="34" charset="0"/>
                  </a:rPr>
                  <a:t>и </a:t>
                </a:r>
                <a:r>
                  <a:rPr lang="en-US" dirty="0" smtClean="0">
                    <a:latin typeface="Candara" panose="020E0502030303020204" pitchFamily="34" charset="0"/>
                  </a:rPr>
                  <a:t>c – </a:t>
                </a:r>
                <a:r>
                  <a:rPr lang="ru-RU" dirty="0" smtClean="0">
                    <a:latin typeface="Candara" panose="020E0502030303020204" pitchFamily="34" charset="0"/>
                  </a:rPr>
                  <a:t>некоторые числа</a:t>
                </a:r>
                <a:endParaRPr lang="ru-RU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5" name="Подзаголовок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s://catchsuccess.ru/wp-content/uploads/1/a/1/1a11b29d4db24fc22bba52014eb53d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376" y="3313113"/>
            <a:ext cx="3451822" cy="286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33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Candara" panose="020E0502030303020204" pitchFamily="34" charset="0"/>
              </a:rPr>
              <a:t>Тригонометрические графики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Candara" panose="020E0502030303020204" pitchFamily="34" charset="0"/>
              </a:rPr>
              <a:t>Существует масса тригонометрических графиков ф-</a:t>
            </a:r>
            <a:r>
              <a:rPr lang="ru-RU" dirty="0" err="1" smtClean="0">
                <a:latin typeface="Candara" panose="020E0502030303020204" pitchFamily="34" charset="0"/>
              </a:rPr>
              <a:t>ций</a:t>
            </a:r>
            <a:r>
              <a:rPr lang="ru-RU" dirty="0" smtClean="0">
                <a:latin typeface="Candara" panose="020E0502030303020204" pitchFamily="34" charset="0"/>
              </a:rPr>
              <a:t>: </a:t>
            </a:r>
            <a:r>
              <a:rPr lang="en-US" b="1" dirty="0" smtClean="0">
                <a:latin typeface="Candara" panose="020E0502030303020204" pitchFamily="34" charset="0"/>
              </a:rPr>
              <a:t>y=</a:t>
            </a:r>
            <a:r>
              <a:rPr lang="en-US" b="1" dirty="0" err="1" smtClean="0">
                <a:latin typeface="Candara" panose="020E0502030303020204" pitchFamily="34" charset="0"/>
              </a:rPr>
              <a:t>sin</a:t>
            </a:r>
            <a:r>
              <a:rPr lang="en-US" b="1" i="1" dirty="0" err="1" smtClean="0">
                <a:latin typeface="Candara" panose="020E0502030303020204" pitchFamily="34" charset="0"/>
              </a:rPr>
              <a:t>x</a:t>
            </a:r>
            <a:r>
              <a:rPr lang="en-US" dirty="0" smtClean="0">
                <a:latin typeface="Candara" panose="020E0502030303020204" pitchFamily="34" charset="0"/>
              </a:rPr>
              <a:t>, </a:t>
            </a:r>
            <a:r>
              <a:rPr lang="en-US" b="1" dirty="0" smtClean="0">
                <a:latin typeface="Candara" panose="020E0502030303020204" pitchFamily="34" charset="0"/>
              </a:rPr>
              <a:t>y=</a:t>
            </a:r>
            <a:r>
              <a:rPr lang="en-US" b="1" dirty="0" err="1" smtClean="0">
                <a:latin typeface="Candara" panose="020E0502030303020204" pitchFamily="34" charset="0"/>
              </a:rPr>
              <a:t>cos</a:t>
            </a:r>
            <a:r>
              <a:rPr lang="en-US" b="1" i="1" dirty="0" err="1" smtClean="0">
                <a:latin typeface="Candara" panose="020E0502030303020204" pitchFamily="34" charset="0"/>
              </a:rPr>
              <a:t>x</a:t>
            </a:r>
            <a:r>
              <a:rPr lang="en-US" dirty="0" smtClean="0">
                <a:latin typeface="Candara" panose="020E0502030303020204" pitchFamily="34" charset="0"/>
              </a:rPr>
              <a:t>, </a:t>
            </a:r>
            <a:r>
              <a:rPr lang="en-US" b="1" dirty="0" smtClean="0">
                <a:latin typeface="Candara" panose="020E0502030303020204" pitchFamily="34" charset="0"/>
              </a:rPr>
              <a:t>y=</a:t>
            </a:r>
            <a:r>
              <a:rPr lang="en-US" b="1" dirty="0" err="1" smtClean="0">
                <a:latin typeface="Candara" panose="020E0502030303020204" pitchFamily="34" charset="0"/>
              </a:rPr>
              <a:t>tg</a:t>
            </a:r>
            <a:r>
              <a:rPr lang="en-US" b="1" i="1" dirty="0" err="1" smtClean="0">
                <a:latin typeface="Candara" panose="020E0502030303020204" pitchFamily="34" charset="0"/>
              </a:rPr>
              <a:t>x</a:t>
            </a:r>
            <a:r>
              <a:rPr lang="en-US" dirty="0" smtClean="0">
                <a:latin typeface="Candara" panose="020E0502030303020204" pitchFamily="34" charset="0"/>
              </a:rPr>
              <a:t>, </a:t>
            </a:r>
            <a:r>
              <a:rPr lang="en-US" b="1" dirty="0" smtClean="0">
                <a:latin typeface="Candara" panose="020E0502030303020204" pitchFamily="34" charset="0"/>
              </a:rPr>
              <a:t>y=</a:t>
            </a:r>
            <a:r>
              <a:rPr lang="en-US" b="1" dirty="0" err="1" smtClean="0">
                <a:latin typeface="Candara" panose="020E0502030303020204" pitchFamily="34" charset="0"/>
              </a:rPr>
              <a:t>ctg</a:t>
            </a:r>
            <a:r>
              <a:rPr lang="en-US" b="1" i="1" dirty="0" err="1" smtClean="0">
                <a:latin typeface="Candara" panose="020E0502030303020204" pitchFamily="34" charset="0"/>
              </a:rPr>
              <a:t>x</a:t>
            </a:r>
            <a:endParaRPr lang="ru-RU" b="1" i="1" dirty="0">
              <a:latin typeface="Candara" panose="020E0502030303020204" pitchFamily="34" charset="0"/>
            </a:endParaRPr>
          </a:p>
        </p:txBody>
      </p:sp>
      <p:pic>
        <p:nvPicPr>
          <p:cNvPr id="2052" name="Picture 4" descr="https://m-strana.ru/upload/iblock/f65/approksimirovannaya-sinusoida-chto-eto-i-kak-s-ney-borotsya-17048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4175126"/>
            <a:ext cx="4003674" cy="200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m-strana.ru/upload/iblock/f65/approksimirovannaya-sinusoida-chto-eto-i-kak-s-ney-borotsya-17048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90681" y="3556003"/>
            <a:ext cx="4003674" cy="200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88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Candara" panose="020E0502030303020204" pitchFamily="34" charset="0"/>
              </a:rPr>
              <a:t>Другие графики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одзаголовок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 smtClean="0">
                    <a:latin typeface="Candara" panose="020E0502030303020204" pitchFamily="34" charset="0"/>
                  </a:rPr>
                  <a:t>Помимо этого, у нас могут быть и другие графики функций</a:t>
                </a:r>
              </a:p>
              <a:p>
                <a:r>
                  <a:rPr lang="ru-RU" dirty="0" smtClean="0">
                    <a:latin typeface="Candara" panose="020E0502030303020204" pitchFamily="34" charset="0"/>
                  </a:rPr>
                  <a:t>График ф-</a:t>
                </a:r>
                <a:r>
                  <a:rPr lang="ru-RU" dirty="0" err="1" smtClean="0">
                    <a:latin typeface="Candara" panose="020E0502030303020204" pitchFamily="34" charset="0"/>
                  </a:rPr>
                  <a:t>ции</a:t>
                </a:r>
                <a:r>
                  <a:rPr lang="ru-RU" dirty="0" smtClean="0">
                    <a:latin typeface="Candara" panose="020E0502030303020204" pitchFamily="34" charset="0"/>
                  </a:rPr>
                  <a:t> окружности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Candara" panose="020E0502030303020204" pitchFamily="34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Candara" panose="020E0502030303020204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 smtClean="0">
                  <a:latin typeface="Candara" panose="020E0502030303020204" pitchFamily="34" charset="0"/>
                </a:endParaRPr>
              </a:p>
              <a:p>
                <a:r>
                  <a:rPr lang="ru-RU" dirty="0" smtClean="0">
                    <a:latin typeface="Candara" panose="020E0502030303020204" pitchFamily="34" charset="0"/>
                  </a:rPr>
                  <a:t>График ф-</a:t>
                </a:r>
                <a:r>
                  <a:rPr lang="ru-RU" dirty="0" err="1" smtClean="0">
                    <a:latin typeface="Candara" panose="020E0502030303020204" pitchFamily="34" charset="0"/>
                  </a:rPr>
                  <a:t>ции</a:t>
                </a:r>
                <a:r>
                  <a:rPr lang="en-US" dirty="0" smtClean="0">
                    <a:latin typeface="Candara" panose="020E0502030303020204" pitchFamily="34" charset="0"/>
                  </a:rPr>
                  <a:t> </a:t>
                </a:r>
                <a:r>
                  <a:rPr lang="ru-RU" dirty="0" smtClean="0">
                    <a:latin typeface="Candara" panose="020E0502030303020204" pitchFamily="34" charset="0"/>
                  </a:rPr>
                  <a:t>модуля </a:t>
                </a:r>
                <a:r>
                  <a:rPr lang="en-US" dirty="0" smtClean="0">
                    <a:latin typeface="Candara" panose="020E0502030303020204" pitchFamily="34" charset="0"/>
                  </a:rPr>
                  <a:t>y=|x|</a:t>
                </a:r>
              </a:p>
              <a:p>
                <a:r>
                  <a:rPr lang="ru-RU" dirty="0" smtClean="0">
                    <a:latin typeface="Candara" panose="020E0502030303020204" pitchFamily="34" charset="0"/>
                  </a:rPr>
                  <a:t>График ф-</a:t>
                </a:r>
                <a:r>
                  <a:rPr lang="ru-RU" dirty="0" err="1" smtClean="0">
                    <a:latin typeface="Candara" panose="020E0502030303020204" pitchFamily="34" charset="0"/>
                  </a:rPr>
                  <a:t>ции</a:t>
                </a:r>
                <a:r>
                  <a:rPr lang="ru-RU" dirty="0" smtClean="0">
                    <a:latin typeface="Candara" panose="020E0502030303020204" pitchFamily="34" charset="0"/>
                  </a:rPr>
                  <a:t> квадратного корня </a:t>
                </a:r>
                <a:r>
                  <a:rPr lang="en-US" dirty="0" smtClean="0">
                    <a:latin typeface="Candara" panose="020E0502030303020204" pitchFamily="34" charset="0"/>
                  </a:rPr>
                  <a:t>y=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en-US" b="1" dirty="0" smtClean="0">
                  <a:latin typeface="Candara" panose="020E0502030303020204" pitchFamily="34" charset="0"/>
                </a:endParaRPr>
              </a:p>
              <a:p>
                <a:endParaRPr lang="ru-RU" b="1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5" name="Подзаголовок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2"/>
          <p:cNvGrpSpPr/>
          <p:nvPr/>
        </p:nvGrpSpPr>
        <p:grpSpPr>
          <a:xfrm>
            <a:off x="7210425" y="3629025"/>
            <a:ext cx="4276725" cy="2811904"/>
            <a:chOff x="0" y="0"/>
            <a:chExt cx="9864172" cy="6471239"/>
          </a:xfrm>
        </p:grpSpPr>
        <p:sp>
          <p:nvSpPr>
            <p:cNvPr id="7" name="Freeform 3"/>
            <p:cNvSpPr/>
            <p:nvPr/>
          </p:nvSpPr>
          <p:spPr>
            <a:xfrm>
              <a:off x="7439906" y="2610643"/>
              <a:ext cx="2424265" cy="2760551"/>
            </a:xfrm>
            <a:custGeom>
              <a:avLst/>
              <a:gdLst/>
              <a:ahLst/>
              <a:cxnLst/>
              <a:rect l="l" t="t" r="r" b="b"/>
              <a:pathLst>
                <a:path w="2424265" h="2760551">
                  <a:moveTo>
                    <a:pt x="0" y="0"/>
                  </a:moveTo>
                  <a:lnTo>
                    <a:pt x="2424266" y="0"/>
                  </a:lnTo>
                  <a:lnTo>
                    <a:pt x="2424266" y="2760551"/>
                  </a:lnTo>
                  <a:lnTo>
                    <a:pt x="0" y="2760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4"/>
            <p:cNvSpPr/>
            <p:nvPr/>
          </p:nvSpPr>
          <p:spPr>
            <a:xfrm>
              <a:off x="3625969" y="0"/>
              <a:ext cx="3569910" cy="3446585"/>
            </a:xfrm>
            <a:custGeom>
              <a:avLst/>
              <a:gdLst/>
              <a:ahLst/>
              <a:cxnLst/>
              <a:rect l="l" t="t" r="r" b="b"/>
              <a:pathLst>
                <a:path w="3569910" h="3446585">
                  <a:moveTo>
                    <a:pt x="0" y="0"/>
                  </a:moveTo>
                  <a:lnTo>
                    <a:pt x="3569910" y="0"/>
                  </a:lnTo>
                  <a:lnTo>
                    <a:pt x="3569910" y="3446585"/>
                  </a:lnTo>
                  <a:lnTo>
                    <a:pt x="0" y="3446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5"/>
            <p:cNvSpPr/>
            <p:nvPr/>
          </p:nvSpPr>
          <p:spPr>
            <a:xfrm>
              <a:off x="0" y="2110827"/>
              <a:ext cx="3126244" cy="2671518"/>
            </a:xfrm>
            <a:custGeom>
              <a:avLst/>
              <a:gdLst/>
              <a:ahLst/>
              <a:cxnLst/>
              <a:rect l="l" t="t" r="r" b="b"/>
              <a:pathLst>
                <a:path w="3126244" h="2671518">
                  <a:moveTo>
                    <a:pt x="0" y="0"/>
                  </a:moveTo>
                  <a:lnTo>
                    <a:pt x="3126244" y="0"/>
                  </a:lnTo>
                  <a:lnTo>
                    <a:pt x="3126244" y="2671517"/>
                  </a:lnTo>
                  <a:lnTo>
                    <a:pt x="0" y="26715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6"/>
            <p:cNvSpPr/>
            <p:nvPr/>
          </p:nvSpPr>
          <p:spPr>
            <a:xfrm rot="965036">
              <a:off x="3447784" y="3425376"/>
              <a:ext cx="2779636" cy="2713936"/>
            </a:xfrm>
            <a:custGeom>
              <a:avLst/>
              <a:gdLst/>
              <a:ahLst/>
              <a:cxnLst/>
              <a:rect l="l" t="t" r="r" b="b"/>
              <a:pathLst>
                <a:path w="2779636" h="2713936">
                  <a:moveTo>
                    <a:pt x="0" y="0"/>
                  </a:moveTo>
                  <a:lnTo>
                    <a:pt x="2779636" y="0"/>
                  </a:lnTo>
                  <a:lnTo>
                    <a:pt x="2779636" y="2713936"/>
                  </a:lnTo>
                  <a:lnTo>
                    <a:pt x="0" y="27139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223037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latin typeface="Candara" panose="020E0502030303020204" pitchFamily="34" charset="0"/>
              </a:rPr>
              <a:t>Как с помощью графиков описать движение?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Candara" panose="020E0502030303020204" pitchFamily="34" charset="0"/>
              </a:rPr>
              <a:t>С помощью графиков функции можно описать движение различных объектов.</a:t>
            </a:r>
          </a:p>
          <a:p>
            <a:pPr marL="0" indent="0">
              <a:buNone/>
            </a:pPr>
            <a:r>
              <a:rPr lang="ru-RU" dirty="0" smtClean="0">
                <a:latin typeface="Candara" panose="020E0502030303020204" pitchFamily="34" charset="0"/>
              </a:rPr>
              <a:t>Например, тут мы можем увидеть, как атлет кидает ядро, и оно летит по траектории, которое можно описать с помощью параболы  </a:t>
            </a:r>
            <a:endParaRPr lang="en-US" dirty="0" smtClean="0">
              <a:latin typeface="Candara" panose="020E0502030303020204" pitchFamily="34" charset="0"/>
            </a:endParaRPr>
          </a:p>
          <a:p>
            <a:endParaRPr lang="ru-RU" b="1" dirty="0">
              <a:latin typeface="Candara" panose="020E0502030303020204" pitchFamily="34" charset="0"/>
            </a:endParaRPr>
          </a:p>
        </p:txBody>
      </p:sp>
      <p:pic>
        <p:nvPicPr>
          <p:cNvPr id="5122" name="Picture 2" descr="https://cont.ws/uploads/pic/2021/12/scale_1200%20%28581%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7" y="3852873"/>
            <a:ext cx="5280025" cy="232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5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Candara" panose="020E0502030303020204" pitchFamily="34" charset="0"/>
              </a:rPr>
              <a:t>Брейк-данс и график функции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Candara" panose="020E0502030303020204" pitchFamily="34" charset="0"/>
              </a:rPr>
              <a:t>А что если мы попытаемся описать что-то посложнее? Посмотрите на данную анимацию. Какой функцией можно описать движение ног</a:t>
            </a:r>
            <a:r>
              <a:rPr lang="ru-RU" dirty="0">
                <a:latin typeface="Candara" panose="020E0502030303020204" pitchFamily="34" charset="0"/>
              </a:rPr>
              <a:t>?</a:t>
            </a:r>
            <a:endParaRPr lang="en-US" dirty="0" smtClean="0">
              <a:latin typeface="Candara" panose="020E0502030303020204" pitchFamily="34" charset="0"/>
            </a:endParaRPr>
          </a:p>
          <a:p>
            <a:endParaRPr lang="ru-RU" b="1" dirty="0">
              <a:latin typeface="Candara" panose="020E0502030303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3798"/>
            <a:ext cx="5675913" cy="4603165"/>
          </a:xfrm>
          <a:prstGeom prst="rect">
            <a:avLst/>
          </a:prstGeom>
        </p:spPr>
      </p:pic>
      <p:pic>
        <p:nvPicPr>
          <p:cNvPr id="6" name="Picture 4" descr="https://m-strana.ru/upload/iblock/f65/approksimirovannaya-sinusoida-chto-eto-i-kak-s-ney-borotsya-17048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51251"/>
            <a:ext cx="4003674" cy="200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47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242</Words>
  <Application>Microsoft Office PowerPoint</Application>
  <PresentationFormat>Широкоэкранный</PresentationFormat>
  <Paragraphs>53</Paragraphs>
  <Slides>15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Candara</vt:lpstr>
      <vt:lpstr>Тема Office</vt:lpstr>
      <vt:lpstr>Графики функций</vt:lpstr>
      <vt:lpstr>Виды графиков функций </vt:lpstr>
      <vt:lpstr>Линейная функция</vt:lpstr>
      <vt:lpstr>Гипербола</vt:lpstr>
      <vt:lpstr>Парабола</vt:lpstr>
      <vt:lpstr>Тригонометрические графики</vt:lpstr>
      <vt:lpstr>Другие графики</vt:lpstr>
      <vt:lpstr>Как с помощью графиков описать движение?</vt:lpstr>
      <vt:lpstr>Брейк-данс и график функции</vt:lpstr>
      <vt:lpstr>План урока</vt:lpstr>
      <vt:lpstr>Практическое задание </vt:lpstr>
      <vt:lpstr>Презентация работ</vt:lpstr>
      <vt:lpstr>Рефлексия</vt:lpstr>
      <vt:lpstr>Домашнее задание</vt:lpstr>
      <vt:lpstr>Хорошая работа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Графики функций</dc:title>
  <dc:creator>Данил</dc:creator>
  <cp:lastModifiedBy>Данил</cp:lastModifiedBy>
  <cp:revision>14</cp:revision>
  <dcterms:created xsi:type="dcterms:W3CDTF">2023-11-23T06:13:42Z</dcterms:created>
  <dcterms:modified xsi:type="dcterms:W3CDTF">2023-11-24T18:46:26Z</dcterms:modified>
</cp:coreProperties>
</file>