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29" r:id="rId3"/>
    <p:sldId id="256" r:id="rId4"/>
    <p:sldId id="332" r:id="rId5"/>
    <p:sldId id="333" r:id="rId6"/>
    <p:sldId id="287" r:id="rId7"/>
    <p:sldId id="291" r:id="rId8"/>
    <p:sldId id="295" r:id="rId9"/>
    <p:sldId id="334" r:id="rId10"/>
    <p:sldId id="305" r:id="rId11"/>
    <p:sldId id="316" r:id="rId12"/>
    <p:sldId id="317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19"/>
    <a:srgbClr val="0000FF"/>
    <a:srgbClr val="FDF58D"/>
    <a:srgbClr val="808080"/>
    <a:srgbClr val="FCFCFC"/>
    <a:srgbClr val="E8E8E8"/>
    <a:srgbClr val="FFD84B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2" d="100"/>
          <a:sy n="102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53A34-5244-423D-ACCF-88F223BA9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509EC4-8A6C-47F5-B8F4-2862E5D84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0F4B2A43-8F13-40B9-B2B0-A9BB5F829C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95947-06CD-4FB7-A4F7-2EBD7EC45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8FD8-8689-4AF4-9DB4-0BFFA79B8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3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73BE55-C21F-43AD-8204-C181736F4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A58F06-7344-4239-9D66-3C26C305B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0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ED7B84-DA2B-4137-8A12-B52DDF7E5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3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69258C-7547-40A9-ACC1-AB5FCE9BB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41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26D645-ECDD-4277-9AAB-6D210020B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8245F-2988-44DA-9D3D-FC1E66F0D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1DBC-ED0F-48DB-8EC6-3C7A5F658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1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0BD88-AC29-45EF-BC6E-7332245EA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6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4EF80-7575-4F0F-AEA7-F2874ABC79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14539-E530-4BF0-B87F-C3E85A63D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4D98-722C-409F-A9E4-174C4535C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2C08-181A-4B84-9EBB-B8C7E70F65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BDC1C-1633-4767-BD57-BDD3DB93B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E2CDD9-61ED-4BC4-BABC-3173874AA3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0760" y="3714752"/>
            <a:ext cx="3024180" cy="1714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err="1" smtClean="0"/>
              <a:t>Грицай</a:t>
            </a:r>
            <a:r>
              <a:rPr lang="ru-RU" sz="2400" dirty="0" smtClean="0"/>
              <a:t> Н.М.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Багаева В.Н.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Тарханова Е.В.</a:t>
            </a:r>
            <a:endParaRPr lang="ru-RU" sz="2400" dirty="0" smtClean="0"/>
          </a:p>
          <a:p>
            <a:endParaRPr lang="ru-RU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42844" y="142853"/>
            <a:ext cx="5929354" cy="857256"/>
          </a:xfrm>
        </p:spPr>
        <p:txBody>
          <a:bodyPr/>
          <a:lstStyle/>
          <a:p>
            <a:r>
              <a:rPr lang="ru-RU" sz="3200" dirty="0" smtClean="0"/>
              <a:t>Педагогическая мастерская</a:t>
            </a:r>
            <a:endParaRPr lang="en-US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black">
          <a:xfrm>
            <a:off x="295244" y="2000240"/>
            <a:ext cx="5929354" cy="85725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Тема: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«Есть билет на балет…»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244" y="4653136"/>
            <a:ext cx="1612460" cy="5232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black">
          <a:xfrm>
            <a:off x="1500166" y="2714620"/>
            <a:ext cx="6143668" cy="8572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Практикум</a:t>
            </a:r>
            <a:endParaRPr kumimoji="0" lang="en-US" sz="8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25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2875" y="332656"/>
            <a:ext cx="9001125" cy="593725"/>
          </a:xfrm>
          <a:noFill/>
          <a:ln>
            <a:noFill/>
          </a:ln>
        </p:spPr>
        <p:txBody>
          <a:bodyPr/>
          <a:lstStyle/>
          <a:p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формирования и развития функциональной грамотности </a:t>
            </a: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4788024" y="1072408"/>
            <a:ext cx="41416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373737"/>
                </a:solidFill>
                <a:latin typeface="Times New Roman" pitchFamily="18" charset="0"/>
                <a:cs typeface="Times New Roman" pitchFamily="18" charset="0"/>
              </a:rPr>
              <a:t>функционально грамотная личность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373737"/>
                </a:solidFill>
                <a:latin typeface="Times New Roman" pitchFamily="18" charset="0"/>
                <a:cs typeface="Times New Roman" pitchFamily="18" charset="0"/>
              </a:rPr>
              <a:t>педагогические технологии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Яблочки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373737"/>
                </a:solidFill>
                <a:latin typeface="Times New Roman" pitchFamily="18" charset="0"/>
                <a:cs typeface="Times New Roman" pitchFamily="18" charset="0"/>
              </a:rPr>
              <a:t>ключевые компетенции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Лейка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373737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000" b="1" dirty="0">
                <a:solidFill>
                  <a:srgbClr val="6F6F6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5604" name="Picture 10" descr="C:\Users\Андрей\Desktop\10901655-nzn-n-n--n--n------n------n--nzn--n--------n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351155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C:\Users\Андрей\Desktop\default1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5556">
            <a:off x="3926515" y="3715925"/>
            <a:ext cx="2151063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5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7158" y="2428868"/>
            <a:ext cx="5453071" cy="1470025"/>
          </a:xfrm>
        </p:spPr>
        <p:txBody>
          <a:bodyPr/>
          <a:lstStyle/>
          <a:p>
            <a:r>
              <a:rPr lang="ru-RU" sz="6000" dirty="0" smtClean="0"/>
              <a:t>Спасибо </a:t>
            </a:r>
            <a:br>
              <a:rPr lang="ru-RU" sz="6000" dirty="0" smtClean="0"/>
            </a:br>
            <a:r>
              <a:rPr lang="ru-RU" sz="6000" dirty="0" smtClean="0"/>
              <a:t>за работу</a:t>
            </a:r>
            <a:r>
              <a:rPr lang="en-US" sz="6000" dirty="0" smtClean="0"/>
              <a:t>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95244" y="4649809"/>
            <a:ext cx="1612460" cy="64633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44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818769" y="5099050"/>
            <a:ext cx="3306762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4963772" y="5100637"/>
            <a:ext cx="3305175" cy="485775"/>
          </a:xfrm>
          <a:prstGeom prst="ellipse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561" y="1571613"/>
            <a:ext cx="3538164" cy="3502038"/>
            <a:chOff x="660" y="1673"/>
            <a:chExt cx="2020" cy="1938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17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FFF00"/>
                  </a:solidFill>
                </a:rPr>
                <a:t>Общая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23" y="213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FFF00"/>
                  </a:solidFill>
                </a:rPr>
                <a:t>Компьютерная грамотность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gray">
            <a:xfrm>
              <a:off x="660" y="2470"/>
              <a:ext cx="2020" cy="271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FFF00"/>
                  </a:solidFill>
                </a:rPr>
                <a:t>Информационная грамотность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 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723" y="2806"/>
              <a:ext cx="1957" cy="511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FFF00"/>
                  </a:solidFill>
                </a:rPr>
                <a:t>Грамотность при овладении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FFF00"/>
                  </a:solidFill>
                </a:rPr>
                <a:t>Иностранными языками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860032" y="1571613"/>
            <a:ext cx="3575570" cy="3607139"/>
            <a:chOff x="2941" y="1670"/>
            <a:chExt cx="2046" cy="1941"/>
          </a:xfrm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1" y="1670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dirty="0"/>
                <a:t> </a:t>
              </a:r>
              <a:r>
                <a:rPr lang="ru-RU" sz="1600" b="1" dirty="0" smtClean="0"/>
                <a:t>Бытовая грамотность</a:t>
              </a:r>
              <a:endParaRPr lang="en-US" sz="1600" b="1" dirty="0"/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/>
                <a:t>Грамотность поведения в ЧС</a:t>
              </a:r>
              <a:endParaRPr lang="en-US" sz="1600" b="1" dirty="0"/>
            </a:p>
          </p:txBody>
        </p:sp>
        <p:sp>
          <p:nvSpPr>
            <p:cNvPr id="57363" name="AutoShape 19"/>
            <p:cNvSpPr>
              <a:spLocks noChangeArrowheads="1"/>
            </p:cNvSpPr>
            <p:nvPr/>
          </p:nvSpPr>
          <p:spPr bwMode="gray">
            <a:xfrm>
              <a:off x="2941" y="2473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/>
                <a:t>Коммуникативная грамотность</a:t>
              </a:r>
              <a:endParaRPr lang="en-US" sz="1600" b="1" dirty="0"/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41" y="2809"/>
              <a:ext cx="2046" cy="477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/>
                <a:t>Общественно-политическая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ru-RU" sz="1600" b="1" dirty="0" smtClean="0"/>
                <a:t>грамотность</a:t>
              </a:r>
              <a:endParaRPr lang="en-US" sz="1600" b="1" dirty="0"/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black">
          <a:xfrm>
            <a:off x="244425" y="404664"/>
            <a:ext cx="7215238" cy="8572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Функциональная грамотность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1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3645024"/>
            <a:ext cx="3024180" cy="1714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учитель начальных классов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/>
              <a:t>Грицай</a:t>
            </a:r>
            <a:r>
              <a:rPr lang="ru-RU" sz="2400" dirty="0" smtClean="0"/>
              <a:t> Наталья Михайловна</a:t>
            </a:r>
          </a:p>
          <a:p>
            <a:endParaRPr lang="ru-RU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42844" y="142853"/>
            <a:ext cx="5929354" cy="857256"/>
          </a:xfrm>
        </p:spPr>
        <p:txBody>
          <a:bodyPr/>
          <a:lstStyle/>
          <a:p>
            <a:r>
              <a:rPr lang="ru-RU" sz="3200" dirty="0" smtClean="0"/>
              <a:t>Педагогическая мастерская</a:t>
            </a:r>
            <a:endParaRPr lang="en-US" sz="3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black">
          <a:xfrm>
            <a:off x="295244" y="2000240"/>
            <a:ext cx="5929354" cy="85725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«Есть билет на балет …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295244" y="2943189"/>
            <a:ext cx="5929354" cy="178595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написано мелким шрифтом»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068" y="4729139"/>
            <a:ext cx="1612460" cy="5232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8662" y="2071678"/>
            <a:ext cx="2136801" cy="839790"/>
            <a:chOff x="816" y="2304"/>
            <a:chExt cx="1440" cy="448"/>
          </a:xfrm>
        </p:grpSpPr>
        <p:sp>
          <p:nvSpPr>
            <p:cNvPr id="71684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685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ЧТЕНИЕ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57224" y="4214818"/>
            <a:ext cx="2224091" cy="857256"/>
            <a:chOff x="816" y="2304"/>
            <a:chExt cx="1440" cy="448"/>
          </a:xfrm>
        </p:grpSpPr>
        <p:sp>
          <p:nvSpPr>
            <p:cNvPr id="71687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51373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Функциональное</a:t>
              </a:r>
            </a:p>
            <a:p>
              <a:pPr eaLnBrk="0" hangingPunct="0"/>
              <a:r>
                <a:rPr 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чтение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cxnSp>
        <p:nvCxnSpPr>
          <p:cNvPr id="71695" name="AutoShape 15"/>
          <p:cNvCxnSpPr>
            <a:cxnSpLocks noChangeShapeType="1"/>
            <a:stCxn id="71684" idx="11"/>
            <a:endCxn id="71688" idx="0"/>
          </p:cNvCxnSpPr>
          <p:nvPr/>
        </p:nvCxnSpPr>
        <p:spPr bwMode="gray">
          <a:xfrm flipH="1">
            <a:off x="1969270" y="2815361"/>
            <a:ext cx="21063" cy="1399457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2000232" y="3571875"/>
            <a:ext cx="6786610" cy="45719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3251458" y="1785927"/>
            <a:ext cx="560682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</a:rPr>
              <a:t>Технология интеллектуального развития,</a:t>
            </a:r>
          </a:p>
          <a:p>
            <a:pPr algn="l" eaLnBrk="0" hangingPunct="0"/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</a:rPr>
              <a:t>способ обретения культуры, посредник в общении, средство для решения жизненных проблем(</a:t>
            </a:r>
            <a:r>
              <a:rPr lang="ru-RU" sz="2000" dirty="0" err="1" smtClean="0">
                <a:solidFill>
                  <a:srgbClr val="000000"/>
                </a:solidFill>
                <a:latin typeface="Verdana" pitchFamily="34" charset="0"/>
              </a:rPr>
              <a:t>Л.Выготский</a:t>
            </a:r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313164" y="3976220"/>
            <a:ext cx="56165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</a:rPr>
              <a:t>Чтение с целью поиска информации для решения</a:t>
            </a:r>
          </a:p>
          <a:p>
            <a:pPr algn="l" eaLnBrk="0" hangingPunct="0"/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</a:rPr>
              <a:t> конкретной задачи или выполнения определенного задания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black">
          <a:xfrm>
            <a:off x="428596" y="571480"/>
            <a:ext cx="7643866" cy="8572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Чем отличаются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понятия «чтение»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«функциональное чтение»?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4238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8" grpId="0" animBg="1"/>
      <p:bldP spid="71701" grpId="0"/>
      <p:bldP spid="717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AutoShape 5"/>
          <p:cNvSpPr>
            <a:spLocks noChangeArrowheads="1"/>
          </p:cNvSpPr>
          <p:nvPr/>
        </p:nvSpPr>
        <p:spPr bwMode="gray">
          <a:xfrm>
            <a:off x="179512" y="116632"/>
            <a:ext cx="4714908" cy="3000396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4" name="Picture 2" descr="http://punkty-priema.ru/wp-content/uploads/2017/06/Vliyanie-bytovyh-othodov-na-zdorove-chelovek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5297" y="236963"/>
            <a:ext cx="3643338" cy="2759733"/>
          </a:xfrm>
          <a:prstGeom prst="rect">
            <a:avLst/>
          </a:prstGeom>
          <a:noFill/>
        </p:spPr>
      </p:pic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467544" y="3336310"/>
            <a:ext cx="8352928" cy="340505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23614" y="3501008"/>
            <a:ext cx="7920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Стеклянные отходы перерабатываются в техническое стекло, которое впоследствии используется в строительстве.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вторичного полиэтилентерефталата (ПЭТ), который использовался в производстве бутылок для напитков, получают утепляющий полиэфирный </a:t>
            </a:r>
            <a:r>
              <a:rPr lang="ru-RU" sz="14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волокнонаполнитель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для курток.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Древесина и макулатура являются очень востребованными в строительстве и целлюлозно-бумажной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промышленности.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Резина и автомобильные шины обычно измельчаются в крошку на специализированных заводах, после чего применяется во многих отраслях промышленности. Из переработанной резины впоследствии производят новые автомобильные шины и резиновую обувь. Широко используется переработанная резина и в строительстве.</a:t>
            </a:r>
            <a:endParaRPr lang="ru-RU" sz="1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na\Desktop\img14.jpg"/>
          <p:cNvPicPr>
            <a:picLocks noChangeAspect="1" noChangeArrowheads="1"/>
          </p:cNvPicPr>
          <p:nvPr/>
        </p:nvPicPr>
        <p:blipFill>
          <a:blip r:embed="rId2"/>
          <a:srcRect l="5468" t="9375" r="6640" b="14062"/>
          <a:stretch>
            <a:fillRect/>
          </a:stretch>
        </p:blipFill>
        <p:spPr bwMode="auto">
          <a:xfrm>
            <a:off x="1619672" y="2276872"/>
            <a:ext cx="6688020" cy="4369506"/>
          </a:xfrm>
          <a:prstGeom prst="rect">
            <a:avLst/>
          </a:prstGeom>
          <a:noFill/>
        </p:spPr>
      </p:pic>
      <p:pic>
        <p:nvPicPr>
          <p:cNvPr id="1028" name="Picture 4" descr="http://www.thrombo.ru/wp-content/uploads/2015/08/157.jpg"/>
          <p:cNvPicPr>
            <a:picLocks noChangeAspect="1" noChangeArrowheads="1"/>
          </p:cNvPicPr>
          <p:nvPr/>
        </p:nvPicPr>
        <p:blipFill>
          <a:blip r:embed="rId3"/>
          <a:srcRect l="9376" r="6249"/>
          <a:stretch>
            <a:fillRect/>
          </a:stretch>
        </p:blipFill>
        <p:spPr bwMode="auto">
          <a:xfrm>
            <a:off x="7072330" y="1000108"/>
            <a:ext cx="1928826" cy="142876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black">
          <a:xfrm>
            <a:off x="285720" y="1000108"/>
            <a:ext cx="7786742" cy="8572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Кластер («гроздь»)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Это изображение, которое способствует систематизации и обобщению учебного материала.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24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1" name="AutoShape 7"/>
          <p:cNvSpPr>
            <a:spLocks noChangeArrowheads="1"/>
          </p:cNvSpPr>
          <p:nvPr/>
        </p:nvSpPr>
        <p:spPr bwMode="gray">
          <a:xfrm rot="5400000">
            <a:off x="1107257" y="3679033"/>
            <a:ext cx="2928958" cy="2714644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gray">
          <a:xfrm>
            <a:off x="1002337" y="1357298"/>
            <a:ext cx="2998159" cy="9577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alpha val="89999"/>
                </a:schemeClr>
              </a:gs>
              <a:gs pos="50000">
                <a:schemeClr val="hlink">
                  <a:gamma/>
                  <a:tint val="3372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gray">
          <a:xfrm>
            <a:off x="1353512" y="1428736"/>
            <a:ext cx="22897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C1C1C"/>
                </a:solidFill>
              </a:rPr>
              <a:t>Сплошные тексты</a:t>
            </a:r>
            <a:endParaRPr lang="en-US" sz="2000" b="1" dirty="0">
              <a:solidFill>
                <a:srgbClr val="1C1C1C"/>
              </a:solidFill>
            </a:endParaRPr>
          </a:p>
        </p:txBody>
      </p:sp>
      <p:sp>
        <p:nvSpPr>
          <p:cNvPr id="77852" name="AutoShape 28"/>
          <p:cNvSpPr>
            <a:spLocks noChangeArrowheads="1"/>
          </p:cNvSpPr>
          <p:nvPr/>
        </p:nvSpPr>
        <p:spPr bwMode="gray">
          <a:xfrm flipV="1">
            <a:off x="1571604" y="2357430"/>
            <a:ext cx="1981200" cy="115728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gray">
          <a:xfrm>
            <a:off x="4931427" y="1357298"/>
            <a:ext cx="2998159" cy="9577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alpha val="89999"/>
                </a:schemeClr>
              </a:gs>
              <a:gs pos="50000">
                <a:schemeClr val="hlink">
                  <a:gamma/>
                  <a:tint val="33725"/>
                  <a:invGamma/>
                </a:schemeClr>
              </a:gs>
              <a:gs pos="100000">
                <a:schemeClr val="hlink">
                  <a:alpha val="8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gray">
          <a:xfrm flipV="1">
            <a:off x="5500694" y="2428868"/>
            <a:ext cx="1981200" cy="115728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gray">
          <a:xfrm rot="5400000">
            <a:off x="4992426" y="3716335"/>
            <a:ext cx="2997736" cy="2673794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gray">
          <a:xfrm>
            <a:off x="5354040" y="1428736"/>
            <a:ext cx="22897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1C1C1C"/>
                </a:solidFill>
              </a:rPr>
              <a:t>Несплошные</a:t>
            </a:r>
            <a:r>
              <a:rPr lang="ru-RU" sz="2000" b="1" dirty="0" smtClean="0">
                <a:solidFill>
                  <a:srgbClr val="1C1C1C"/>
                </a:solidFill>
              </a:rPr>
              <a:t> тексты</a:t>
            </a:r>
            <a:endParaRPr lang="en-US" sz="2000" b="1" dirty="0">
              <a:solidFill>
                <a:srgbClr val="1C1C1C"/>
              </a:solidFill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gray">
          <a:xfrm>
            <a:off x="1585098" y="4221088"/>
            <a:ext cx="19542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1C1C1C"/>
                </a:solidFill>
              </a:rPr>
              <a:t>Описание</a:t>
            </a:r>
          </a:p>
          <a:p>
            <a:pPr eaLnBrk="0" hangingPunct="0"/>
            <a:endParaRPr lang="ru-RU" b="1" dirty="0" smtClean="0">
              <a:solidFill>
                <a:srgbClr val="1C1C1C"/>
              </a:solidFill>
            </a:endParaRPr>
          </a:p>
          <a:p>
            <a:pPr eaLnBrk="0" hangingPunct="0"/>
            <a:r>
              <a:rPr lang="ru-RU" b="1" dirty="0" smtClean="0">
                <a:solidFill>
                  <a:srgbClr val="1C1C1C"/>
                </a:solidFill>
              </a:rPr>
              <a:t>Повествование</a:t>
            </a:r>
          </a:p>
          <a:p>
            <a:pPr eaLnBrk="0" hangingPunct="0"/>
            <a:endParaRPr lang="ru-RU" b="1" dirty="0" smtClean="0">
              <a:solidFill>
                <a:srgbClr val="1C1C1C"/>
              </a:solidFill>
            </a:endParaRPr>
          </a:p>
          <a:p>
            <a:pPr eaLnBrk="0" hangingPunct="0"/>
            <a:r>
              <a:rPr lang="ru-RU" b="1" dirty="0" smtClean="0">
                <a:solidFill>
                  <a:srgbClr val="1C1C1C"/>
                </a:solidFill>
              </a:rPr>
              <a:t>Рассуждение</a:t>
            </a:r>
            <a:endParaRPr lang="en-US" b="1" dirty="0">
              <a:solidFill>
                <a:srgbClr val="1C1C1C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gray">
          <a:xfrm>
            <a:off x="5527682" y="3543866"/>
            <a:ext cx="1954212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Графики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Диаграммы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Схемы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Таблицы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Карты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Билеты</a:t>
            </a:r>
          </a:p>
          <a:p>
            <a:pPr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1C1C1C"/>
                </a:solidFill>
              </a:rPr>
              <a:t>Расписания </a:t>
            </a:r>
          </a:p>
          <a:p>
            <a:pPr eaLnBrk="0" hangingPunct="0"/>
            <a:r>
              <a:rPr lang="ru-RU" b="1" dirty="0" smtClean="0">
                <a:solidFill>
                  <a:srgbClr val="1C1C1C"/>
                </a:solidFill>
              </a:rPr>
              <a:t> </a:t>
            </a:r>
            <a:endParaRPr lang="en-US" b="1" dirty="0">
              <a:solidFill>
                <a:srgbClr val="1C1C1C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black">
          <a:xfrm>
            <a:off x="2714612" y="357166"/>
            <a:ext cx="1571636" cy="85725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PISA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298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 animBg="1"/>
      <p:bldP spid="77842" grpId="0"/>
      <p:bldP spid="77852" grpId="0" animBg="1"/>
      <p:bldP spid="30" grpId="0" animBg="1"/>
      <p:bldP spid="31" grpId="0" animBg="1"/>
      <p:bldP spid="32" grpId="0" animBg="1"/>
      <p:bldP spid="33" grpId="0"/>
      <p:bldP spid="3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 descr="C:\Users\Elena\Desktop\Slide1.jpg"/>
          <p:cNvPicPr>
            <a:picLocks noChangeAspect="1" noChangeArrowheads="1"/>
          </p:cNvPicPr>
          <p:nvPr/>
        </p:nvPicPr>
        <p:blipFill>
          <a:blip r:embed="rId2"/>
          <a:srcRect l="2083" t="5555" r="4166" b="5555"/>
          <a:stretch>
            <a:fillRect/>
          </a:stretch>
        </p:blipFill>
        <p:spPr bwMode="auto">
          <a:xfrm>
            <a:off x="357158" y="1142984"/>
            <a:ext cx="6429420" cy="4572032"/>
          </a:xfrm>
          <a:prstGeom prst="rect">
            <a:avLst/>
          </a:prstGeom>
          <a:noFill/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gray">
          <a:xfrm>
            <a:off x="6858016" y="1214422"/>
            <a:ext cx="2285984" cy="42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Поделись</a:t>
            </a:r>
          </a:p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Придумай</a:t>
            </a:r>
          </a:p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Предложи</a:t>
            </a:r>
          </a:p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Объясни</a:t>
            </a:r>
          </a:p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Почему</a:t>
            </a:r>
          </a:p>
          <a:p>
            <a:pPr algn="l" eaLnBrk="0" hangingPunct="0">
              <a:lnSpc>
                <a:spcPct val="15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1C1C1C"/>
                </a:solidFill>
              </a:rPr>
              <a:t>Назови </a:t>
            </a:r>
            <a:endParaRPr lang="en-US" sz="28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84976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Выгодное предложение</a:t>
            </a:r>
            <a:r>
              <a:rPr lang="ru-RU" sz="5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!!!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Акция!!!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Телевизор всего за </a:t>
            </a:r>
            <a: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27300</a:t>
            </a: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рублей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вместо </a:t>
            </a:r>
            <a: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38000</a:t>
            </a: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рублей!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Только до </a:t>
            </a:r>
            <a: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</a:t>
            </a: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августа.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Первоначальный взнос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ВСЕГО </a:t>
            </a:r>
            <a: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2900</a:t>
            </a:r>
            <a:r>
              <a:rPr lang="ru-RU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рублей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15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753235617"/>
      </p:ext>
    </p:extLst>
  </p:cSld>
  <p:clrMapOvr>
    <a:masterClrMapping/>
  </p:clrMapOvr>
</p:sld>
</file>

<file path=ppt/theme/theme1.xml><?xml version="1.0" encoding="utf-8"?>
<a:theme xmlns:a="http://schemas.openxmlformats.org/drawingml/2006/main" name="Tsv7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288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Verdana</vt:lpstr>
      <vt:lpstr>Wingdings</vt:lpstr>
      <vt:lpstr>Tsv7_ani</vt:lpstr>
      <vt:lpstr>Педагогическая мастерская</vt:lpstr>
      <vt:lpstr>Презентация PowerPoint</vt:lpstr>
      <vt:lpstr>Педагогическая мастерская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 формирования и развития функциональной грамотности </vt:lpstr>
      <vt:lpstr>Спасибо  за работу!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учащихся</dc:title>
  <dc:creator>user</dc:creator>
  <dc:description>http://propowerpoint.ru - Áåñïëàòíûå øàáëîíû äëÿ ïðåçåíòàöèé. Ïîëåçíûå ñîâåòû è óðîêè  _x000d__x000d_
PowerPoint .</dc:description>
  <cp:lastModifiedBy>Валентина Николаевна Багаева</cp:lastModifiedBy>
  <cp:revision>63</cp:revision>
  <dcterms:created xsi:type="dcterms:W3CDTF">2016-12-29T00:13:29Z</dcterms:created>
  <dcterms:modified xsi:type="dcterms:W3CDTF">2022-11-29T11:55:33Z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000800ea0c0000000000010243100207f6000400038000</vt:lpwstr>
  </property>
</Properties>
</file>