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84" r:id="rId3"/>
    <p:sldId id="277" r:id="rId4"/>
    <p:sldId id="278" r:id="rId5"/>
    <p:sldId id="269" r:id="rId6"/>
    <p:sldId id="267" r:id="rId7"/>
    <p:sldId id="285" r:id="rId8"/>
    <p:sldId id="286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12B94-F622-4011-9338-D1C04B41BE76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858C2-5CEE-4363-957D-33DBBD2EC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858C2-5CEE-4363-957D-33DBBD2EC65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endParaRPr lang="ru-RU" sz="54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ru-RU" sz="5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ДЕЛЕНИЕ КРУГЛЫХ ЧИСЕЛ НА КРУГЛЫЕ ДЕСЯТКИ</a:t>
            </a:r>
          </a:p>
          <a:p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2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Решение задач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1"/>
            <a:ext cx="8043890" cy="485778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Скорость снегохода 80 км/ч. За сколько часов он преодолеет расстояние в 240 км?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b="1" dirty="0">
                <a:solidFill>
                  <a:srgbClr val="C00000"/>
                </a:solidFill>
              </a:rPr>
              <a:t>240:80=3 (ч)</a:t>
            </a:r>
          </a:p>
          <a:p>
            <a:pPr lvl="0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Площадь прямоугольника 490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кв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м. Длина одной стороны 70 м. Какова длина другой стороны?</a:t>
            </a:r>
          </a:p>
          <a:p>
            <a:pPr lvl="0">
              <a:buNone/>
            </a:pPr>
            <a:r>
              <a:rPr lang="ru-RU" b="1" dirty="0">
                <a:solidFill>
                  <a:srgbClr val="C00000"/>
                </a:solidFill>
              </a:rPr>
              <a:t>  490:70=7 (м)</a:t>
            </a:r>
          </a:p>
          <a:p>
            <a:pPr lvl="0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две пекарни привезли 800 кг муки в 20 мешках. Какова масса одного мешка?</a:t>
            </a:r>
          </a:p>
          <a:p>
            <a:r>
              <a:rPr lang="ru-RU" b="1" dirty="0">
                <a:solidFill>
                  <a:srgbClr val="C00000"/>
                </a:solidFill>
              </a:rPr>
              <a:t>800:20=40 (кг)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72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7200" b="1" dirty="0">
                <a:solidFill>
                  <a:srgbClr val="C00000"/>
                </a:solidFill>
              </a:rPr>
              <a:t>Спасибо за работу!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Найти лишнее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543824" cy="275749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1428736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900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2214554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1000</a:t>
            </a:r>
            <a:endParaRPr lang="ru-RU" sz="3600" dirty="0"/>
          </a:p>
        </p:txBody>
      </p:sp>
      <p:pic>
        <p:nvPicPr>
          <p:cNvPr id="1026" name="Picture 2" descr="C:\Users\Ирина\Downloads\png-transparent-suitcase-baggage-travel-cartoon-yellow-suitcase-cartoon-character-simple-oran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500438"/>
            <a:ext cx="3714776" cy="25982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 rot="21406389">
            <a:off x="3274823" y="4247896"/>
            <a:ext cx="2521313" cy="1224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Деление </a:t>
            </a:r>
          </a:p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на 10,  на 100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500174"/>
            <a:ext cx="428628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190,290,390,490,900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2285992"/>
            <a:ext cx="435771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50,80,90,1000,6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Решить примеры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2114536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sz="4400" b="1" dirty="0"/>
              <a:t>56:8=</a:t>
            </a:r>
          </a:p>
          <a:p>
            <a:pPr>
              <a:buNone/>
            </a:pPr>
            <a:r>
              <a:rPr lang="ru-RU" sz="4400" b="1" dirty="0"/>
              <a:t>42:7=</a:t>
            </a:r>
          </a:p>
          <a:p>
            <a:pPr>
              <a:buNone/>
            </a:pPr>
            <a:r>
              <a:rPr lang="ru-RU" sz="4400" b="1" dirty="0"/>
              <a:t>65:5=</a:t>
            </a:r>
            <a:r>
              <a:rPr lang="ru-RU" sz="4400" dirty="0"/>
              <a:t>  </a:t>
            </a:r>
          </a:p>
          <a:p>
            <a:pPr>
              <a:buNone/>
            </a:pPr>
            <a:r>
              <a:rPr lang="ru-RU" sz="4400" b="1" dirty="0"/>
              <a:t>46:2=</a:t>
            </a:r>
          </a:p>
          <a:p>
            <a:endParaRPr lang="ru-RU" dirty="0"/>
          </a:p>
        </p:txBody>
      </p:sp>
      <p:sp>
        <p:nvSpPr>
          <p:cNvPr id="7" name="Арка 6"/>
          <p:cNvSpPr/>
          <p:nvPr/>
        </p:nvSpPr>
        <p:spPr>
          <a:xfrm>
            <a:off x="5857884" y="2214554"/>
            <a:ext cx="1214446" cy="500066"/>
          </a:xfrm>
          <a:prstGeom prst="blockArc">
            <a:avLst>
              <a:gd name="adj1" fmla="val 10863102"/>
              <a:gd name="adj2" fmla="val 0"/>
              <a:gd name="adj3" fmla="val 25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2214554"/>
            <a:ext cx="8572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000372"/>
            <a:ext cx="8572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3857628"/>
            <a:ext cx="8572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4643446"/>
            <a:ext cx="8572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23</a:t>
            </a:r>
          </a:p>
        </p:txBody>
      </p:sp>
      <p:pic>
        <p:nvPicPr>
          <p:cNvPr id="12" name="Picture 2" descr="C:\Users\Ирина\Downloads\png-transparent-suitcase-baggage-travel-cartoon-yellow-suitcase-cartoon-character-simple-orang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071678"/>
            <a:ext cx="3638576" cy="3227259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 rot="21302037">
            <a:off x="5143504" y="2928934"/>
            <a:ext cx="2500330" cy="17859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Табличное и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внетабличное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деление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Решить удобным способом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1439" y="1621234"/>
            <a:ext cx="3929090" cy="40653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  240 : (6х10) =            </a:t>
            </a:r>
          </a:p>
          <a:p>
            <a:pPr>
              <a:lnSpc>
                <a:spcPct val="160000"/>
              </a:lnSpc>
              <a:buNone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   350 : (5х10) =        840 : (2х10) =              </a:t>
            </a:r>
          </a:p>
          <a:p>
            <a:pPr>
              <a:lnSpc>
                <a:spcPct val="160000"/>
              </a:lnSpc>
              <a:buNone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   880 : (4х10)=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96885" y="1879588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4121" y="4798871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22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50463" y="2868608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4121" y="3805624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42</a:t>
            </a:r>
          </a:p>
        </p:txBody>
      </p:sp>
      <p:pic>
        <p:nvPicPr>
          <p:cNvPr id="12" name="Picture 2" descr="C:\Users\Ирина\Downloads\png-transparent-suitcase-baggage-travel-cartoon-yellow-suitcase-cartoon-character-simple-oran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3116"/>
            <a:ext cx="3477490" cy="3298697"/>
          </a:xfrm>
          <a:prstGeom prst="rect">
            <a:avLst/>
          </a:prstGeom>
          <a:noFill/>
        </p:spPr>
      </p:pic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857752" y="1600201"/>
            <a:ext cx="3829048" cy="340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 rot="21387942">
            <a:off x="5857884" y="3071810"/>
            <a:ext cx="2143140" cy="1571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Способы деления числа на произведение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Алгоритм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1 способ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/>
          <a:lstStyle/>
          <a:p>
            <a:pPr lvl="0" algn="ctr"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1. Представить делитель в виде произведения двух чисел </a:t>
            </a:r>
          </a:p>
          <a:p>
            <a:pPr lvl="0" algn="ctr"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2. Разделить делимое на первый множитель, затем на второй </a:t>
            </a:r>
          </a:p>
          <a:p>
            <a:pPr marL="0" indent="0" algn="just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            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7399F6C-9C79-49FC-8055-3BB5D95E0D46}"/>
              </a:ext>
            </a:extLst>
          </p:cNvPr>
          <p:cNvSpPr/>
          <p:nvPr/>
        </p:nvSpPr>
        <p:spPr>
          <a:xfrm>
            <a:off x="1259632" y="4627204"/>
            <a:ext cx="66247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360:60 = 360:(</a:t>
            </a:r>
            <a:r>
              <a:rPr lang="ru-RU" sz="3600" b="1" dirty="0">
                <a:solidFill>
                  <a:srgbClr val="FF0000"/>
                </a:solidFill>
              </a:rPr>
              <a:t>6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х10)=360:</a:t>
            </a:r>
            <a:r>
              <a:rPr lang="ru-RU" sz="3600" b="1" dirty="0">
                <a:solidFill>
                  <a:srgbClr val="FF0000"/>
                </a:solidFill>
              </a:rPr>
              <a:t>6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:10=6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2 способ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972452" cy="448311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. Представить делитель в виде       произведения двух чисел</a:t>
            </a:r>
          </a:p>
          <a:p>
            <a:pPr lvl="0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 2. Разделить делимое на второй множитель, затем на первый</a:t>
            </a:r>
          </a:p>
          <a:p>
            <a:pPr lvl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8407353-E3F7-4261-AB66-6E522FC83EEF}"/>
              </a:ext>
            </a:extLst>
          </p:cNvPr>
          <p:cNvSpPr/>
          <p:nvPr/>
        </p:nvSpPr>
        <p:spPr>
          <a:xfrm>
            <a:off x="1115616" y="4725144"/>
            <a:ext cx="691276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360:60 = 360:(6 х</a:t>
            </a:r>
            <a:r>
              <a:rPr lang="ru-RU" sz="3600" b="1" dirty="0">
                <a:solidFill>
                  <a:srgbClr val="FF0000"/>
                </a:solidFill>
              </a:rPr>
              <a:t>10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)=360:</a:t>
            </a:r>
            <a:r>
              <a:rPr lang="ru-RU" sz="3600" b="1" dirty="0">
                <a:solidFill>
                  <a:srgbClr val="FF0000"/>
                </a:solidFill>
              </a:rPr>
              <a:t>10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:6=6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152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/>
              <a:t>640:80=</a:t>
            </a:r>
          </a:p>
          <a:p>
            <a:pPr>
              <a:buNone/>
            </a:pPr>
            <a:r>
              <a:rPr lang="ru-RU" sz="4000" b="1" dirty="0"/>
              <a:t> 960:60=      </a:t>
            </a:r>
          </a:p>
          <a:p>
            <a:pPr>
              <a:buNone/>
            </a:pPr>
            <a:r>
              <a:rPr lang="ru-RU" sz="4000" b="1" dirty="0"/>
              <a:t>480:40=     </a:t>
            </a:r>
          </a:p>
          <a:p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2409025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640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:(8х10) = 8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071810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960 : (6 х10)= 16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786190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480 : (4 Х10) =12</a:t>
            </a: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3923928" y="2090232"/>
            <a:ext cx="1500198" cy="28575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</a:rPr>
              <a:t>ФИЗМИНУТКА</a:t>
            </a:r>
          </a:p>
          <a:p>
            <a:pPr algn="ctr">
              <a:buNone/>
            </a:pPr>
            <a:endParaRPr lang="ru-RU" sz="6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6000" b="1" dirty="0"/>
          </a:p>
        </p:txBody>
      </p:sp>
      <p:pic>
        <p:nvPicPr>
          <p:cNvPr id="7" name="Picture 2" descr="C:\Users\Ирина\Downloads\заряд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357562"/>
            <a:ext cx="4000528" cy="243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1 группа   РТ стр.76 №3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328982" cy="427707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620:50=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300:80=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540:70=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910:30=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730:90=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1000:60=</a:t>
            </a:r>
          </a:p>
          <a:p>
            <a:pPr marL="0" indent="0">
              <a:buNone/>
            </a:pPr>
            <a:r>
              <a:rPr lang="ru-RU" sz="3900" b="1" dirty="0"/>
              <a:t>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6182" y="1600201"/>
            <a:ext cx="3714776" cy="4349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12 (ост.20)</a:t>
            </a:r>
          </a:p>
          <a:p>
            <a:pPr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 3 (ост.60)</a:t>
            </a:r>
          </a:p>
          <a:p>
            <a:pPr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7(ост.50)</a:t>
            </a:r>
          </a:p>
          <a:p>
            <a:pPr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4000" b="1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sz="4000" b="1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ост.10)</a:t>
            </a:r>
          </a:p>
          <a:p>
            <a:pPr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8(ост.10)</a:t>
            </a:r>
          </a:p>
          <a:p>
            <a:pPr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16 (ост.40)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FA2290B-5A75-4E87-8EA4-BA99886E7CC4}"/>
              </a:ext>
            </a:extLst>
          </p:cNvPr>
          <p:cNvSpPr/>
          <p:nvPr/>
        </p:nvSpPr>
        <p:spPr>
          <a:xfrm>
            <a:off x="539552" y="5257799"/>
            <a:ext cx="7920880" cy="619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chemeClr val="bg2"/>
                </a:solidFill>
              </a:rPr>
              <a:t>20+60+50+10+10+40=190:10=19+1 =20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312</Words>
  <Application>Microsoft Office PowerPoint</Application>
  <PresentationFormat>Экран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Найти лишнее</vt:lpstr>
      <vt:lpstr>Решить примеры</vt:lpstr>
      <vt:lpstr>Решить удобным способом</vt:lpstr>
      <vt:lpstr>Алгоритм  1 способ</vt:lpstr>
      <vt:lpstr> 2 способ</vt:lpstr>
      <vt:lpstr>Презентация PowerPoint</vt:lpstr>
      <vt:lpstr>Презентация PowerPoint</vt:lpstr>
      <vt:lpstr>1 группа   РТ стр.76 №3</vt:lpstr>
      <vt:lpstr>Решение задач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Данилюк Ирина Геннадьевна</cp:lastModifiedBy>
  <cp:revision>130</cp:revision>
  <dcterms:created xsi:type="dcterms:W3CDTF">2014-07-23T13:48:54Z</dcterms:created>
  <dcterms:modified xsi:type="dcterms:W3CDTF">2022-11-29T07:25:09Z</dcterms:modified>
</cp:coreProperties>
</file>