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70" r:id="rId17"/>
    <p:sldId id="269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642"/>
    <a:srgbClr val="33252E"/>
    <a:srgbClr val="5D4555"/>
    <a:srgbClr val="6E5265"/>
    <a:srgbClr val="8A677F"/>
    <a:srgbClr val="B084A3"/>
    <a:srgbClr val="261C1A"/>
    <a:srgbClr val="8C3C2A"/>
    <a:srgbClr val="F2B544"/>
    <a:srgbClr val="F2A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282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C328FF-B5F6-4D4D-94A6-BA89BC48B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E81C816-295A-4A28-B015-B1A1874D3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F2F4B6-FC18-4D97-9922-44DBADB4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7DA-91AB-40D8-BDF0-F3E08BC3834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DF1D45-C0A4-4DB8-ADC5-090A3886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0F9C8E-DA26-456A-8B90-27528134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DAB-1EA8-4B80-A1AA-B09E57B3E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9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B9B0E3-2E9A-4E4A-A456-0D4D45E1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F2818E5-695A-454A-97F7-0AE4853C3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0303D6-73B0-4FD2-948D-FE6C5BE0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7DA-91AB-40D8-BDF0-F3E08BC3834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35CCFB-AB97-47A4-A8F1-A603F648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4D525-EEAE-4917-AF48-557AF83E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DAB-1EA8-4B80-A1AA-B09E57B3E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8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E83A103-7251-4B9B-905C-35BD6EFB1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B72DD9D-EFE6-4267-9847-C83AF7308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92E35A-4F96-434B-B63F-FE808EBD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7DA-91AB-40D8-BDF0-F3E08BC3834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A6D4B8-367E-4EEB-B7ED-595514C8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3B5536-99BF-4D9B-A05E-A48A3D23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DAB-1EA8-4B80-A1AA-B09E57B3E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6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087E85-CC60-4A3B-9ABE-FCFCC669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C95720-EF1A-4D2E-8FFA-A7633B74F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D36674-DB6D-4941-B401-14117E8D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7DA-91AB-40D8-BDF0-F3E08BC3834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506DEA-1F7C-4D1C-B831-722B2D6C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0CC058-FC0F-4C17-9451-9A53723C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DAB-1EA8-4B80-A1AA-B09E57B3E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8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516872-72E6-4758-B9F4-D8C403F9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DD78A6-32F0-4931-A9B5-373C22E8B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C6CFAA-55F7-432D-8936-F3B516EC5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7DA-91AB-40D8-BDF0-F3E08BC3834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4D9BFB-209C-43C8-ACA9-96408453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2A03B1-0582-43DE-985D-49A38C03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DAB-1EA8-4B80-A1AA-B09E57B3E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8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0B348-7BDC-4BCA-BF6B-D90EE47C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C7CEC7-3090-41B6-8445-1BEFB0C39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3E81C4-3C68-4A48-BA60-DBB6F0088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B14727-E395-436A-817F-8B5D1D7A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7DA-91AB-40D8-BDF0-F3E08BC3834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DFC564D-469A-474E-9ECF-19B0F520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8E8EAF-7487-4EDB-881C-51BC3495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DAB-1EA8-4B80-A1AA-B09E57B3E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5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7FF03C-1457-4301-B259-1328F8C0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7B017F-0844-4B78-B2CF-244ABE3B6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65493B-A7E1-45B4-B066-060EA959C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70EEDD-2570-4F84-8A7D-E24205755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7151173-C712-48CC-B6FB-5AE5A4D4C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BD6B506-D042-48CA-902F-9434D707F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7DA-91AB-40D8-BDF0-F3E08BC3834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257E4BD-5EA5-4DB6-99E7-A3D8DCC7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0A3CC46-6A0B-45B1-BAE1-EA1CAA42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DAB-1EA8-4B80-A1AA-B09E57B3E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3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CF5B45-56EF-46C3-BE4C-242A9EF5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AE85AE5-8891-4B25-98EF-702F7461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7DA-91AB-40D8-BDF0-F3E08BC3834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222C624-3B4B-4176-8E23-F89E5D47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DA87B81-36AB-44C9-A779-ABF9CBD7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DAB-1EA8-4B80-A1AA-B09E57B3E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5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6F95E64-9806-4B74-9F49-336BB9AF4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7DA-91AB-40D8-BDF0-F3E08BC3834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24738B7-87AB-4DED-8980-C8CEB2DD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3F73EF-C9CB-4B5C-AF02-C99C92AF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DAB-1EA8-4B80-A1AA-B09E57B3E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1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88B2B9-8EB4-4D9B-B7C6-635E8D56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E25CCD-208B-4360-8FF6-1D3285A0C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D13A5A6-E300-4E12-BE9A-B50F50BBD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A062CD-7F93-4B06-843A-61813853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7DA-91AB-40D8-BDF0-F3E08BC3834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8AA4EA-71B5-446E-A928-78A40850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98011C-34F7-44DE-BA95-40804AF7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DAB-1EA8-4B80-A1AA-B09E57B3E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3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9C8FEB-D7AC-42C6-A3FF-4AD48B23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CDA325F-C064-4A41-9D4E-8207B7AFE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8C2686-4660-4D7C-87F7-2C5F06365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9C1EEA-7FB3-477C-8497-AAEA13534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7DA-91AB-40D8-BDF0-F3E08BC3834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777C84-8D19-4C01-9C6B-3DCB8E43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BA464B-11C7-4BA7-9905-E725D444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DAB-1EA8-4B80-A1AA-B09E57B3E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1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022572-42FC-483C-AE02-CBEFFFA8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7BE3E5-8DA1-4863-BDA2-6FAE62E96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804B88-4AA9-4939-8DBF-BA0A4BC79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E17DA-91AB-40D8-BDF0-F3E08BC3834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8D7EE3-3F8D-456B-BD06-A8BAA16C0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D1F4C0-09D7-4D5B-B264-9A1194FAA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05DAB-1EA8-4B80-A1AA-B09E57B3E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BB673-7D70-454C-81E6-3AFFDF89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3993"/>
            <a:ext cx="9144000" cy="2387600"/>
          </a:xfrm>
          <a:ln>
            <a:noFill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900" b="1" dirty="0">
                <a:solidFill>
                  <a:srgbClr val="33252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Нетрадиционные формы</a:t>
            </a:r>
            <a:br>
              <a:rPr lang="ru-RU" sz="4900" b="1" dirty="0">
                <a:solidFill>
                  <a:srgbClr val="33252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33252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 по формированию </a:t>
            </a:r>
            <a:br>
              <a:rPr lang="ru-RU" sz="4900" b="1" dirty="0">
                <a:solidFill>
                  <a:srgbClr val="33252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33252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 развитию лексики</a:t>
            </a:r>
            <a:br>
              <a:rPr lang="ru-RU" sz="4900" b="1" dirty="0">
                <a:solidFill>
                  <a:srgbClr val="33252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33252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у школьников с ОВЗ</a:t>
            </a:r>
            <a:r>
              <a:rPr lang="ru-RU" b="1" dirty="0">
                <a:solidFill>
                  <a:srgbClr val="8C3C2A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8C3C2A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8C3C2A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0FAAEAF-B07A-460C-A512-9B2D01600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6477" y="4291593"/>
            <a:ext cx="4269387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600" dirty="0">
                <a:solidFill>
                  <a:srgbClr val="48364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МБОУ «Школа № 64»</a:t>
            </a:r>
          </a:p>
          <a:p>
            <a:pPr algn="l"/>
            <a:r>
              <a:rPr lang="ru-RU" sz="3600" dirty="0">
                <a:solidFill>
                  <a:srgbClr val="48364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Воронова Г. А. </a:t>
            </a:r>
          </a:p>
          <a:p>
            <a:pPr algn="l"/>
            <a:r>
              <a:rPr lang="ru-RU" sz="3600" dirty="0">
                <a:solidFill>
                  <a:srgbClr val="48364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Коршунова И. Ю.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55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AF215-CD5F-466E-8F1B-BFA58585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218661"/>
            <a:ext cx="10515600" cy="1325563"/>
          </a:xfrm>
        </p:spPr>
        <p:txBody>
          <a:bodyPr/>
          <a:lstStyle/>
          <a:p>
            <a:r>
              <a:rPr lang="ru-RU" sz="3600" b="1" dirty="0">
                <a:solidFill>
                  <a:srgbClr val="33252E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Видеоурок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xmlns="" id="{E1F1C855-F279-4447-A3F8-F8476AAA18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" y="1062474"/>
            <a:ext cx="11184834" cy="559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85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933989-0DAF-45B7-901F-2704AA0F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09" y="569311"/>
            <a:ext cx="10515600" cy="1325563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33252E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Драматерапия</a:t>
            </a:r>
            <a:r>
              <a:rPr lang="ru-RU" altLang="ru-RU" b="1" dirty="0">
                <a:solidFill>
                  <a:srgbClr val="CC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CC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6" descr="F:\выступление 8 мая\IMG_1680.JPG">
            <a:extLst>
              <a:ext uri="{FF2B5EF4-FFF2-40B4-BE49-F238E27FC236}">
                <a16:creationId xmlns:a16="http://schemas.microsoft.com/office/drawing/2014/main" xmlns="" id="{B31A6E91-14F8-4B05-BBD8-18C0AB27D2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73" y="2004368"/>
            <a:ext cx="6017618" cy="401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ШБП\развитие речи\13.jpg">
            <a:extLst>
              <a:ext uri="{FF2B5EF4-FFF2-40B4-BE49-F238E27FC236}">
                <a16:creationId xmlns:a16="http://schemas.microsoft.com/office/drawing/2014/main" xmlns="" id="{1D6F29A1-BCBA-4BE7-9DF7-CBE218F1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9" y="2007606"/>
            <a:ext cx="5286689" cy="402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71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B54807-F3DF-491B-AA3C-B14725C5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33252E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Знакомство с синонимами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2" descr="Синоним к слову - рисунки для учеников 3 класса.">
            <a:extLst>
              <a:ext uri="{FF2B5EF4-FFF2-40B4-BE49-F238E27FC236}">
                <a16:creationId xmlns:a16="http://schemas.microsoft.com/office/drawing/2014/main" xmlns="" id="{12F2D9B7-74EF-4F8F-8407-5C5A3A4609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83" y="1308619"/>
            <a:ext cx="7832034" cy="540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28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4B5907-DD99-4F49-B801-35887172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>
                <a:solidFill>
                  <a:srgbClr val="33252E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Антонимы</a:t>
            </a:r>
            <a:endParaRPr lang="ru-RU" dirty="0">
              <a:solidFill>
                <a:srgbClr val="33252E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E3563A6-2463-4DDE-8F5C-0EFEDC6DC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135"/>
            <a:ext cx="10702771" cy="4513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близко – далеко                        громко – тихо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один – много                             ночь – день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говорить – молчать                    чёрный – белый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лёгкая сумка – тяжёлая сумка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лёгкий вопрос – трудный вопрос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</a:t>
            </a:r>
          </a:p>
          <a:p>
            <a:pPr marL="0" indent="0">
              <a:buNone/>
            </a:pPr>
            <a:endParaRPr lang="ru-RU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5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EDEE0-B5B0-443A-A9FB-5C1B33AC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17"/>
            <a:ext cx="10515600" cy="1325563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33252E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Соревнования и турниры</a:t>
            </a:r>
            <a:endParaRPr lang="ru-RU" sz="3600" dirty="0">
              <a:solidFill>
                <a:srgbClr val="33252E"/>
              </a:solidFill>
            </a:endParaRPr>
          </a:p>
        </p:txBody>
      </p:sp>
      <p:pic>
        <p:nvPicPr>
          <p:cNvPr id="8" name="Picture 11" descr="Кроссворд &quot;Школьный&quot; | pesochnizza.ru">
            <a:extLst>
              <a:ext uri="{FF2B5EF4-FFF2-40B4-BE49-F238E27FC236}">
                <a16:creationId xmlns:a16="http://schemas.microsoft.com/office/drawing/2014/main" xmlns="" id="{6BB278AF-7A1E-4FB1-92B6-54ECCDF93C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78" y="1290092"/>
            <a:ext cx="9104244" cy="535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942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9F6485-6DAF-4560-8ADA-01F0AA65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3" y="134305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33252E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«Мечта»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5" descr="Ребенок витает в облаках? 5 советов, которые помогут сосредоточиться -  Телеканал «О!»">
            <a:extLst>
              <a:ext uri="{FF2B5EF4-FFF2-40B4-BE49-F238E27FC236}">
                <a16:creationId xmlns:a16="http://schemas.microsoft.com/office/drawing/2014/main" xmlns="" id="{B5E2F07A-E128-491C-A388-CEB2D7812B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82" y="1463272"/>
            <a:ext cx="7222435" cy="52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87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906994-E075-4E1E-8514-D1C15D73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35" y="302981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33252E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Имитация деятельности организации</a:t>
            </a:r>
            <a:endParaRPr lang="ru-RU" dirty="0">
              <a:solidFill>
                <a:srgbClr val="33252E"/>
              </a:solidFill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2925413A-FDE8-4C00-82A6-8E0A9C2BD3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42" y="1436047"/>
            <a:ext cx="8543985" cy="511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7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0C3758-7ACE-4FDE-9FAA-37D670F1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33252E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В словарях профессиональных слов мы можем многое узнать о профессии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F9C1B1-6779-4BA0-9261-E01E482E6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О какой профессии идёт речь?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Бульдозер, экскаватор, бетон.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Солист, ария, концерт.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Фюзеляж, пропеллер, шасси.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Палитра, акварель, натюрморт.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Объектив, штатив, проявитель.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Стетоскоп, рецепт, компресс.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Верстак, стамеска, рубанок.</a:t>
            </a:r>
          </a:p>
        </p:txBody>
      </p:sp>
    </p:spTree>
    <p:extLst>
      <p:ext uri="{BB962C8B-B14F-4D97-AF65-F5344CB8AC3E}">
        <p14:creationId xmlns:p14="http://schemas.microsoft.com/office/powerpoint/2010/main" val="3270265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22965F-11E6-43DD-8126-AEA8B9F5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2903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33252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компьютерных технологий </a:t>
            </a:r>
            <a:r>
              <a:rPr lang="ru-RU" altLang="ru-RU" b="1" dirty="0">
                <a:solidFill>
                  <a:srgbClr val="33252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33252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33252E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5E77AA3-C8C5-489F-AD6D-83AFC24428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5" y="2278683"/>
            <a:ext cx="5618922" cy="421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840B755B-2EAF-4161-A994-1AB74F4B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74" y="1027906"/>
            <a:ext cx="5618922" cy="421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455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3D7E93-F552-4170-AEC6-0330CC91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538F7A-E8DC-4EA3-85D0-29A857936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3200" b="1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Не обижайте детей готовыми формулами, </a:t>
            </a:r>
          </a:p>
          <a:p>
            <a:pPr marL="0" indent="0" algn="ctr">
              <a:buNone/>
            </a:pPr>
            <a:r>
              <a:rPr lang="ru-RU" altLang="ru-RU" sz="3200" b="1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формулы – пустота; </a:t>
            </a:r>
          </a:p>
          <a:p>
            <a:pPr marL="0" indent="0" algn="ctr">
              <a:buNone/>
            </a:pPr>
            <a:r>
              <a:rPr lang="ru-RU" altLang="ru-RU" sz="3200" b="1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обогатите их образами и картинами, </a:t>
            </a:r>
          </a:p>
          <a:p>
            <a:pPr marL="0" indent="0" algn="ctr">
              <a:buNone/>
            </a:pPr>
            <a:r>
              <a:rPr lang="ru-RU" altLang="ru-RU" sz="3200" b="1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на которых видны связующие нити.</a:t>
            </a:r>
          </a:p>
          <a:p>
            <a:endParaRPr lang="ru-RU" sz="3200" dirty="0">
              <a:solidFill>
                <a:srgbClr val="483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8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24A6E9-F868-4696-BA06-837BE1A2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870"/>
            <a:ext cx="10515600" cy="1325563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ru-RU" altLang="ru-RU" sz="3200" b="1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      </a:t>
            </a:r>
            <a:br>
              <a:rPr lang="ru-RU" altLang="ru-RU" sz="3200" b="1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33252E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Причины трудностей в обучении детей с ОВЗ: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B768E2-F613-455E-90B3-54CD382AE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3153"/>
            <a:ext cx="10775731" cy="435133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1. Неумение осознавать средства выражения мысли, т.е. отдельные слова и предложения.</a:t>
            </a:r>
            <a:r>
              <a:rPr lang="ru-RU" altLang="ru-RU" sz="3200" b="1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ru-RU" altLang="ru-RU" sz="3200" b="1" dirty="0">
              <a:solidFill>
                <a:srgbClr val="48364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2. Неумение рассматривать слово с разных сторон.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ru-RU" altLang="ru-RU" sz="3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12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16F2CF-37E5-4F0A-9C84-ED060710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374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solidFill>
                  <a:srgbClr val="33252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br>
              <a:rPr lang="ru-RU" altLang="ru-RU" sz="3600" b="1" dirty="0">
                <a:solidFill>
                  <a:srgbClr val="33252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rgbClr val="33252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altLang="ru-RU" sz="3600" b="1" dirty="0">
                <a:solidFill>
                  <a:srgbClr val="33252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rgbClr val="33252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33252E"/>
              </a:solidFill>
            </a:endParaRPr>
          </a:p>
        </p:txBody>
      </p:sp>
      <p:pic>
        <p:nvPicPr>
          <p:cNvPr id="4" name="Picture 6" descr="http://www.mouschool12.ucoz.ru/photos/novosti_2010-11/Solnishno.png">
            <a:extLst>
              <a:ext uri="{FF2B5EF4-FFF2-40B4-BE49-F238E27FC236}">
                <a16:creationId xmlns:a16="http://schemas.microsoft.com/office/drawing/2014/main" xmlns="" id="{10A696E4-47CA-4FA3-ACF7-1A8177ABF8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79" y="2786629"/>
            <a:ext cx="2464842" cy="246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70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>
            <a:extLst>
              <a:ext uri="{FF2B5EF4-FFF2-40B4-BE49-F238E27FC236}">
                <a16:creationId xmlns:a16="http://schemas.microsoft.com/office/drawing/2014/main" xmlns="" id="{1F78B354-FB52-4527-8417-D56D9D79EE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8437" y="142240"/>
            <a:ext cx="4175125" cy="3065462"/>
          </a:xfrm>
          <a:noFill/>
        </p:spPr>
      </p:pic>
      <p:pic>
        <p:nvPicPr>
          <p:cNvPr id="1028" name="Picture 4" descr="Конкурсы для детей и педагогов ОЦ Путь знаний">
            <a:extLst>
              <a:ext uri="{FF2B5EF4-FFF2-40B4-BE49-F238E27FC236}">
                <a16:creationId xmlns:a16="http://schemas.microsoft.com/office/drawing/2014/main" xmlns="" id="{DC1354AA-B814-4548-8C9D-EA385218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3" y="3285013"/>
            <a:ext cx="4802965" cy="351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9817AE69-EB8C-E05F-8EE3-C1E58F48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7440" y="3285013"/>
            <a:ext cx="4450757" cy="351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1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49C5D3-A00C-4AC7-8D11-E0D55A494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470" y="2746953"/>
            <a:ext cx="967981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altLang="ru-RU" sz="3600" b="1" dirty="0">
                <a:solidFill>
                  <a:srgbClr val="33252E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Лексикологией</a:t>
            </a:r>
            <a:r>
              <a:rPr lang="ru-RU" altLang="ru-RU" sz="3600" b="1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называется </a:t>
            </a:r>
            <a:br>
              <a:rPr lang="ru-RU" altLang="ru-RU" sz="3600" b="1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раздел науки о языке, </a:t>
            </a:r>
            <a:br>
              <a:rPr lang="ru-RU" altLang="ru-RU" sz="3600" b="1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в котором изучается словарный состав.</a:t>
            </a:r>
            <a:r>
              <a:rPr lang="ru-RU" altLang="ru-RU" dirty="0">
                <a:solidFill>
                  <a:srgbClr val="990099"/>
                </a:solidFill>
              </a:rPr>
              <a:t/>
            </a:r>
            <a:br>
              <a:rPr lang="ru-RU" altLang="ru-RU" dirty="0">
                <a:solidFill>
                  <a:srgbClr val="990099"/>
                </a:solidFill>
              </a:rPr>
            </a:b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20802C6-F90C-44F6-A1AC-3A73EE6BA3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55973">
            <a:off x="0" y="4305137"/>
            <a:ext cx="2195513" cy="24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28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CD3C81-CE57-4ACF-B819-28EED2DF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21" y="26311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33252E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Нетрадиционные формы работы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0357A43-6751-E84D-4CCB-3E9C32BC5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08" y="2414827"/>
            <a:ext cx="3621440" cy="3621440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BA36F37-3AC3-36F1-957D-B424A692723F}"/>
              </a:ext>
            </a:extLst>
          </p:cNvPr>
          <p:cNvSpPr txBox="1"/>
          <p:nvPr/>
        </p:nvSpPr>
        <p:spPr>
          <a:xfrm>
            <a:off x="3224551" y="3043141"/>
            <a:ext cx="160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Мечта</a:t>
            </a:r>
            <a:endParaRPr lang="en-US" sz="3200" dirty="0">
              <a:solidFill>
                <a:srgbClr val="48364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4AABC08-3B5A-FA91-EC14-18718A4807B5}"/>
              </a:ext>
            </a:extLst>
          </p:cNvPr>
          <p:cNvSpPr txBox="1"/>
          <p:nvPr/>
        </p:nvSpPr>
        <p:spPr>
          <a:xfrm>
            <a:off x="2551803" y="2130642"/>
            <a:ext cx="329058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Соревнование</a:t>
            </a:r>
            <a:endParaRPr lang="en-US" sz="3200" dirty="0">
              <a:solidFill>
                <a:srgbClr val="48364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CB659B-34CA-F464-4208-E2507EFE16E6}"/>
              </a:ext>
            </a:extLst>
          </p:cNvPr>
          <p:cNvSpPr txBox="1"/>
          <p:nvPr/>
        </p:nvSpPr>
        <p:spPr>
          <a:xfrm>
            <a:off x="7239362" y="2112418"/>
            <a:ext cx="33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Драматерапия</a:t>
            </a:r>
            <a:endParaRPr lang="en-US" sz="3200" dirty="0">
              <a:solidFill>
                <a:srgbClr val="48364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0C89EF5-5610-E53D-A1F5-A98C2BD2D10E}"/>
              </a:ext>
            </a:extLst>
          </p:cNvPr>
          <p:cNvSpPr txBox="1"/>
          <p:nvPr/>
        </p:nvSpPr>
        <p:spPr>
          <a:xfrm>
            <a:off x="8027193" y="3043141"/>
            <a:ext cx="254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Экскурсия</a:t>
            </a:r>
            <a:endParaRPr lang="en-US" sz="3200" dirty="0">
              <a:solidFill>
                <a:srgbClr val="48364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9FAA26-A485-3DBF-C743-06CE246E5B1D}"/>
              </a:ext>
            </a:extLst>
          </p:cNvPr>
          <p:cNvSpPr txBox="1"/>
          <p:nvPr/>
        </p:nvSpPr>
        <p:spPr>
          <a:xfrm>
            <a:off x="3064703" y="4115970"/>
            <a:ext cx="192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Проект</a:t>
            </a:r>
            <a:endParaRPr lang="en-US" sz="3200" dirty="0">
              <a:solidFill>
                <a:srgbClr val="48364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EEF4396-A579-A0E7-D03E-770358FB4664}"/>
              </a:ext>
            </a:extLst>
          </p:cNvPr>
          <p:cNvSpPr txBox="1"/>
          <p:nvPr/>
        </p:nvSpPr>
        <p:spPr>
          <a:xfrm>
            <a:off x="8256248" y="4116719"/>
            <a:ext cx="3283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Имитация</a:t>
            </a:r>
            <a:endParaRPr lang="en-US" sz="3200" dirty="0">
              <a:solidFill>
                <a:srgbClr val="48364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D6368F3-319D-0370-9444-EA52A5E0D75A}"/>
              </a:ext>
            </a:extLst>
          </p:cNvPr>
          <p:cNvSpPr txBox="1"/>
          <p:nvPr/>
        </p:nvSpPr>
        <p:spPr>
          <a:xfrm>
            <a:off x="924021" y="5188799"/>
            <a:ext cx="46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Использование КТ</a:t>
            </a:r>
            <a:endParaRPr lang="en-US" sz="3200" dirty="0">
              <a:solidFill>
                <a:srgbClr val="48364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DCB478E-33EB-3F96-90FA-494BB355C98C}"/>
              </a:ext>
            </a:extLst>
          </p:cNvPr>
          <p:cNvSpPr txBox="1"/>
          <p:nvPr/>
        </p:nvSpPr>
        <p:spPr>
          <a:xfrm>
            <a:off x="7895113" y="5190296"/>
            <a:ext cx="271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Видеоурок</a:t>
            </a:r>
            <a:endParaRPr lang="en-US" sz="3200" dirty="0">
              <a:solidFill>
                <a:srgbClr val="48364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8D56F12-8C89-94D5-CE7D-7B0F7016CA13}"/>
              </a:ext>
            </a:extLst>
          </p:cNvPr>
          <p:cNvSpPr txBox="1"/>
          <p:nvPr/>
        </p:nvSpPr>
        <p:spPr>
          <a:xfrm>
            <a:off x="5741409" y="5940294"/>
            <a:ext cx="1402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Игра</a:t>
            </a:r>
            <a:endParaRPr lang="en-US" sz="3200" dirty="0">
              <a:solidFill>
                <a:srgbClr val="48364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9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D9ED85-4F43-4825-84EC-E23CA161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>
                <a:solidFill>
                  <a:srgbClr val="33252E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Плюсы  нетрадиционных форм работ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229C42-A564-424A-B1B4-9DEC77514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467"/>
            <a:ext cx="11097087" cy="317706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altLang="ru-RU" sz="35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отказ от шаблона;</a:t>
            </a:r>
          </a:p>
          <a:p>
            <a:pPr>
              <a:lnSpc>
                <a:spcPct val="120000"/>
              </a:lnSpc>
            </a:pPr>
            <a:r>
              <a:rPr lang="ru-RU" altLang="ru-RU" sz="35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максимальное вовлечение учащихся класса в активную деятельность;</a:t>
            </a:r>
          </a:p>
          <a:p>
            <a:pPr>
              <a:lnSpc>
                <a:spcPct val="120000"/>
              </a:lnSpc>
            </a:pPr>
            <a:r>
              <a:rPr lang="ru-RU" altLang="ru-RU" sz="35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развитие коммуникативных навыков;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64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D9ED85-4F43-4825-84EC-E23CA161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>
                <a:solidFill>
                  <a:srgbClr val="33252E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Плюсы  нетрадиционных форм работ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229C42-A564-424A-B1B4-9DEC77514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408"/>
            <a:ext cx="11097087" cy="41921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altLang="ru-RU" sz="35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не развлекательность, а занимательность и увлечение как основа эмоционального тона урока;</a:t>
            </a:r>
          </a:p>
          <a:p>
            <a:pPr>
              <a:lnSpc>
                <a:spcPct val="120000"/>
              </a:lnSpc>
            </a:pPr>
            <a:r>
              <a:rPr lang="ru-RU" altLang="ru-RU" sz="35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скрытая дифференциация учащихся по учебным возможностям, способностям и склонностям.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96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CEA979-834A-455C-A5A5-B4A201E9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4898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33252E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Основные признаки:</a:t>
            </a:r>
            <a:endParaRPr lang="ru-RU" sz="3600" dirty="0">
              <a:solidFill>
                <a:srgbClr val="33252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97E2CA-4F33-4481-B704-7123BDD26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13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1.Дифференцированный подход к детям с ОВЗ. </a:t>
            </a:r>
          </a:p>
          <a:p>
            <a:endParaRPr lang="ru-RU" altLang="ru-RU" sz="3200" dirty="0">
              <a:solidFill>
                <a:srgbClr val="48364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2.Невозможность тиражирования.</a:t>
            </a:r>
          </a:p>
          <a:p>
            <a:endParaRPr lang="ru-RU" altLang="ru-RU" sz="3200" dirty="0">
              <a:solidFill>
                <a:srgbClr val="48364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3.Сотрудничество учителя и ученика. </a:t>
            </a:r>
          </a:p>
          <a:p>
            <a:endParaRPr lang="ru-RU" altLang="ru-RU" sz="3200" dirty="0">
              <a:solidFill>
                <a:srgbClr val="48364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3200" dirty="0">
                <a:solidFill>
                  <a:srgbClr val="48364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4.Ученик на таком уроке – соавтор учителя, а не просто объект обучения, воспитания.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15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EF576-D296-4700-A83A-977B54C8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01" y="198647"/>
            <a:ext cx="10515600" cy="1325563"/>
          </a:xfrm>
        </p:spPr>
        <p:txBody>
          <a:bodyPr/>
          <a:lstStyle/>
          <a:p>
            <a:r>
              <a:rPr lang="ru-RU" sz="3600" b="1" dirty="0">
                <a:solidFill>
                  <a:srgbClr val="33252E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Экскурсия </a:t>
            </a:r>
            <a:endParaRPr lang="ru-RU" sz="3600" dirty="0">
              <a:solidFill>
                <a:srgbClr val="33252E"/>
              </a:solidFill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15EE3F2B-FB39-4B93-A259-D98DD2CE24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9" y="1538989"/>
            <a:ext cx="4043804" cy="512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1 класс\IMG_3271.JPG">
            <a:extLst>
              <a:ext uri="{FF2B5EF4-FFF2-40B4-BE49-F238E27FC236}">
                <a16:creationId xmlns:a16="http://schemas.microsoft.com/office/drawing/2014/main" xmlns="" id="{3E2E5707-877E-4B58-B533-258B73319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7618" y="1538989"/>
            <a:ext cx="6391923" cy="51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32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263</Words>
  <Application>Microsoft Office PowerPoint</Application>
  <PresentationFormat>Произвольный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Нетрадиционные формы работы по формированию  и развитию лексики  у школьников с ОВЗ </vt:lpstr>
      <vt:lpstr>        Причины трудностей в обучении детей с ОВЗ:  </vt:lpstr>
      <vt:lpstr>Презентация PowerPoint</vt:lpstr>
      <vt:lpstr>Лексикологией называется  раздел науки о языке,  в котором изучается словарный состав. </vt:lpstr>
      <vt:lpstr>Нетрадиционные формы работы</vt:lpstr>
      <vt:lpstr>Плюсы  нетрадиционных форм работ  </vt:lpstr>
      <vt:lpstr>Плюсы  нетрадиционных форм работ  </vt:lpstr>
      <vt:lpstr>Основные признаки:</vt:lpstr>
      <vt:lpstr>Экскурсия </vt:lpstr>
      <vt:lpstr>Видеоурок </vt:lpstr>
      <vt:lpstr>Драматерапия </vt:lpstr>
      <vt:lpstr>Знакомство с синонимами </vt:lpstr>
      <vt:lpstr>Антонимы</vt:lpstr>
      <vt:lpstr>Соревнования и турниры</vt:lpstr>
      <vt:lpstr>«Мечта»</vt:lpstr>
      <vt:lpstr>Имитация деятельности организации</vt:lpstr>
      <vt:lpstr>В словарях профессиональных слов мы можем многое узнать о профессии</vt:lpstr>
      <vt:lpstr>Использование компьютерных технологий  </vt:lpstr>
      <vt:lpstr>Презентация PowerPoint</vt:lpstr>
      <vt:lpstr>                       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формы работы по формированию  и развитию лексики  у школьников с ОВЗ </dc:title>
  <dc:creator>Galina</dc:creator>
  <cp:lastModifiedBy>Школа-64</cp:lastModifiedBy>
  <cp:revision>43</cp:revision>
  <dcterms:created xsi:type="dcterms:W3CDTF">2022-11-04T08:49:11Z</dcterms:created>
  <dcterms:modified xsi:type="dcterms:W3CDTF">2022-11-09T09:13:21Z</dcterms:modified>
</cp:coreProperties>
</file>