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99" r:id="rId7"/>
    <p:sldId id="261" r:id="rId8"/>
    <p:sldId id="262" r:id="rId9"/>
    <p:sldId id="270" r:id="rId10"/>
    <p:sldId id="264" r:id="rId11"/>
    <p:sldId id="266" r:id="rId12"/>
    <p:sldId id="265" r:id="rId13"/>
    <p:sldId id="267" r:id="rId14"/>
    <p:sldId id="271" r:id="rId15"/>
    <p:sldId id="268" r:id="rId16"/>
    <p:sldId id="272" r:id="rId17"/>
    <p:sldId id="269" r:id="rId18"/>
    <p:sldId id="275" r:id="rId19"/>
    <p:sldId id="298" r:id="rId20"/>
    <p:sldId id="280" r:id="rId21"/>
    <p:sldId id="276" r:id="rId22"/>
    <p:sldId id="281" r:id="rId23"/>
    <p:sldId id="277" r:id="rId24"/>
    <p:sldId id="297" r:id="rId25"/>
    <p:sldId id="278" r:id="rId26"/>
    <p:sldId id="283" r:id="rId27"/>
    <p:sldId id="284" r:id="rId28"/>
    <p:sldId id="282" r:id="rId29"/>
    <p:sldId id="294" r:id="rId30"/>
    <p:sldId id="286" r:id="rId31"/>
    <p:sldId id="285" r:id="rId32"/>
    <p:sldId id="295" r:id="rId33"/>
    <p:sldId id="287" r:id="rId34"/>
    <p:sldId id="288" r:id="rId35"/>
    <p:sldId id="29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384FA-C530-43F6-B48D-B803E6B40B23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1268A-B5A5-4414-A34E-09B7ECA48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910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268A-B5A5-4414-A34E-09B7ECA4821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063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12.jpeg"/><Relationship Id="rId18" Type="http://schemas.openxmlformats.org/officeDocument/2006/relationships/slide" Target="slide12.xml"/><Relationship Id="rId26" Type="http://schemas.openxmlformats.org/officeDocument/2006/relationships/image" Target="../media/image19.jpeg"/><Relationship Id="rId3" Type="http://schemas.openxmlformats.org/officeDocument/2006/relationships/image" Target="../media/image7.png"/><Relationship Id="rId21" Type="http://schemas.openxmlformats.org/officeDocument/2006/relationships/slide" Target="slide16.xml"/><Relationship Id="rId34" Type="http://schemas.openxmlformats.org/officeDocument/2006/relationships/slide" Target="slide14.xml"/><Relationship Id="rId7" Type="http://schemas.openxmlformats.org/officeDocument/2006/relationships/image" Target="../media/image9.jpeg"/><Relationship Id="rId12" Type="http://schemas.openxmlformats.org/officeDocument/2006/relationships/slide" Target="slide23.xml"/><Relationship Id="rId17" Type="http://schemas.openxmlformats.org/officeDocument/2006/relationships/image" Target="../media/image14.jpeg"/><Relationship Id="rId25" Type="http://schemas.openxmlformats.org/officeDocument/2006/relationships/slide" Target="slide18.xml"/><Relationship Id="rId33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slide" Target="slide21.xml"/><Relationship Id="rId20" Type="http://schemas.openxmlformats.org/officeDocument/2006/relationships/image" Target="../media/image16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image" Target="../media/image11.jpeg"/><Relationship Id="rId24" Type="http://schemas.openxmlformats.org/officeDocument/2006/relationships/image" Target="../media/image18.jpeg"/><Relationship Id="rId32" Type="http://schemas.openxmlformats.org/officeDocument/2006/relationships/image" Target="../media/image22.png"/><Relationship Id="rId5" Type="http://schemas.openxmlformats.org/officeDocument/2006/relationships/image" Target="../media/image8.jpeg"/><Relationship Id="rId15" Type="http://schemas.openxmlformats.org/officeDocument/2006/relationships/image" Target="../media/image13.png"/><Relationship Id="rId23" Type="http://schemas.openxmlformats.org/officeDocument/2006/relationships/slide" Target="slide10.xml"/><Relationship Id="rId28" Type="http://schemas.openxmlformats.org/officeDocument/2006/relationships/image" Target="../media/image20.jpeg"/><Relationship Id="rId10" Type="http://schemas.openxmlformats.org/officeDocument/2006/relationships/slide" Target="slide22.xml"/><Relationship Id="rId19" Type="http://schemas.openxmlformats.org/officeDocument/2006/relationships/image" Target="../media/image15.jpeg"/><Relationship Id="rId31" Type="http://schemas.openxmlformats.org/officeDocument/2006/relationships/slide" Target="slide20.xml"/><Relationship Id="rId4" Type="http://schemas.openxmlformats.org/officeDocument/2006/relationships/slide" Target="slide26.xml"/><Relationship Id="rId9" Type="http://schemas.openxmlformats.org/officeDocument/2006/relationships/image" Target="../media/image10.jpeg"/><Relationship Id="rId14" Type="http://schemas.openxmlformats.org/officeDocument/2006/relationships/slide" Target="slide25.xml"/><Relationship Id="rId22" Type="http://schemas.openxmlformats.org/officeDocument/2006/relationships/image" Target="../media/image17.jpeg"/><Relationship Id="rId27" Type="http://schemas.openxmlformats.org/officeDocument/2006/relationships/slide" Target="slide11.xml"/><Relationship Id="rId30" Type="http://schemas.openxmlformats.org/officeDocument/2006/relationships/image" Target="../media/image21.png"/><Relationship Id="rId35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2.jpe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book33.ru/category/vladimirskaya-obl-toponimika-nazvaniy" TargetMode="External"/><Relationship Id="rId3" Type="http://schemas.openxmlformats.org/officeDocument/2006/relationships/hyperlink" Target="https://refdb.ru/look/1452551-pall.html" TargetMode="External"/><Relationship Id="rId7" Type="http://schemas.openxmlformats.org/officeDocument/2006/relationships/hyperlink" Target="https://studentopedia.ru/lib/toponimy-vladimirskoy-oblasti-kak-otrazhenie-istorii-kraya-ebb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0ck.ru/kraevedenie_i_etnografiya/toponimy_vladimirskoj_oblasti_kak.html" TargetMode="External"/><Relationship Id="rId5" Type="http://schemas.openxmlformats.org/officeDocument/2006/relationships/hyperlink" Target="http://www.vladimirgid.ru/region/toponymy.htm" TargetMode="External"/><Relationship Id="rId10" Type="http://schemas.openxmlformats.org/officeDocument/2006/relationships/hyperlink" Target="https://vedom.ru/news/2019/04/27/34839-neblagozvuchnaya-vladimirskaya-toponimika" TargetMode="External"/><Relationship Id="rId4" Type="http://schemas.openxmlformats.org/officeDocument/2006/relationships/hyperlink" Target="https://www.tourism33.ru/guide/info/" TargetMode="External"/><Relationship Id="rId9" Type="http://schemas.openxmlformats.org/officeDocument/2006/relationships/hyperlink" Target="https://studizba.com/files/show/doc/24076-2-64560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611560" y="1166843"/>
            <a:ext cx="79208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Библиотечный  урок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«Занимательная топонимика 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8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Владимирского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края».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учащихся 3-4 классов</a:t>
            </a:r>
          </a:p>
          <a:p>
            <a:pPr algn="ctr"/>
            <a:r>
              <a:rPr lang="ru-RU" sz="2400" b="1" i="1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/>
              <a:t> </a:t>
            </a:r>
          </a:p>
          <a:p>
            <a:pPr algn="r"/>
            <a:r>
              <a:rPr lang="ru-RU" dirty="0"/>
              <a:t> 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Работу 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выполнила:</a:t>
            </a:r>
          </a:p>
          <a:p>
            <a:pPr algn="r"/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Чернова Нина Вадимовна,</a:t>
            </a:r>
          </a:p>
          <a:p>
            <a:pPr algn="r"/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ведущий библиотекарь </a:t>
            </a:r>
          </a:p>
          <a:p>
            <a:pPr algn="r"/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МБОУ г. Владимира «СОШ №33»</a:t>
            </a:r>
          </a:p>
        </p:txBody>
      </p:sp>
    </p:spTree>
    <p:extLst>
      <p:ext uri="{BB962C8B-B14F-4D97-AF65-F5344CB8AC3E}">
        <p14:creationId xmlns="" xmlns:p14="http://schemas.microsoft.com/office/powerpoint/2010/main" val="19855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5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4355976" y="1700808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Кротова  С. А. 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Заповедный край: 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книга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Киржаче и Киржачском районе 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дачников, сезонных жителей и гостей края».</a:t>
            </a:r>
          </a:p>
        </p:txBody>
      </p:sp>
      <p:pic>
        <p:nvPicPr>
          <p:cNvPr id="4" name="Рисунок 3" descr="Заповедный край : книга о Киржаче и Киржачском районе для дачников, сезонных жителей и гостей края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024336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697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5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0" y="285728"/>
            <a:ext cx="9144000" cy="5829300"/>
            <a:chOff x="-102" y="922"/>
            <a:chExt cx="5760" cy="3672"/>
          </a:xfrm>
        </p:grpSpPr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-102" y="922"/>
              <a:ext cx="5760" cy="3672"/>
              <a:chOff x="-102" y="922"/>
              <a:chExt cx="5760" cy="3672"/>
            </a:xfrm>
          </p:grpSpPr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-102" y="922"/>
                <a:ext cx="5760" cy="3672"/>
                <a:chOff x="-102" y="922"/>
                <a:chExt cx="5760" cy="3672"/>
              </a:xfrm>
            </p:grpSpPr>
            <p:grpSp>
              <p:nvGrpSpPr>
                <p:cNvPr id="9" name="Group 33"/>
                <p:cNvGrpSpPr>
                  <a:grpSpLocks/>
                </p:cNvGrpSpPr>
                <p:nvPr/>
              </p:nvGrpSpPr>
              <p:grpSpPr bwMode="auto">
                <a:xfrm>
                  <a:off x="-102" y="922"/>
                  <a:ext cx="5760" cy="3672"/>
                  <a:chOff x="-102" y="922"/>
                  <a:chExt cx="5760" cy="3672"/>
                </a:xfrm>
              </p:grpSpPr>
              <p:grpSp>
                <p:nvGrpSpPr>
                  <p:cNvPr id="11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-102" y="922"/>
                    <a:ext cx="5760" cy="3672"/>
                    <a:chOff x="-102" y="922"/>
                    <a:chExt cx="5760" cy="3672"/>
                  </a:xfrm>
                </p:grpSpPr>
                <p:grpSp>
                  <p:nvGrpSpPr>
                    <p:cNvPr id="13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02" y="922"/>
                      <a:ext cx="5760" cy="3672"/>
                      <a:chOff x="-102" y="922"/>
                      <a:chExt cx="5760" cy="3672"/>
                    </a:xfrm>
                  </p:grpSpPr>
                  <p:grpSp>
                    <p:nvGrpSpPr>
                      <p:cNvPr id="15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02" y="922"/>
                        <a:ext cx="5760" cy="3672"/>
                        <a:chOff x="-102" y="922"/>
                        <a:chExt cx="5760" cy="3672"/>
                      </a:xfrm>
                    </p:grpSpPr>
                    <p:grpSp>
                      <p:nvGrpSpPr>
                        <p:cNvPr id="17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02" y="922"/>
                          <a:ext cx="5760" cy="3672"/>
                          <a:chOff x="-102" y="922"/>
                          <a:chExt cx="5760" cy="3672"/>
                        </a:xfrm>
                      </p:grpSpPr>
                      <p:grpSp>
                        <p:nvGrpSpPr>
                          <p:cNvPr id="19" name="Group 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102" y="922"/>
                            <a:ext cx="5760" cy="3672"/>
                            <a:chOff x="-102" y="922"/>
                            <a:chExt cx="5760" cy="3672"/>
                          </a:xfrm>
                        </p:grpSpPr>
                        <p:grpSp>
                          <p:nvGrpSpPr>
                            <p:cNvPr id="21" name="Group 2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-102" y="922"/>
                              <a:ext cx="5760" cy="3672"/>
                              <a:chOff x="-102" y="922"/>
                              <a:chExt cx="5760" cy="3672"/>
                            </a:xfrm>
                          </p:grpSpPr>
                          <p:grpSp>
                            <p:nvGrpSpPr>
                              <p:cNvPr id="23" name="Group 1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-102" y="922"/>
                                <a:ext cx="5760" cy="3672"/>
                                <a:chOff x="-102" y="922"/>
                                <a:chExt cx="5760" cy="3672"/>
                              </a:xfrm>
                            </p:grpSpPr>
                            <p:grpSp>
                              <p:nvGrpSpPr>
                                <p:cNvPr id="25" name="Group 1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-102" y="922"/>
                                  <a:ext cx="5760" cy="3672"/>
                                  <a:chOff x="-102" y="922"/>
                                  <a:chExt cx="5760" cy="3672"/>
                                </a:xfrm>
                              </p:grpSpPr>
                              <p:grpSp>
                                <p:nvGrpSpPr>
                                  <p:cNvPr id="27" name="Group 15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-102" y="922"/>
                                    <a:ext cx="5760" cy="3672"/>
                                    <a:chOff x="-102" y="922"/>
                                    <a:chExt cx="5760" cy="3672"/>
                                  </a:xfrm>
                                </p:grpSpPr>
                                <p:grpSp>
                                  <p:nvGrpSpPr>
                                    <p:cNvPr id="29" name="Group 12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-102" y="922"/>
                                      <a:ext cx="5760" cy="3672"/>
                                      <a:chOff x="-102" y="922"/>
                                      <a:chExt cx="5760" cy="3672"/>
                                    </a:xfrm>
                                  </p:grpSpPr>
                                  <p:grpSp>
                                    <p:nvGrpSpPr>
                                      <p:cNvPr id="31" name="Group 10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-102" y="922"/>
                                        <a:ext cx="5760" cy="3672"/>
                                        <a:chOff x="-102" y="922"/>
                                        <a:chExt cx="5760" cy="3672"/>
                                      </a:xfrm>
                                    </p:grpSpPr>
                                    <p:grpSp>
                                      <p:nvGrpSpPr>
                                        <p:cNvPr id="33" name="Group 8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-102" y="922"/>
                                          <a:ext cx="5760" cy="3672"/>
                                          <a:chOff x="56" y="922"/>
                                          <a:chExt cx="5760" cy="3672"/>
                                        </a:xfrm>
                                      </p:grpSpPr>
                                      <p:grpSp>
                                        <p:nvGrpSpPr>
                                          <p:cNvPr id="35" name="Group 6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56" y="922"/>
                                            <a:ext cx="5760" cy="3672"/>
                                            <a:chOff x="56" y="922"/>
                                            <a:chExt cx="5760" cy="3672"/>
                                          </a:xfrm>
                                        </p:grpSpPr>
                                        <p:pic>
                                          <p:nvPicPr>
                                            <p:cNvPr id="37" name="Picture 4" descr="map"/>
                                            <p:cNvPicPr>
                                              <a:picLocks noChangeAspect="1" noChangeArrowheads="1"/>
                                            </p:cNvPicPr>
                                            <p:nvPr/>
                                          </p:nvPicPr>
                                          <p:blipFill>
                                            <a:blip r:embed="rId3">
                                              <a:extLst>
                                                <a:ext uri="{28A0092B-C50C-407E-A947-70E740481C1C}">
                                                  <a14:useLocalDpi xmlns="" xmlns:a14="http://schemas.microsoft.com/office/drawing/2010/main" val="0"/>
                                                </a:ext>
                                              </a:extLst>
                                            </a:blip>
                                            <a:srcRect/>
                                            <a:stretch>
                                              <a:fillRect/>
                                            </a:stretch>
                                          </p:blipFill>
                                          <p:spPr bwMode="auto">
                                            <a:xfrm>
                                              <a:off x="56" y="922"/>
                                              <a:ext cx="5760" cy="3672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  <a:ln>
                                              <a:noFill/>
                                            </a:ln>
                                            <a:extLst>
                                              <a:ext uri="{909E8E84-426E-40DD-AFC4-6F175D3DCCD1}">
                                                <a14:hiddenFill xmlns=""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  <a:ext uri="{91240B29-F687-4F45-9708-019B960494DF}">
                                                <a14:hiddenLine xmlns="" xmlns:a14="http://schemas.microsoft.com/office/drawing/2010/main" w="9525">
                                                  <a:solidFill>
                                                    <a:srgbClr val="000000"/>
                                                  </a:solidFill>
                                                  <a:miter lim="800000"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</a:extLst>
                                          </p:spPr>
                                        </p:pic>
                                        <p:pic>
                                          <p:nvPicPr>
                                            <p:cNvPr id="38" name="Picture 5" descr="yurjev(1)">
                                              <a:hlinkClick r:id="rId4" action="ppaction://hlinksldjump"/>
                                            </p:cNvPr>
                                            <p:cNvPicPr>
                                              <a:picLocks noChangeAspect="1" noChangeArrowheads="1"/>
                                            </p:cNvPicPr>
                                            <p:nvPr/>
                                          </p:nvPicPr>
                                          <p:blipFill>
                                            <a:blip r:embed="rId5">
                                              <a:extLst>
                                                <a:ext uri="{28A0092B-C50C-407E-A947-70E740481C1C}">
                                                  <a14:useLocalDpi xmlns="" xmlns:a14="http://schemas.microsoft.com/office/drawing/2010/main" val="0"/>
                                                </a:ext>
                                              </a:extLst>
                                            </a:blip>
                                            <a:srcRect/>
                                            <a:stretch>
                                              <a:fillRect/>
                                            </a:stretch>
                                          </p:blipFill>
                                          <p:spPr bwMode="auto">
                                            <a:xfrm>
                                              <a:off x="1791" y="1207"/>
                                              <a:ext cx="407" cy="470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  <a:ln>
                                              <a:noFill/>
                                            </a:ln>
                                            <a:extLst>
                                              <a:ext uri="{909E8E84-426E-40DD-AFC4-6F175D3DCCD1}">
                                                <a14:hiddenFill xmlns=""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  <a:ext uri="{91240B29-F687-4F45-9708-019B960494DF}">
                                                <a14:hiddenLine xmlns="" xmlns:a14="http://schemas.microsoft.com/office/drawing/2010/main" w="9525">
                                                  <a:solidFill>
                                                    <a:srgbClr val="000000"/>
                                                  </a:solidFill>
                                                  <a:miter lim="800000"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</a:extLst>
                                          </p:spPr>
                                        </p:pic>
                                      </p:grpSp>
                                      <p:pic>
                                        <p:nvPicPr>
                                          <p:cNvPr id="36" name="Picture 7" descr="vyazniki(1)">
                                            <a:hlinkClick r:id="rId6" action="ppaction://hlinksldjump"/>
                                          </p:cNvPr>
                                          <p:cNvPicPr>
                                            <a:picLocks noChangeAspect="1" noChangeArrowheads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7">
                                            <a:extLst>
                                              <a:ext uri="{28A0092B-C50C-407E-A947-70E740481C1C}">
                                                <a14:useLocalDpi xmlns="" xmlns:a14="http://schemas.microsoft.com/office/drawing/2010/main" val="0"/>
                                              </a:ext>
                                            </a:extLst>
                                          </a:blip>
                                          <a:srcRect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4513" y="1979"/>
                                            <a:ext cx="322" cy="398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>
                                            <a:noFill/>
                                          </a:ln>
                                          <a:extLst>
                                            <a:ext uri="{909E8E84-426E-40DD-AFC4-6F175D3DCCD1}">
                                              <a14:hiddenFill xmlns=""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  <a:ext uri="{91240B29-F687-4F45-9708-019B960494DF}">
                                              <a14:hiddenLine xmlns="" xmlns:a14="http://schemas.microsoft.com/office/drawing/2010/main"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14:hiddenLine>
                                            </a:ext>
                                          </a:extLst>
                                        </p:spPr>
                                      </p:pic>
                                    </p:grpSp>
                                    <p:pic>
                                      <p:nvPicPr>
                                        <p:cNvPr id="34" name="Picture 9" descr="suzdal(1)">
                                          <a:hlinkClick r:id="rId8" action="ppaction://hlinksldjump"/>
                                        </p:cNvPr>
                                        <p:cNvPicPr>
                                          <a:picLocks noChangeAspect="1" noChangeArrowheads="1"/>
                                        </p:cNvPicPr>
                                        <p:nvPr/>
                                      </p:nvPicPr>
                                      <p:blipFill>
                                        <a:blip r:embed="rId9">
                                          <a:extLst>
                                            <a:ext uri="{28A0092B-C50C-407E-A947-70E740481C1C}">
                                              <a14:useLocalDpi xmlns="" xmlns:a14="http://schemas.microsoft.com/office/drawing/2010/main" val="0"/>
                                            </a:ext>
                                          </a:extLst>
                                        </a:blip>
                                        <a:srcRect/>
                                        <a:stretch>
                                          <a:fillRect/>
                                        </a:stretch>
                                      </p:blipFill>
                                      <p:spPr bwMode="auto">
                                        <a:xfrm>
                                          <a:off x="2485" y="1570"/>
                                          <a:ext cx="357" cy="40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>
                                          <a:noFill/>
                                        </a:ln>
                                        <a:extLst>
                                          <a:ext uri="{909E8E84-426E-40DD-AFC4-6F175D3DCCD1}">
                                            <a14:hiddenFill xmlns=""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  <a:ext uri="{91240B29-F687-4F45-9708-019B960494DF}">
                                            <a14:hiddenLine xmlns="" xmlns:a14="http://schemas.microsoft.com/office/drawing/2010/main" w="9525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14:hiddenLine>
                                          </a:ext>
                                        </a:extLst>
                                      </p:spPr>
                                    </p:pic>
                                  </p:grpSp>
                                  <p:pic>
                                    <p:nvPicPr>
                                      <p:cNvPr id="32" name="Picture 11" descr="sudogda(1)">
                                        <a:hlinkClick r:id="rId10" action="ppaction://hlinksldjump"/>
                                      </p:cNvPr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11">
                                        <a:extLst>
                                          <a:ext uri="{28A0092B-C50C-407E-A947-70E740481C1C}">
                                            <a14:useLocalDpi xmlns="" xmlns:a14="http://schemas.microsoft.com/office/drawing/2010/main"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3107" y="2704"/>
                                        <a:ext cx="345" cy="40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xtLst>
                                        <a:ext uri="{909E8E84-426E-40DD-AFC4-6F175D3DCCD1}">
                                          <a14:hiddenFill xmlns=""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xmlns="" xmlns:a14="http://schemas.microsoft.com/office/drawing/2010/main"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</a:extLst>
                                    </p:spPr>
                                  </p:pic>
                                </p:grpSp>
                                <p:pic>
                                  <p:nvPicPr>
                                    <p:cNvPr id="30" name="Picture 14" descr="murom_gerb(1)">
                                      <a:hlinkClick r:id="rId12" action="ppaction://hlinksldjump"/>
                                    </p:cNvPr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3">
                                      <a:extLst>
                                        <a:ext uri="{28A0092B-C50C-407E-A947-70E740481C1C}">
                                          <a14:useLocalDpi xmlns=""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4150" y="2931"/>
                                      <a:ext cx="294" cy="36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xtLst>
                                      <a:ext uri="{909E8E84-426E-40DD-AFC4-6F175D3DCCD1}">
                                        <a14:hiddenFill xmlns=""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=""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</p:pic>
                              </p:grpSp>
                              <p:pic>
                                <p:nvPicPr>
                                  <p:cNvPr id="28" name="Picture 16" descr="petuhi2">
                                    <a:hlinkClick r:id="rId14" action="ppaction://hlinksldjump"/>
                                  </p:cNvPr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5" cstate="print">
                                    <a:extLst>
                                      <a:ext uri="{28A0092B-C50C-407E-A947-70E740481C1C}">
                                        <a14:useLocalDpi xmlns=""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292" y="2614"/>
                                    <a:ext cx="333" cy="41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=""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=""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</p:grpSp>
                            <p:pic>
                              <p:nvPicPr>
                                <p:cNvPr id="26" name="Picture 18" descr="melenki(1)">
                                  <a:hlinkClick r:id="rId16" action="ppaction://hlinksldjump"/>
                                </p:cNvPr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7">
                                  <a:extLst>
                                    <a:ext uri="{28A0092B-C50C-407E-A947-70E740481C1C}">
                                      <a14:useLocalDpi xmlns=""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651" y="3385"/>
                                  <a:ext cx="291" cy="338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=""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=""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grpSp>
                          <p:pic>
                            <p:nvPicPr>
                              <p:cNvPr id="24" name="Picture 20" descr="kolchugino_gerb(1)">
                                <a:hlinkClick r:id="rId18" action="ppaction://hlinksldjump"/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9">
                                <a:extLst>
                                  <a:ext uri="{28A0092B-C50C-407E-A947-70E740481C1C}">
                                    <a14:useLocalDpi xmlns=""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92" y="1842"/>
                                <a:ext cx="334" cy="42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=""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=""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grpSp>
                        <p:pic>
                          <p:nvPicPr>
                            <p:cNvPr id="22" name="Picture 22" descr="gus2">
                              <a:hlinkClick r:id="rId14" action="ppaction://hlinksldjump"/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 cstate="print">
                              <a:extLst>
                                <a:ext uri="{28A0092B-C50C-407E-A947-70E740481C1C}">
                                  <a14:useLocalDpi xmlns=""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33" y="3521"/>
                              <a:ext cx="289" cy="36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=""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grpSp>
                      <p:pic>
                        <p:nvPicPr>
                          <p:cNvPr id="20" name="Picture 24" descr="gorokhovets(1)">
                            <a:hlinkClick r:id="rId21" action="ppaction://hlinksldjump"/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=""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6" y="2387"/>
                            <a:ext cx="356" cy="4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grpSp>
                    <p:pic>
                      <p:nvPicPr>
                        <p:cNvPr id="18" name="Picture 26" descr="aleksandrov_gerb(1)">
                          <a:hlinkClick r:id="rId23" action="ppaction://hlinksldjump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=""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1525"/>
                          <a:ext cx="330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pic>
                    <p:nvPicPr>
                      <p:cNvPr id="16" name="Picture 28" descr="kirzhach(1)">
                        <a:hlinkClick r:id="rId25" action="ppaction://hlinksldjump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=""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" y="2251"/>
                        <a:ext cx="323" cy="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14" name="Picture 30" descr="kovrov">
                      <a:hlinkClick r:id="rId27" action="ppaction://hlinksldjump"/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8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696" y="2205"/>
                      <a:ext cx="300" cy="3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12" name="Picture 32" descr="g1573_kameshkovo_city">
                    <a:hlinkClick r:id="rId29" action="ppaction://hlinksldjump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98" y="1344"/>
                    <a:ext cx="273" cy="3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0" name="Picture 34" descr="sobinka_city_coa_2007">
                  <a:hlinkClick r:id="rId31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2" y="2840"/>
                  <a:ext cx="341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" name="Picture 36" descr="selivanovsky_rayon_coa_n2041">
                <a:hlinkClick r:id="rId31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6" y="2886"/>
                <a:ext cx="302" cy="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38" descr="vl">
              <a:hlinkClick r:id="rId3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752"/>
              <a:ext cx="35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232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5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2" name="Picture 2" descr="C:\Users\bibl\Desktop\20221118_111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4786346" cy="6878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32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" name="Рисунок 3" descr="https://sun9-30.userapi.com/impf/c858016/v858016125/ea417/6q1aXHOsUu8.jpg?size=442x604&amp;quality=96&amp;sign=b39576d540e82c61d3cb9ae09d5ccdb4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2786082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s://dombezkluchey.ru/assets/images/sudogda/160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643314"/>
            <a:ext cx="2643206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00430" y="928670"/>
            <a:ext cx="61892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 Никонов  Судогда.</a:t>
            </a:r>
          </a:p>
          <a:p>
            <a:pPr lvl="0"/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Знахуренко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Н. А. Судогодский край.   История, пейзажи, лица</a:t>
            </a:r>
          </a:p>
        </p:txBody>
      </p:sp>
    </p:spTree>
    <p:extLst>
      <p:ext uri="{BB962C8B-B14F-4D97-AF65-F5344CB8AC3E}">
        <p14:creationId xmlns="" xmlns:p14="http://schemas.microsoft.com/office/powerpoint/2010/main" val="25232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098" name="Picture 2" descr="https://www.webanan.ru/wp-content/uploads/2013/07/home_1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2" y="156563"/>
            <a:ext cx="8739741" cy="6551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78108" y="3595996"/>
            <a:ext cx="2292104" cy="2713324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1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5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755576" y="2394719"/>
            <a:ext cx="68451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Город славен хрусталём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своим цветным стеклом.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тихой речке Гусь плескается,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тот город называется?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s://dic.academic.ru/pictures/wiki/files/67/Coat_of_Arms_of_Gus-Khrustalny_%28Vladimir_oblast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905000" cy="255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32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098" name="Picture 2" descr="https://www.webanan.ru/wp-content/uploads/2013/07/home_1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2" y="156563"/>
            <a:ext cx="8739741" cy="6551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951821" y="4691671"/>
            <a:ext cx="1644032" cy="2016224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546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5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" name="Рисунок 3" descr="обложка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8" y="1263916"/>
            <a:ext cx="2765309" cy="4323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8836" y="1348279"/>
            <a:ext cx="53962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Гиляревский</a:t>
            </a:r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П. В. </a:t>
            </a:r>
            <a:endParaRPr lang="ru-RU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Очерк </a:t>
            </a:r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путеводитель  </a:t>
            </a:r>
            <a:endParaRPr lang="ru-RU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Гусь-Хрустальный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400" i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Казакова Л.О истории русского художественного стекла в   Гусь-Хрустальном;   </a:t>
            </a:r>
            <a:endParaRPr lang="ru-RU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 Ю. Васильев  О жизни города Гусь-Хрустальный и района в  XX и начале XXI века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232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5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1619672" y="83671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Юрьев - Польский</a:t>
            </a:r>
            <a:endParaRPr lang="ru-RU" sz="3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s://cdn.fishki.net/upload/post/2020/10/07/3440778/aa7454f8e859d5be8e5a162e0d28a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02022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i.pinimg.com/originals/6e/f9/c6/6ef9c62ba42d9e7f92b8d57b949d89f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" y="2163582"/>
            <a:ext cx="4876373" cy="3250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9653" y="1520758"/>
            <a:ext cx="227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Владимир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6897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06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214678" y="714356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Ополье</a:t>
            </a: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14290"/>
            <a:ext cx="2617396" cy="1340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признакам окружающего рельефа: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857364"/>
            <a:ext cx="2526885" cy="13408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именам рек:</a:t>
            </a:r>
            <a:endParaRPr lang="ru-RU" sz="20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042309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Судогда,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Киржач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Гусь-Хрустальный</a:t>
            </a: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0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06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571472" y="1285860"/>
            <a:ext cx="79208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ТОПОНИМИКА</a:t>
            </a:r>
          </a:p>
          <a:p>
            <a:pPr algn="ctr"/>
            <a:endParaRPr lang="ru-RU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24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топос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(место) 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"</a:t>
            </a:r>
            <a:r>
              <a:rPr lang="ru-RU" sz="24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онома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 (имя);  </a:t>
            </a:r>
          </a:p>
          <a:p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/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Топонимика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наука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об  именах  </a:t>
            </a:r>
          </a:p>
          <a:p>
            <a:pPr algn="ctr" fontAlgn="base"/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географических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названий.</a:t>
            </a:r>
          </a:p>
          <a:p>
            <a:pPr algn="ctr" fontAlgn="base"/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214678" y="171448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572132" y="1714488"/>
            <a:ext cx="3611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950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098" name="Picture 2" descr="https://www.webanan.ru/wp-content/uploads/2013/07/home_1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2" y="156563"/>
            <a:ext cx="8739741" cy="6551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195736" y="2852936"/>
            <a:ext cx="1932064" cy="2160240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915816" y="404664"/>
            <a:ext cx="2736304" cy="1224136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91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4282" y="2714620"/>
            <a:ext cx="8715436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f_din_text_cond_pro"/>
              <a:ea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Сбитнева И.С. Владимир.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Исторические прогулки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старому городу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Тимофеева Т.П. Владимир известный и неизвестный: прогулка по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В.Титова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«Владимир в волшебном зеркале  топонимии»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Митрофанов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А.Г. Городские прогулки.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В.Титова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«Владимир в волшебном зеркале  топонимии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Ерохин: Юрьев-Польский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9461" name="Picture 5" descr="C:\Users\1\Desktop\09.jpg.cr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767541" cy="2577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Алексей Митрофанов - Владимир. Городские прогулки обложка кни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42852"/>
            <a:ext cx="2015723" cy="264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В. Ерохин - Юрьев-Польский. Путеводитель обложка книг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52"/>
            <a:ext cx="1760521" cy="264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1\Desktop\титова-обл025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42852"/>
            <a:ext cx="194592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897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098" name="Picture 2" descr="https://www.webanan.ru/wp-content/uploads/2013/07/home_1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2" y="156563"/>
            <a:ext cx="8739741" cy="6551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53249" y="2352109"/>
            <a:ext cx="1932064" cy="2160240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22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5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" name="Рисунок 3" descr="https://libkolch.ru/attachments/Image/img699-szh_1.jpg?template=generic"/>
          <p:cNvPicPr/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2384082" cy="3216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s://libkolch.ru/attachments/Image/Kozlyakova-Obl-szh.jpg?template=generic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0728"/>
            <a:ext cx="2253762" cy="3199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85610" y="3789040"/>
            <a:ext cx="6638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Ребрунов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В.И. Наши корни: очерки по истории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Кольчугинского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края.</a:t>
            </a:r>
          </a:p>
          <a:p>
            <a:pPr lvl="0"/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Козлякова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Л.В. Тайны старой карты, или Потерянные топонимы.</a:t>
            </a:r>
          </a:p>
        </p:txBody>
      </p:sp>
    </p:spTree>
    <p:extLst>
      <p:ext uri="{BB962C8B-B14F-4D97-AF65-F5344CB8AC3E}">
        <p14:creationId xmlns="" xmlns:p14="http://schemas.microsoft.com/office/powerpoint/2010/main" val="26897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06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214678" y="714356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Ополье</a:t>
            </a: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14290"/>
            <a:ext cx="2617396" cy="1340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признакам окружающего рельефа: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857364"/>
            <a:ext cx="2526885" cy="13408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именам рек:</a:t>
            </a:r>
            <a:endParaRPr lang="ru-RU" sz="20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71876"/>
            <a:ext cx="2416245" cy="12693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именам, фамилиям знатных людей:</a:t>
            </a:r>
            <a:endParaRPr lang="ru-RU" sz="20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042309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Судогда,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Киржач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Гусь-Хрустальный</a:t>
            </a: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3571876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Владимир,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Юрьев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Польский,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Кольчугино</a:t>
            </a: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0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06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2643174" y="3929066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Жили – были племена,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Прозывались мурома.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На реке Оке стояли,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В честь их город называли.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На гербе том калачи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Пышут жаром из печи.</a:t>
            </a:r>
          </a:p>
        </p:txBody>
      </p:sp>
      <p:pic>
        <p:nvPicPr>
          <p:cNvPr id="17410" name="Picture 2" descr="https://www.bankgorodov.com/public/photos/coa/2020_b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70" y="196871"/>
            <a:ext cx="2789743" cy="3412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bibl\Downloads\20221111_145915.jpg"/>
          <p:cNvPicPr/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6" t="20884" r="1474" b="11057"/>
          <a:stretch>
            <a:fillRect/>
          </a:stretch>
        </p:blipFill>
        <p:spPr bwMode="auto">
          <a:xfrm>
            <a:off x="323528" y="188640"/>
            <a:ext cx="4968552" cy="3747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897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098" name="Picture 2" descr="https://www.webanan.ru/wp-content/uploads/2013/07/home_1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2" y="156563"/>
            <a:ext cx="8739741" cy="6551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488491" y="4867884"/>
            <a:ext cx="3732264" cy="1584176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5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5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" name="Рисунок 3" descr="https://bookcity.uk/upload/iblock/779/779550cf34f074ba6d28faff9ae08f3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80" r="17716"/>
          <a:stretch/>
        </p:blipFill>
        <p:spPr bwMode="auto">
          <a:xfrm>
            <a:off x="1547664" y="476671"/>
            <a:ext cx="2735867" cy="3746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s://images.wbstatic.net/big/new/59450000/59457969-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386"/>
            <a:ext cx="2665829" cy="3746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450912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В.Г.Глушкова 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Муром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Н.Щербакова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Муром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Родина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Ильи Муромца</a:t>
            </a:r>
          </a:p>
        </p:txBody>
      </p:sp>
    </p:spTree>
    <p:extLst>
      <p:ext uri="{BB962C8B-B14F-4D97-AF65-F5344CB8AC3E}">
        <p14:creationId xmlns="" xmlns:p14="http://schemas.microsoft.com/office/powerpoint/2010/main" val="38505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06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214678" y="714356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Ополье</a:t>
            </a: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14290"/>
            <a:ext cx="2617396" cy="1340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признакам окружающего рельефа: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857364"/>
            <a:ext cx="2526885" cy="13408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именам рек:</a:t>
            </a:r>
            <a:endParaRPr lang="ru-RU" sz="20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71876"/>
            <a:ext cx="2416245" cy="12693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именам, фамилиям знатных людей:</a:t>
            </a:r>
            <a:endParaRPr lang="ru-RU" sz="20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042309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Судогда,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Киржач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Гусь-Хрустальный</a:t>
            </a: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3571876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Владимир,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Юрьев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Польский,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Кольчугино</a:t>
            </a: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214950"/>
            <a:ext cx="2474520" cy="12693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названию племени:</a:t>
            </a:r>
            <a:endParaRPr lang="ru-RU" sz="20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5500702"/>
            <a:ext cx="3413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Муром,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Мещёра</a:t>
            </a: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0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098" name="Picture 2" descr="https://www.webanan.ru/wp-content/uploads/2013/07/home_1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2" y="156563"/>
            <a:ext cx="8739741" cy="6551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8460434" y="476672"/>
            <a:ext cx="505289" cy="2163469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0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098" name="Picture 2" descr="https://www.webanan.ru/wp-content/uploads/2013/07/home_1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1" y="982423"/>
            <a:ext cx="7776864" cy="5829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3171" y="285318"/>
            <a:ext cx="4605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Владимирская  область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0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5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3" name="Рисунок 2" descr="Р. Алдонина - Гороховец обложка книги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666"/>
            <a:ext cx="2728247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Обложка книги Перетокин Н.Г. Гороховец"/>
          <p:cNvPicPr/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666"/>
            <a:ext cx="2607769" cy="3708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4293096"/>
            <a:ext cx="87384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Р.Алдонина Гороховец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lvl="0"/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Перетокин Н.Г.  История г.Гороховец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Гороховецкого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уезда и района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12627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3" name="Рисунок 2" descr="C:\Users\bibl\Desktop\ярополк\20221117_1348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328" y="2953165"/>
            <a:ext cx="2448272" cy="350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bibl\Desktop\ярополк\20221117_1348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4179" y="0"/>
            <a:ext cx="365552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bibl\Desktop\ярополк\20221117_1348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4481" y="1556792"/>
            <a:ext cx="293828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bibl\Desktop\ярополк\20221117_1349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222526"/>
            <a:ext cx="2664296" cy="200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bibl\Desktop\ярополк\20221117_1349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581128"/>
            <a:ext cx="2448272" cy="184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bibl\Desktop\ярополк\20221117_1348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5785116"/>
            <a:ext cx="2173003" cy="1072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627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098" name="Picture 2" descr="https://www.webanan.ru/wp-content/uploads/2013/07/home_1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2" y="156563"/>
            <a:ext cx="8739741" cy="6551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508104" y="620688"/>
            <a:ext cx="1800200" cy="1868023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29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5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4139952" y="2636912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Тельчаров А.Д.   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Вязники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По городам России</a:t>
            </a:r>
          </a:p>
        </p:txBody>
      </p:sp>
      <p:pic>
        <p:nvPicPr>
          <p:cNvPr id="7170" name="Picture 2" descr="Вязники. По городам России. Фотоальб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494967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27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77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2143108" y="3000372"/>
            <a:ext cx="5423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</a:t>
            </a:r>
            <a:r>
              <a:rPr lang="ru-RU" sz="36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внимание. </a:t>
            </a:r>
          </a:p>
        </p:txBody>
      </p:sp>
    </p:spTree>
    <p:extLst>
      <p:ext uri="{BB962C8B-B14F-4D97-AF65-F5344CB8AC3E}">
        <p14:creationId xmlns="" xmlns:p14="http://schemas.microsoft.com/office/powerpoint/2010/main" val="12627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77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642910" y="1142984"/>
            <a:ext cx="778677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Интернет – источники</a:t>
            </a:r>
            <a:r>
              <a:rPr lang="ru-RU" sz="2000" b="1" i="1" dirty="0" smtClean="0">
                <a:solidFill>
                  <a:srgbClr val="0070C0"/>
                </a:solidFill>
              </a:rPr>
              <a:t>:</a:t>
            </a: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1.</a:t>
            </a:r>
            <a:r>
              <a:rPr lang="ru-RU" u="sng" dirty="0" smtClean="0">
                <a:hlinkClick r:id="rId3"/>
              </a:rPr>
              <a:t>https://refdb.ru/look/1452551-pall.html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u="sng" dirty="0" smtClean="0">
                <a:hlinkClick r:id="rId4"/>
              </a:rPr>
              <a:t>https://www.tourism33.ru/guide/info/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en-US" u="sng" dirty="0" smtClean="0">
                <a:hlinkClick r:id="rId5"/>
              </a:rPr>
              <a:t>http</a:t>
            </a:r>
            <a:r>
              <a:rPr lang="ru-RU" u="sng" dirty="0" smtClean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www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vladimirgid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ru</a:t>
            </a:r>
            <a:r>
              <a:rPr lang="ru-RU" u="sng" dirty="0" smtClean="0">
                <a:hlinkClick r:id="rId5"/>
              </a:rPr>
              <a:t>/</a:t>
            </a:r>
            <a:r>
              <a:rPr lang="en-US" u="sng" dirty="0" smtClean="0">
                <a:hlinkClick r:id="rId5"/>
              </a:rPr>
              <a:t>region</a:t>
            </a:r>
            <a:r>
              <a:rPr lang="ru-RU" u="sng" dirty="0" smtClean="0">
                <a:hlinkClick r:id="rId5"/>
              </a:rPr>
              <a:t>/</a:t>
            </a:r>
            <a:r>
              <a:rPr lang="en-US" u="sng" dirty="0" err="1" smtClean="0">
                <a:hlinkClick r:id="rId5"/>
              </a:rPr>
              <a:t>toponymy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htm</a:t>
            </a:r>
            <a:endParaRPr lang="ru-RU" dirty="0" smtClean="0"/>
          </a:p>
          <a:p>
            <a:r>
              <a:rPr lang="ru-RU" dirty="0" smtClean="0"/>
              <a:t>4.</a:t>
            </a:r>
            <a:r>
              <a:rPr lang="ru-RU" u="sng" dirty="0" smtClean="0">
                <a:hlinkClick r:id="rId6"/>
              </a:rPr>
              <a:t>http://www.0ck.ru/</a:t>
            </a:r>
            <a:r>
              <a:rPr lang="ru-RU" u="sng" dirty="0" err="1" smtClean="0">
                <a:hlinkClick r:id="rId6"/>
              </a:rPr>
              <a:t>kraevedenie_i_etnografiya</a:t>
            </a:r>
            <a:r>
              <a:rPr lang="ru-RU" u="sng" dirty="0" smtClean="0">
                <a:hlinkClick r:id="rId6"/>
              </a:rPr>
              <a:t>/</a:t>
            </a:r>
            <a:r>
              <a:rPr lang="ru-RU" u="sng" dirty="0" err="1" smtClean="0">
                <a:hlinkClick r:id="rId6"/>
              </a:rPr>
              <a:t>toponimy_vladimirskoj_oblasti_kak.html</a:t>
            </a:r>
            <a:endParaRPr lang="ru-RU" dirty="0" smtClean="0"/>
          </a:p>
          <a:p>
            <a:r>
              <a:rPr lang="ru-RU" dirty="0" smtClean="0"/>
              <a:t>5.</a:t>
            </a:r>
            <a:r>
              <a:rPr lang="ru-RU" u="sng" dirty="0" smtClean="0">
                <a:hlinkClick r:id="rId7"/>
              </a:rPr>
              <a:t>https://studentopedia.ru/lib/toponimy-vladimirskoy-oblasti-kak-otrazhenie-istorii-kraya-ebb.html</a:t>
            </a:r>
            <a:endParaRPr lang="ru-RU" dirty="0" smtClean="0"/>
          </a:p>
          <a:p>
            <a:r>
              <a:rPr lang="ru-RU" dirty="0" smtClean="0"/>
              <a:t>6.</a:t>
            </a:r>
            <a:r>
              <a:rPr lang="ru-RU" u="sng" dirty="0" smtClean="0">
                <a:hlinkClick r:id="rId8"/>
              </a:rPr>
              <a:t>http://book33.ru/</a:t>
            </a:r>
            <a:r>
              <a:rPr lang="ru-RU" u="sng" dirty="0" err="1" smtClean="0">
                <a:hlinkClick r:id="rId8"/>
              </a:rPr>
              <a:t>category</a:t>
            </a:r>
            <a:r>
              <a:rPr lang="ru-RU" u="sng" dirty="0" smtClean="0">
                <a:hlinkClick r:id="rId8"/>
              </a:rPr>
              <a:t>/</a:t>
            </a:r>
            <a:r>
              <a:rPr lang="ru-RU" u="sng" dirty="0" err="1" smtClean="0">
                <a:hlinkClick r:id="rId8"/>
              </a:rPr>
              <a:t>vladimirskaya-obl-toponimika-nazvaniy</a:t>
            </a:r>
            <a:endParaRPr lang="ru-RU" dirty="0" smtClean="0"/>
          </a:p>
          <a:p>
            <a:r>
              <a:rPr lang="ru-RU" dirty="0" smtClean="0"/>
              <a:t>7. </a:t>
            </a:r>
            <a:r>
              <a:rPr lang="ru-RU" u="sng" dirty="0" smtClean="0">
                <a:hlinkClick r:id="rId9"/>
              </a:rPr>
              <a:t>https://studizba.com/files/show/doc/24076-2-64560.html</a:t>
            </a:r>
            <a:endParaRPr lang="ru-RU" dirty="0" smtClean="0"/>
          </a:p>
          <a:p>
            <a:r>
              <a:rPr lang="ru-RU" dirty="0" smtClean="0"/>
              <a:t>8.</a:t>
            </a:r>
            <a:r>
              <a:rPr lang="ru-RU" u="sng" dirty="0" smtClean="0">
                <a:hlinkClick r:id="rId10"/>
              </a:rPr>
              <a:t>https://vedom.ru/news/2019/04/27/34839-neblagozvuchnaya-vladimirskaya-toponimika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27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5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611560" y="155679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именам рек, рядом с которыми они располагались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buAutoNum type="arabicPeriod"/>
            </a:pPr>
            <a:endParaRPr lang="ru-RU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По признакам окружающего рельефа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По именам, фамилиям знатных людей.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1950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2050" name="Picture 2" descr="https://molva33.ru/wp-content/uploads/2018/10/VladOblK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8" y="1124744"/>
            <a:ext cx="7873829" cy="5557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128" y="6458"/>
            <a:ext cx="89401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Ополье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плодородные земли.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Мещёра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местность, на которой расположены лесные  массивы. </a:t>
            </a:r>
          </a:p>
        </p:txBody>
      </p:sp>
    </p:spTree>
    <p:extLst>
      <p:ext uri="{BB962C8B-B14F-4D97-AF65-F5344CB8AC3E}">
        <p14:creationId xmlns="" xmlns:p14="http://schemas.microsoft.com/office/powerpoint/2010/main" val="21950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06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214678" y="714356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Ополье</a:t>
            </a: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14290"/>
            <a:ext cx="2617396" cy="1340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признакам окружающего рельефа:</a:t>
            </a:r>
          </a:p>
        </p:txBody>
      </p:sp>
    </p:spTree>
    <p:extLst>
      <p:ext uri="{BB962C8B-B14F-4D97-AF65-F5344CB8AC3E}">
        <p14:creationId xmlns="" xmlns:p14="http://schemas.microsoft.com/office/powerpoint/2010/main" val="39750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5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" name="Рисунок 3" descr="C:\Users\bibl\Downloads\20221111_145915.jpg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6" t="20884" r="1474" b="11057"/>
          <a:stretch>
            <a:fillRect/>
          </a:stretch>
        </p:blipFill>
        <p:spPr bwMode="auto">
          <a:xfrm>
            <a:off x="505730" y="911949"/>
            <a:ext cx="8064896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Название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племён, которые жили на этих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землях: 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Славяни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Меря, Мари, Мурома,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Мещёра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7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75" y="0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sp>
        <p:nvSpPr>
          <p:cNvPr id="2" name="Прямоугольник 1"/>
          <p:cNvSpPr/>
          <p:nvPr/>
        </p:nvSpPr>
        <p:spPr>
          <a:xfrm>
            <a:off x="4852466" y="2456275"/>
            <a:ext cx="41120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В.Глушкова  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Земля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Владимирская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2400" dirty="0"/>
              <a:t> </a:t>
            </a:r>
            <a:endParaRPr lang="ru-RU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Земля Владимирск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57062"/>
            <a:ext cx="3952875" cy="5981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97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eramicmall.ru/upload/iblock/c0c/6934eno8d9cqxm5p54yn20dlbcxlzxyo/59b74ea3-2d88-11ec-8b00-e454e8c148e7_e8d9ab58-2db7-11ec-8b00-e454e8c148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9191706" cy="6851542"/>
          </a:xfrm>
          <a:prstGeom prst="rect">
            <a:avLst/>
          </a:prstGeom>
          <a:solidFill>
            <a:srgbClr val="FFFDFB"/>
          </a:solidFill>
        </p:spPr>
      </p:pic>
      <p:pic>
        <p:nvPicPr>
          <p:cNvPr id="4098" name="Picture 2" descr="https://www.webanan.ru/wp-content/uploads/2013/07/home_1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2" y="156563"/>
            <a:ext cx="8739741" cy="6551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94102" y="2587884"/>
            <a:ext cx="792088" cy="1008112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11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440</Words>
  <Application>Microsoft Office PowerPoint</Application>
  <PresentationFormat>Экран (4:3)</PresentationFormat>
  <Paragraphs>142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27</cp:revision>
  <dcterms:created xsi:type="dcterms:W3CDTF">2022-11-17T18:40:50Z</dcterms:created>
  <dcterms:modified xsi:type="dcterms:W3CDTF">2022-11-18T08:55:28Z</dcterms:modified>
</cp:coreProperties>
</file>