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30" r:id="rId2"/>
    <p:sldId id="331" r:id="rId3"/>
    <p:sldId id="333" r:id="rId4"/>
    <p:sldId id="332" r:id="rId5"/>
    <p:sldId id="334" r:id="rId6"/>
    <p:sldId id="336" r:id="rId7"/>
    <p:sldId id="335" r:id="rId8"/>
    <p:sldId id="337" r:id="rId9"/>
    <p:sldId id="338" r:id="rId10"/>
    <p:sldId id="339" r:id="rId11"/>
    <p:sldId id="256" r:id="rId12"/>
    <p:sldId id="340" r:id="rId13"/>
    <p:sldId id="274" r:id="rId14"/>
    <p:sldId id="280" r:id="rId15"/>
    <p:sldId id="284" r:id="rId16"/>
    <p:sldId id="325" r:id="rId17"/>
    <p:sldId id="289" r:id="rId18"/>
    <p:sldId id="291" r:id="rId19"/>
    <p:sldId id="303" r:id="rId20"/>
    <p:sldId id="318" r:id="rId21"/>
    <p:sldId id="321" r:id="rId22"/>
    <p:sldId id="326" r:id="rId23"/>
    <p:sldId id="300" r:id="rId24"/>
    <p:sldId id="301" r:id="rId25"/>
    <p:sldId id="302" r:id="rId26"/>
    <p:sldId id="327" r:id="rId27"/>
    <p:sldId id="328" r:id="rId28"/>
    <p:sldId id="314" r:id="rId29"/>
    <p:sldId id="313" r:id="rId30"/>
    <p:sldId id="32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25" autoAdjust="0"/>
    <p:restoredTop sz="81068" autoAdjust="0"/>
  </p:normalViewPr>
  <p:slideViewPr>
    <p:cSldViewPr>
      <p:cViewPr varScale="1">
        <p:scale>
          <a:sx n="68" d="100"/>
          <a:sy n="68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7BDE5-5BAC-4830-86E3-F723AFC4A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58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C1A98A-17D3-4EE2-AB3A-1761C827B8A8}" type="slidenum">
              <a:rPr lang="ru-RU" altLang="ru-RU" smtClean="0"/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9B4652-A09F-4F4F-BF6B-8B71DEC2D2C5}" type="slidenum">
              <a:rPr lang="ru-RU" altLang="ru-RU" smtClean="0"/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38.6. Постэмбриональное развитие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C34673-224B-4602-84DF-AA2BF504D4D1}" type="slidenum">
              <a:rPr lang="ru-RU" altLang="ru-RU" smtClean="0"/>
              <a:pPr eaLnBrk="1" hangingPunct="1">
                <a:spcBef>
                  <a:spcPct val="0"/>
                </a:spcBef>
              </a:pPr>
              <a:t>25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38.6. Постэмбриональное развитие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C14BBA-6296-4397-96A1-7CE1C3A9B967}" type="slidenum">
              <a:rPr lang="ru-RU" altLang="ru-RU" smtClean="0"/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нейруляция</a:t>
            </a:r>
            <a:r>
              <a:rPr lang="ru-RU" altLang="ru-RU" sz="800" smtClean="0"/>
              <a:t> — образование комплекса осевых органов (нервная трубка, хорда, кишечная трубка и мезодерма сомитов), в который вовлекается почти весь зародыш;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построение остальных органов, приобретение различными участками тела типичной для них формы и черт внутренней организации, установление определенных пропорций (пространственно ограниченные процессы).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 теории зародышевых листков Карла Бэра, возникновение органов обусловлено преобразованием того или иного зародышевого листка — экто-, мезо- или энтодермы. Некоторые органы могут иметь смешанное происхождение, то есть они образованы при участии сразу несколько зародышевых листков. Например, мускулатура пищеварительного тракта является производным мезодермы, а его внутренняя выстилка — производное энтодермы. Однако, несколько упрощая, происхождение основных органов и их систем все-таки можно связать с определенными зародышевыми листками.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Нейруляция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Зародыш на стадии нейруляции называется </a:t>
            </a:r>
            <a:r>
              <a:rPr lang="ru-RU" altLang="ru-RU" sz="800" i="1" smtClean="0"/>
              <a:t>нейрулой</a:t>
            </a:r>
            <a:r>
              <a:rPr lang="ru-RU" altLang="ru-RU" sz="800" smtClean="0"/>
              <a:t> (рис. 317). Материал, используемый на построение нервной системы у позвоночных животных — </a:t>
            </a:r>
            <a:r>
              <a:rPr lang="ru-RU" altLang="ru-RU" sz="800" i="1" smtClean="0"/>
              <a:t>нейроэктодерма</a:t>
            </a:r>
            <a:r>
              <a:rPr lang="ru-RU" altLang="ru-RU" sz="800" smtClean="0"/>
              <a:t>, входит в состав спинной (дорсальной) части эктодермы. Он располагается над  за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317. Нейрула: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эктодерма; 2 — хорда; 3 — вторичная полость тела; 4 — мезодерма; 5 — энтодерма; 6 — кишечная полость; 7 — нервная трубка.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чатком хорды. Взаимодействие этихзачатков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является одним из наиболее важных во всем развитии. Сначала в области нейроэктодермы происходит уплощение клеточного пласта, что приводит к образованию </a:t>
            </a:r>
            <a:r>
              <a:rPr lang="ru-RU" altLang="ru-RU" sz="800" i="1" smtClean="0"/>
              <a:t>нервной пластинки</a:t>
            </a:r>
            <a:r>
              <a:rPr lang="ru-RU" altLang="ru-RU" sz="800" smtClean="0"/>
              <a:t>. Затем края нервной пластинки утолщаются и приподнимаются, образуя </a:t>
            </a:r>
            <a:r>
              <a:rPr lang="ru-RU" altLang="ru-RU" sz="800" i="1" smtClean="0"/>
              <a:t>нервные валики</a:t>
            </a:r>
            <a:r>
              <a:rPr lang="ru-RU" altLang="ru-RU" sz="800" smtClean="0"/>
              <a:t>. В центре пластинки за счет перемещения клеток по средней линии возникает </a:t>
            </a:r>
            <a:r>
              <a:rPr lang="ru-RU" altLang="ru-RU" sz="800" i="1" smtClean="0"/>
              <a:t>нервный желобок</a:t>
            </a:r>
            <a:r>
              <a:rPr lang="ru-RU" altLang="ru-RU" sz="800" smtClean="0"/>
              <a:t>, разделяющий зародыш на будущие правую и левую половины. Нервная пластинка начинает складываться по средней линии. Края ее соприкасаются, а затем смыкаются. В результате этих процессов возникает нервная трубка с  полостью — </a:t>
            </a:r>
            <a:r>
              <a:rPr lang="ru-RU" altLang="ru-RU" sz="800" i="1" smtClean="0"/>
              <a:t>невроцелем</a:t>
            </a:r>
            <a:r>
              <a:rPr lang="ru-RU" altLang="ru-RU" sz="8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Смыкание валиков происходит сначала в средней, а затем в задней части нервного желобка. В последнюю очередь это происходит в головной части, которая по ширине превосходит другие. Передний, расширенный отдел в дальнейшем образует головной мозг, остальная часть нервной трубки — спинной. В результате нервная пластинка превращается в нервную трубку, лежащую под эктодермой.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ходе нейруляции часть клеток нервной пластинки не входят в состав нервной трубки. Они образуют </a:t>
            </a:r>
            <a:r>
              <a:rPr lang="ru-RU" altLang="ru-RU" sz="800" i="1" smtClean="0"/>
              <a:t>ганглиозную пластинку</a:t>
            </a:r>
            <a:r>
              <a:rPr lang="ru-RU" altLang="ru-RU" sz="800" smtClean="0"/>
              <a:t>, или </a:t>
            </a:r>
            <a:r>
              <a:rPr lang="ru-RU" altLang="ru-RU" sz="800" i="1" smtClean="0"/>
              <a:t>нервный гребень</a:t>
            </a:r>
            <a:r>
              <a:rPr lang="ru-RU" altLang="ru-RU" sz="800" smtClean="0"/>
              <a:t>, — скопление клеток вдоль нервной трубки. Позднее эти клетки мигрируют по всему зародышу, образуя клетки нервных узлов, мозгового вещества надпочечников, пигментные клетки и т.п.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Образование систем органов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материала </a:t>
            </a:r>
            <a:r>
              <a:rPr lang="ru-RU" altLang="ru-RU" sz="800" i="1" smtClean="0"/>
              <a:t>эктодермы</a:t>
            </a:r>
            <a:r>
              <a:rPr lang="ru-RU" altLang="ru-RU" sz="800" smtClean="0"/>
              <a:t>, помимо нервной трубки, развиваются эпидермис и его производные (перо, волосы, ногти, когти, кожные железы и т.д.), компоненты органов зрения, слуха, обоняния, эпителий ротовой полости, эмаль зубов.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Мезодермальные и энтодермальные органы формируются не после образования нервной трубки, а одновременно с ней. Практически одновременно с нейруляцией происходят процессы закладки мезодермы и хорды. Вначале вдоль боковых стенок первичной кишки путем выпячивания энтодермы образуются карманы, или складки. Участок энтодермы, расположенный между этими складками, утолщается, прогибается, сворачивается и отшнуровывается от основной массы энтодермы. Так появляется </a:t>
            </a:r>
            <a:r>
              <a:rPr lang="ru-RU" altLang="ru-RU" sz="800" i="1" smtClean="0"/>
              <a:t>хорда</a:t>
            </a:r>
            <a:r>
              <a:rPr lang="ru-RU" altLang="ru-RU" sz="800" smtClean="0"/>
              <a:t>. Возникшие карманообразные выпячивания энтодермы отшнуровываются от первичной кишки и превращаются в ряд сегментарно-расположенных замкнутых мешков, называемых также </a:t>
            </a:r>
            <a:r>
              <a:rPr lang="ru-RU" altLang="ru-RU" sz="800" i="1" smtClean="0"/>
              <a:t>целомическими мешками.</a:t>
            </a:r>
            <a:r>
              <a:rPr lang="ru-RU" altLang="ru-RU" sz="800" smtClean="0"/>
              <a:t> Их стенки образованы мезодермой, а полость внутри представляет собой вторичную полость тела (или </a:t>
            </a:r>
            <a:r>
              <a:rPr lang="ru-RU" altLang="ru-RU" sz="800" i="1" smtClean="0"/>
              <a:t>целом</a:t>
            </a:r>
            <a:r>
              <a:rPr lang="ru-RU" altLang="ru-RU" sz="800" smtClean="0"/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мезодермы развиваются все виды соединительной ткани, дерма, скелет, поперечно-полосатая и гладкая мускулатура, кровеносная и лимфатическая системы, половая система.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материала энтодермы развивается эпителий кишечника и желудка, клетки печени, секретирующие клетки поджелудочной, кишечных и желудочных желез. Передний отдел эмбриональной кишки образует эпителий легких и воздухоносных путей, секретирующие отделы передней и средней доли гипофиза, щитовидной и паращитовидной желез.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Эмбриональная индукция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Наблюдения за оплодотворенной яйцеклеткой лягушки позволили проследить путь развития клеток, входящих в состав того или иного участка зародыша. Оказалось, что определенные клетки, занимающие соответствующее место в бластуле, дают начало строго определенным зачаткам органов. Удалось выяснить, какие группы клеток дают начало нервной трубке, хорде, мезодерме, кожному эпителию и т.д. Действительно, в развивающемся организме различные группы клеток дают начало определенным органам и тканям, а культивирование клеток вне зародыша (в пробирке) не приводит к формированию типичных тканевых структур, которые должны были бы образоваться из клеток. Чем же вызывается преобразование тех или иных клеток зародыша в конкретные ткани и органы?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1924 г. были опубликованы результаты опытов Г.Шпемана и Г.Мангольда, посвященные выяснению этого вопроса (рис. 318). На стадии ранней гаструлы зачаток эктодермы, который в нормальных условиях должен был развиться в структуры нервной системы, из зародыша гребенчатого (непигментриованного) тритона пересаживался под эктодерму брюшной стороны, дающую начало эпидермису кожи, зародыша обыкновенного (пигментированного) тритона. В итоге на брюшной стороне зародыша-реципиента возникала сначала нервная трубка и другие компоненты комплекса осевых органов, а затем формировался дополнительный зародыш. Причем, наблюдения показали, что ткани дополнительного зародыша формируются почти исключительно из клеточного материала реципиента.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Эти данные доказывают, что в ходе эмбриогенеза некоторые части зародыша влияют на пути развития соседних участков. Такое влияние одного зачатка на другой получило название </a:t>
            </a:r>
            <a:r>
              <a:rPr lang="ru-RU" altLang="ru-RU" sz="800" i="1" smtClean="0"/>
              <a:t>эмбриональной индукции</a:t>
            </a:r>
            <a:r>
              <a:rPr lang="ru-RU" altLang="ru-RU" sz="800" smtClean="0"/>
              <a:t>. Насколько важную роль играет эмбриональная индукция в развитии, показывает следующий опыт. Если на стадии ранней гаструлы полностью удалить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 318. Эмбриональная индукция: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зачаток хордомезодермы; 2 — полость бластулы; 3 — индуцирорванная нервная трубка; 4 — индуцированная хорда; 5 — первичная нервная трубка;  6 — первичная хорда; 7 — формирование вторичного зародыша, соединенного с зародышем-хозяином.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зачаток хорды, то нервная трубка совсем не развивается. Эктодерма на спинной стороне зародыша, из которой в норме формируется нервная трубка, образует кожный эпителий.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 дальнейшем изучении развития зародышей оказалось, что зачаток хордомезодермы представляет собой не только индуктор нервной трубки, но и сам для дифференцировки нуждается в индуцирующем влиянии со стороны зачатка нервной системы. Во время эмбрионального  развития  имеет место не односторонняя индукция, а взаимодействие частей развивающегося зародыша. Таким образом, эмбриональную индукцию можно определить как явление, при котором в процессе эмбриогенеза один зачаток влияет на другой, определяя путь его развития, и, кроме того, сам подвергается индуцирующему воздействию со стороны первого зачатка.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38.6. Постэмбриональное развитие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Постэмбриональный период развития начинается в момент рождения или выхода организма из яйцевых оболочек и продолжается вплоть до его смерти. Постэмбриональное развитие включает в себя: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рост организма;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установление окончательных пропорций тела;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переход систем органов на режим взрослого организма (в частности, половое созревание).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Типы постэмбрионального развития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Различают два основных типа постэмбрионального развития: 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Прямое</a:t>
            </a:r>
            <a:r>
              <a:rPr lang="ru-RU" altLang="ru-RU" sz="800" smtClean="0"/>
              <a:t>, при котором из тела матери или яйцевых оболочек выходит особь, отличающаяся от взрослого организма только меньшим размером (птицы, млекопитающие). Различают: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800" smtClean="0"/>
              <a:t> </a:t>
            </a:r>
            <a:r>
              <a:rPr lang="ru-RU" altLang="ru-RU" sz="800" i="1" smtClean="0"/>
              <a:t>неличиночный</a:t>
            </a:r>
            <a:r>
              <a:rPr lang="ru-RU" altLang="ru-RU" sz="800" smtClean="0"/>
              <a:t> (яйцекладный) тип, при котором зародыш развивается внутри яйца (рыбы, птицы);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800" smtClean="0"/>
              <a:t>Рис. 319. Развитие лягушки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 </a:t>
            </a:r>
            <a:r>
              <a:rPr lang="ru-RU" altLang="ru-RU" sz="800" i="1" smtClean="0"/>
              <a:t>внутриутробный</a:t>
            </a:r>
            <a:r>
              <a:rPr lang="ru-RU" altLang="ru-RU" sz="800" smtClean="0"/>
              <a:t> тип, при котором зародыш развивается внутри организма матери и связан с ним через плаценту (плацентарные млекопитающие).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С превращением</a:t>
            </a:r>
            <a:r>
              <a:rPr lang="ru-RU" altLang="ru-RU" sz="800" smtClean="0"/>
              <a:t> (метаморфозом), при котором из яйца выходит личинка, устроенная проще взрослого животного (иногда сильно отличающаяся от него); как правило, она имеет специальные личиночные органы, отсутствующие у взрослого животного, и не способна к размножению; часто личинка ведет иной образ жизни, чем взрослое животное (насекомые, некоторые паукообразные, амфибии).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Примером животных, имеющих постэмбриональное развитие с метаморфозом, служат бесхвостые земноводные (рис. 319). Из яйцевых оболочек земноводных выходит личинка — головастик, больше напоминающий рыбу, чем земноводное. Он имеет обтекаемую форму тела, хвостовой плавник, жаберные щели и жабры, органы боковой линии, двухкамерное сердце, один круг кровообращения. Со временем, под влиянием гормона щитовидной железы, головастик претерпевает метаморфоз. У него рассасывается  хвост,  появляются  конечности,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исчезает боковая линия, развиваются легкие и второй круг кровообращения, то есть постепенно он приобретает признаки, характерные для земноводных.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D6F2E4-AECA-4BBA-BA70-FA6DCFEA243A}" type="slidenum">
              <a:rPr lang="ru-RU" altLang="ru-RU" smtClean="0"/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312. Дробление яйцеклетки амфибий (лягушка):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двуклеточная стадия; 2 — четырехклеточная стадия; 3 — восьмиклеточная стадия; 4 — переход от восьми- к шестнадцатиклеточной стадии (клетки анимального полюса уже поделились, а клетки вегетативного только начинают дробиться; 5 — более поздняя стадия дробления; 6 — бластула; 7 — бластула в разрезе.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/>
            </a:r>
            <a:br>
              <a:rPr lang="ru-RU" altLang="ru-RU" sz="800" smtClean="0"/>
            </a:br>
            <a:r>
              <a:rPr lang="ru-RU" altLang="ru-RU" sz="800" smtClean="0"/>
              <a:t>Однако дробление не может происходить бесконечно. Так как каждое деление дробления сопровождается уменьшением размера клетки, постепенно происходит повышение величины ядерно-цитоплазматического отношения, сниженного в период роста ооцита. Наступает момент, когда это отношение достигает значения, типичного для соматических клеток данного вида.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Биологическое значение процесса дробления сводится к следующему: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благодаря повторяющимся циклам репродукции, происходит размножение генотипа зиготы;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происходит накопление клеточной массы для дальнейших преобразований, т.е. зародыш из одноклеточного превращается в многоклеточный.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Деление бластомеров бывает </a:t>
            </a:r>
            <a:r>
              <a:rPr lang="ru-RU" altLang="ru-RU" sz="800" i="1" smtClean="0"/>
              <a:t>синхронным</a:t>
            </a:r>
            <a:r>
              <a:rPr lang="ru-RU" altLang="ru-RU" sz="800" smtClean="0"/>
              <a:t> и </a:t>
            </a:r>
            <a:r>
              <a:rPr lang="ru-RU" altLang="ru-RU" sz="800" i="1" smtClean="0"/>
              <a:t>несинхронным</a:t>
            </a:r>
            <a:r>
              <a:rPr lang="ru-RU" altLang="ru-RU" sz="800" smtClean="0"/>
              <a:t>. У большинства видов оно несинхронно с самого начала развития, у других становится таковым уже после первых делений.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Характер дробления определяется, прежде всего, строением яйцеклетки, главным образом, количеством желтка и особенностями его распределения в цитоплазме. В этой связи по способу дробления выделяют два основных типа яиц (рис. 313):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полностью дробящиеся;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дробящиеся частично.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Полное дробление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Полным дробление</a:t>
            </a:r>
            <a:r>
              <a:rPr lang="ru-RU" altLang="ru-RU" sz="800" smtClean="0"/>
              <a:t> называется тогда, когда цитоплазма яйцеклетки полностью разделяется на бластомеры. Оно может быть: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равномерным</a:t>
            </a:r>
            <a:r>
              <a:rPr lang="ru-RU" altLang="ru-RU" sz="800" smtClean="0"/>
              <a:t>, при котором все образовавшиеся бластомеры имеют одинаковые размеры и форму; оно характерно для алецитальных и изолецитальных яйцеклеток; 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неравномерным</a:t>
            </a:r>
            <a:r>
              <a:rPr lang="ru-RU" altLang="ru-RU" sz="800" smtClean="0"/>
              <a:t>, при котором образуются неравные по размерам бластомеры; свойственно телолецитальным яйцеклеткам с умеренным содержанием желтка; мелкие бластомеры возникают у анимального полюса, крупные — в области вегетативного полюса зародыша.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313. Различные типы дробления: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А — полное; Б — частичное; В — дискоидальное.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/>
            </a:r>
            <a:br>
              <a:rPr lang="ru-RU" altLang="ru-RU" sz="800" smtClean="0"/>
            </a:br>
            <a:r>
              <a:rPr lang="ru-RU" altLang="ru-RU" sz="800" smtClean="0"/>
              <a:t>Частичное дробление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Частичное дробление</a:t>
            </a:r>
            <a:r>
              <a:rPr lang="ru-RU" altLang="ru-RU" sz="800" smtClean="0"/>
              <a:t> — тип дробления, при котором цитоплазма яйцеклетки не полностью разделяется на бластомеры. Одним из видов частичного дробления является </a:t>
            </a:r>
            <a:r>
              <a:rPr lang="ru-RU" altLang="ru-RU" sz="800" i="1" smtClean="0"/>
              <a:t>дискоидальное</a:t>
            </a:r>
            <a:r>
              <a:rPr lang="ru-RU" altLang="ru-RU" sz="800" smtClean="0"/>
              <a:t>, при котором дроблению подвергается только лишенный желтка участок цитоплазмы у анимального полюса, где находится ядро. Участок цитоплазмы, подвергшийся дроблению, называется зародышевым диском. Этот тип дробления характерен для резко телолецитальных яиц с большим количеством желтка (рептилии, птицы, рыбы);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Образование бластулы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Дробление у представителей разных групп животных имеет свои особенности, однако завершается оно образованием близкой по строению структуры — бластулы. 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Бластула</a:t>
            </a:r>
            <a:r>
              <a:rPr lang="ru-RU" altLang="ru-RU" sz="800" smtClean="0"/>
              <a:t> — это однослойный зародыш. Она состоит из слоя клеток — </a:t>
            </a:r>
            <a:r>
              <a:rPr lang="ru-RU" altLang="ru-RU" sz="800" i="1" smtClean="0"/>
              <a:t>бластодермы</a:t>
            </a:r>
            <a:r>
              <a:rPr lang="ru-RU" altLang="ru-RU" sz="800" smtClean="0"/>
              <a:t>, ограничивающей полость — </a:t>
            </a:r>
            <a:r>
              <a:rPr lang="ru-RU" altLang="ru-RU" sz="800" i="1" smtClean="0"/>
              <a:t>бластоцель</a:t>
            </a:r>
            <a:r>
              <a:rPr lang="ru-RU" altLang="ru-RU" sz="800" smtClean="0"/>
              <a:t>, или </a:t>
            </a:r>
            <a:r>
              <a:rPr lang="ru-RU" altLang="ru-RU" sz="800" i="1" smtClean="0"/>
              <a:t>первичную полостью тела</a:t>
            </a:r>
            <a:r>
              <a:rPr lang="ru-RU" altLang="ru-RU" sz="800" smtClean="0"/>
              <a:t>. Бластула формируется начиная с ранних этапов дробления, благодаря расхождению бластомеров. Возникающая при этом полость заполняется жидкостью.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Типы бластул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Строение бластулы во многом зависит от типа дробления (рис. 314). 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Целобластула </a:t>
            </a:r>
            <a:r>
              <a:rPr lang="ru-RU" altLang="ru-RU" sz="800" smtClean="0"/>
              <a:t>(типичная бластула). Образуется при равномерном дроблении. Имеет вид однослойного пузырька с большим бластоцелем (у ланцетника). 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Амфибластула.</a:t>
            </a:r>
            <a:r>
              <a:rPr lang="ru-RU" altLang="ru-RU" sz="800" smtClean="0"/>
              <a:t> При дроблении телолецитальных яиц бластодерма построена из бластомеров разного размера: микромеров на анимальном и макромеров на вегетативном полюсах. Бластоцель при этом смещается в сторону анимального полюса (у земноводных).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314. Типы бластул: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целобластула; 2 — амфибластула; 3 — дискобластула; 4 — бластоциста; 5 — эмбриобласт; 6 — трофобласт.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/>
            </a:r>
            <a:br>
              <a:rPr lang="ru-RU" altLang="ru-RU" sz="800" smtClean="0"/>
            </a:br>
            <a:r>
              <a:rPr lang="ru-RU" altLang="ru-RU" sz="800" i="1" smtClean="0"/>
              <a:t>Дискобластула</a:t>
            </a:r>
            <a:r>
              <a:rPr lang="ru-RU" altLang="ru-RU" sz="800" smtClean="0"/>
              <a:t>. Образуется при дискоидальном дроблении. Полость бластулы имеет вид узкой щели, находящейся под зародышевым диском (у птиц).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Бластоциста</a:t>
            </a:r>
            <a:r>
              <a:rPr lang="ru-RU" altLang="ru-RU" sz="800" smtClean="0"/>
              <a:t>. Представляет собой однослойный пузырек, заполненный жидкостью, в котором различают </a:t>
            </a:r>
            <a:r>
              <a:rPr lang="ru-RU" altLang="ru-RU" sz="800" i="1" smtClean="0"/>
              <a:t>эмбриобласт</a:t>
            </a:r>
            <a:r>
              <a:rPr lang="ru-RU" altLang="ru-RU" sz="800" smtClean="0"/>
              <a:t> (из него развивается зародыш) и </a:t>
            </a:r>
            <a:r>
              <a:rPr lang="ru-RU" altLang="ru-RU" sz="800" i="1" smtClean="0"/>
              <a:t>трофобласт</a:t>
            </a:r>
            <a:r>
              <a:rPr lang="ru-RU" altLang="ru-RU" sz="800" smtClean="0"/>
              <a:t>, обеспечивающий питание зародыша (у млекопитающих).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Гаструляция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После того как сформировалась бластула, начинается новый этап эмбриогенеза — </a:t>
            </a:r>
            <a:r>
              <a:rPr lang="ru-RU" altLang="ru-RU" sz="800" i="1" smtClean="0"/>
              <a:t>гаструляция</a:t>
            </a:r>
            <a:r>
              <a:rPr lang="ru-RU" altLang="ru-RU" sz="800" smtClean="0"/>
              <a:t> (образование зародышевых листков). Для гаструляции характерны интенсивные перемещения отдельных клеток и клеточных масс. Деление клеток при гаструляции отсутствует или выражено очень слабо. В результате гаструляции образуется двухслойный, а затем трехслойный зародыш (у большинства животных) — </a:t>
            </a:r>
            <a:r>
              <a:rPr lang="ru-RU" altLang="ru-RU" sz="800" i="1" smtClean="0"/>
              <a:t>гаструла</a:t>
            </a:r>
            <a:r>
              <a:rPr lang="ru-RU" altLang="ru-RU" sz="800" smtClean="0"/>
              <a:t> (рис. 315). Первоначально образуются наружный (</a:t>
            </a:r>
            <a:r>
              <a:rPr lang="ru-RU" altLang="ru-RU" sz="800" i="1" smtClean="0"/>
              <a:t>эктодерма</a:t>
            </a:r>
            <a:r>
              <a:rPr lang="ru-RU" altLang="ru-RU" sz="800" smtClean="0"/>
              <a:t>) и внутренний (</a:t>
            </a:r>
            <a:r>
              <a:rPr lang="ru-RU" altLang="ru-RU" sz="800" i="1" smtClean="0"/>
              <a:t>энтодерма</a:t>
            </a:r>
            <a:r>
              <a:rPr lang="ru-RU" altLang="ru-RU" sz="800" smtClean="0"/>
              <a:t>). Позже между экто- и энтодермой</a:t>
            </a:r>
            <a:r>
              <a:rPr lang="ru-RU" altLang="ru-RU" sz="800" i="1" smtClean="0"/>
              <a:t> </a:t>
            </a:r>
            <a:r>
              <a:rPr lang="ru-RU" altLang="ru-RU" sz="800" smtClean="0"/>
              <a:t>закладывается третий зародышевый листок — </a:t>
            </a:r>
            <a:r>
              <a:rPr lang="ru-RU" altLang="ru-RU" sz="800" i="1" smtClean="0"/>
              <a:t>мезодерма</a:t>
            </a:r>
            <a:r>
              <a:rPr lang="ru-RU" altLang="ru-RU" sz="800" smtClean="0"/>
              <a:t>. 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Зародышевые листки — </a:t>
            </a:r>
            <a:r>
              <a:rPr lang="ru-RU" altLang="ru-RU" sz="800" smtClean="0"/>
              <a:t>это отдельные пласты клеток, занимающие определенное положение в зародыше и дающие начало соответствующим органам и системам органов. Зародышевые листки возникают не только в результате перемещения клеточных масс, но и в результате дифференциации сходных между собой сравнительно однородных клеток бластулы. В процессе гаструляции зародышевые листки занимают положение, соответствующее плану строения взрослого организма. </a:t>
            </a:r>
            <a:r>
              <a:rPr lang="ru-RU" altLang="ru-RU" sz="800" i="1" smtClean="0"/>
              <a:t>Дифференциация</a:t>
            </a:r>
            <a:r>
              <a:rPr lang="ru-RU" altLang="ru-RU" sz="800" smtClean="0"/>
              <a:t> — это процесс появления и нарастания морфологических и функциональных различий между отдельными клетками и частями зародыша.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Способы гаструляции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315. Гаструла.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эктодерма; 2 — энтодерма; 3 — бластопор;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4 — гастроцель.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зависимости от типа бластулы и от особенностей перемещения клеток, различают следующие основные способы образования двухслойного зародыша, или способы гаструляции (рис. 316):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Инвагинация</a:t>
            </a:r>
            <a:r>
              <a:rPr lang="ru-RU" altLang="ru-RU" sz="800" smtClean="0"/>
              <a:t>. При данном способе один из участков бластодермы начинает впячиваться внутрь бластоцеля (у ланцетника). При этом бластоцель практически полностью вытесняется. Образуется двухслойный мешок, наружная стенка которого является первичной эктодермой, а внутренняя — первичной энтодермой, выстилающей полость первичной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кишки, или </a:t>
            </a:r>
            <a:r>
              <a:rPr lang="ru-RU" altLang="ru-RU" sz="800" i="1" smtClean="0"/>
              <a:t>гастроцель</a:t>
            </a:r>
            <a:r>
              <a:rPr lang="ru-RU" altLang="ru-RU" sz="800" smtClean="0"/>
              <a:t>. Отверстие, при помощи которого полость сообщается с окружающей средой, называется </a:t>
            </a:r>
            <a:r>
              <a:rPr lang="ru-RU" altLang="ru-RU" sz="800" i="1" smtClean="0"/>
              <a:t>бластопором,</a:t>
            </a:r>
            <a:r>
              <a:rPr lang="ru-RU" altLang="ru-RU" sz="800" smtClean="0"/>
              <a:t> или </a:t>
            </a:r>
            <a:r>
              <a:rPr lang="ru-RU" altLang="ru-RU" sz="800" i="1" smtClean="0"/>
              <a:t>первичным ртом</a:t>
            </a:r>
            <a:r>
              <a:rPr lang="ru-RU" altLang="ru-RU" sz="800" smtClean="0"/>
              <a:t>. У представителей разных групп животных судьба бластопора различна. У </a:t>
            </a:r>
            <a:r>
              <a:rPr lang="ru-RU" altLang="ru-RU" sz="800" i="1" smtClean="0"/>
              <a:t>первичноротых животных</a:t>
            </a:r>
            <a:r>
              <a:rPr lang="ru-RU" altLang="ru-RU" sz="800" smtClean="0"/>
              <a:t> он превращается в ротовое отверстие. У </a:t>
            </a:r>
            <a:r>
              <a:rPr lang="ru-RU" altLang="ru-RU" sz="800" i="1" smtClean="0"/>
              <a:t>вторичноротых</a:t>
            </a:r>
            <a:r>
              <a:rPr lang="ru-RU" altLang="ru-RU" sz="800" smtClean="0"/>
              <a:t> бластопор зарастает, и на его месте нередко возникает анальное отверстие, а ротовое отверстие прорывается на противоположном полюсе (переднем конце тела).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316. Типы гаструл: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инвагинационная; 2 — эпиболическая; 3 — иммиграционная; 4 — деламинационная; а — эктодерма; б — энтодерма; в — гастроцель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/>
            </a:r>
            <a:br>
              <a:rPr lang="ru-RU" altLang="ru-RU" sz="800" smtClean="0"/>
            </a:br>
            <a:r>
              <a:rPr lang="ru-RU" altLang="ru-RU" sz="800" i="1" smtClean="0"/>
              <a:t>Иммиграция — </a:t>
            </a:r>
            <a:r>
              <a:rPr lang="ru-RU" altLang="ru-RU" sz="800" smtClean="0"/>
              <a:t>выселение части клеток бластодермы в полость бластоцеля (у высших позвоночных). Из них образуется энтодерма.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Деламинация</a:t>
            </a:r>
            <a:r>
              <a:rPr lang="ru-RU" altLang="ru-RU" sz="800" smtClean="0"/>
              <a:t> встречается у животных, имеющих бластулу без бластоцеля (у птиц). При таком способе гаструляции клеточные перемещения минимальны или совсем отсутствуют, так как происходит расслоение — наружные клетки бластулы преобразуются в эктодерму, а внутренние формируют энтодерму.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Эпиболия</a:t>
            </a:r>
            <a:r>
              <a:rPr lang="ru-RU" altLang="ru-RU" sz="800" smtClean="0"/>
              <a:t> происходит, когда более мелкие бластомеры анимального полюса дробятся быстрее и обрастают более крупные бластомеры вегетативного полюса, образуя эктодерму (у земноводных). Клетки вегетативного полюса дают начало внутреннему зародышевому листку — энтодерме.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Описанные способы гаструляции редко встречаются в чистом виде и обычно наблюдаются их сочетания (инвагинация с эпиболией у амфибий или деляминация с иммиграцией у иглокожих).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Образование мезодермы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Чаще всего клеточный материал мезодермы входит в состав энтодермы. Он впячивается в бластоцель в виде карманообразных выростов, которые затем отшнуровываются.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 образовании мезодермы происходит образование вторичной полости тела, или целома.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Первичный органогенез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Процесс формирования органов в эмбриональном развитии называют </a:t>
            </a:r>
            <a:r>
              <a:rPr lang="ru-RU" altLang="ru-RU" sz="800" i="1" smtClean="0"/>
              <a:t>органогенезом</a:t>
            </a:r>
            <a:r>
              <a:rPr lang="ru-RU" altLang="ru-RU" sz="800" smtClean="0"/>
              <a:t>. В построении любого органа участвуют несколько тканей. Поэтому стадия органогенеза является и стадией гистогенеза.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органогенезе можно выделить две фазы: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нейруляция</a:t>
            </a:r>
            <a:r>
              <a:rPr lang="ru-RU" altLang="ru-RU" sz="800" smtClean="0"/>
              <a:t> — образование комплекса осевых органов (нервная трубка, хорда, кишечная трубка и мезодерма сомитов), в который вовлекается почти весь зародыш;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построение остальных органов, приобретение различными участками тела типичной для них формы и черт внутренней организации, установление определенных пропорций (пространственно ограниченные процессы).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 теории зародышевых листков Карла Бэра, возникновение органов обусловлено преобразованием того или иного зародышевого листка — экто-, мезо- или энтодермы. Некоторые органы могут иметь смешанное происхождение, то есть они образованы при участии сразу несколько зародышевых листков. Например, мускулатура пищеварительного тракта является производным мезодермы, а его внутренняя выстилка — производное энтодермы. Однако, несколько упрощая, происхождение основных органов и их систем все-таки можно связать с определенными зародышевыми листками.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Нейруляция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Зародыш на стадии нейруляции называется </a:t>
            </a:r>
            <a:r>
              <a:rPr lang="ru-RU" altLang="ru-RU" sz="800" i="1" smtClean="0"/>
              <a:t>нейрулой</a:t>
            </a:r>
            <a:r>
              <a:rPr lang="ru-RU" altLang="ru-RU" sz="800" smtClean="0"/>
              <a:t> (рис. 317). Материал, используемый на построение нервной системы у позвоночных животных — </a:t>
            </a:r>
            <a:r>
              <a:rPr lang="ru-RU" altLang="ru-RU" sz="800" i="1" smtClean="0"/>
              <a:t>нейроэктодерма</a:t>
            </a:r>
            <a:r>
              <a:rPr lang="ru-RU" altLang="ru-RU" sz="800" smtClean="0"/>
              <a:t>, входит в состав спинной (дорсальной) части эктодермы. Он располагается над  за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317. Нейрула: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эктодерма; 2 — хорда; 3 — вторичная полость тела; 4 — мезодерма; 5 — энтодерма; 6 — кишечная полость; 7 — нервная трубка.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чатком хорды. Взаимодействие этихзачатков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является одним из наиболее важных во всем развитии. Сначала в области нейроэктодермы происходит уплощение клеточного пласта, что приводит к образованию </a:t>
            </a:r>
            <a:r>
              <a:rPr lang="ru-RU" altLang="ru-RU" sz="800" i="1" smtClean="0"/>
              <a:t>нервной пластинки</a:t>
            </a:r>
            <a:r>
              <a:rPr lang="ru-RU" altLang="ru-RU" sz="800" smtClean="0"/>
              <a:t>. Затем края нервной пластинки утолщаются и приподнимаются, образуя </a:t>
            </a:r>
            <a:r>
              <a:rPr lang="ru-RU" altLang="ru-RU" sz="800" i="1" smtClean="0"/>
              <a:t>нервные валики</a:t>
            </a:r>
            <a:r>
              <a:rPr lang="ru-RU" altLang="ru-RU" sz="800" smtClean="0"/>
              <a:t>. В центре пластинки за счет перемещения клеток по средней линии возникает </a:t>
            </a:r>
            <a:r>
              <a:rPr lang="ru-RU" altLang="ru-RU" sz="800" i="1" smtClean="0"/>
              <a:t>нервный желобок</a:t>
            </a:r>
            <a:r>
              <a:rPr lang="ru-RU" altLang="ru-RU" sz="800" smtClean="0"/>
              <a:t>, разделяющий зародыш на будущие правую и левую половины. Нервная пластинка начинает складываться по средней линии. Края ее соприкасаются, а затем смыкаются. В результате этих процессов возникает нервная трубка с  полостью — </a:t>
            </a:r>
            <a:r>
              <a:rPr lang="ru-RU" altLang="ru-RU" sz="800" i="1" smtClean="0"/>
              <a:t>невроцелем</a:t>
            </a:r>
            <a:r>
              <a:rPr lang="ru-RU" altLang="ru-RU" sz="8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Смыкание валиков происходит сначала в средней, а затем в задней части нервного желобка. В последнюю очередь это происходит в головной части, которая по ширине превосходит другие. Передний, расширенный отдел в дальнейшем образует головной мозг, остальная часть нервной трубки — спинной. В результате нервная пластинка превращается в нервную трубку, лежащую под эктодермой.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ходе нейруляции часть клеток нервной пластинки не входят в состав нервной трубки. Они образуют </a:t>
            </a:r>
            <a:r>
              <a:rPr lang="ru-RU" altLang="ru-RU" sz="800" i="1" smtClean="0"/>
              <a:t>ганглиозную пластинку</a:t>
            </a:r>
            <a:r>
              <a:rPr lang="ru-RU" altLang="ru-RU" sz="800" smtClean="0"/>
              <a:t>, или </a:t>
            </a:r>
            <a:r>
              <a:rPr lang="ru-RU" altLang="ru-RU" sz="800" i="1" smtClean="0"/>
              <a:t>нервный гребень</a:t>
            </a:r>
            <a:r>
              <a:rPr lang="ru-RU" altLang="ru-RU" sz="800" smtClean="0"/>
              <a:t>, — скопление клеток вдоль нервной трубки. Позднее эти клетки мигрируют по всему зародышу, образуя клетки нервных узлов, мозгового вещества надпочечников, пигментные клетки и т.п.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Образование систем органов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материала </a:t>
            </a:r>
            <a:r>
              <a:rPr lang="ru-RU" altLang="ru-RU" sz="800" i="1" smtClean="0"/>
              <a:t>эктодермы</a:t>
            </a:r>
            <a:r>
              <a:rPr lang="ru-RU" altLang="ru-RU" sz="800" smtClean="0"/>
              <a:t>, помимо нервной трубки, развиваются эпидермис и его производные (перо, волосы, ногти, когти, кожные железы и т.д.), компоненты органов зрения, слуха, обоняния, эпителий ротовой полости, эмаль зубов.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Мезодермальные и энтодермальные органы формируются не после образования нервной трубки, а одновременно с ней. Практически одновременно с нейруляцией происходят процессы закладки мезодермы и хорды. Вначале вдоль боковых стенок первичной кишки путем выпячивания энтодермы образуются карманы, или складки. Участок энтодермы, расположенный между этими складками, утолщается, прогибается, сворачивается и отшнуровывается от основной массы энтодермы. Так появляется </a:t>
            </a:r>
            <a:r>
              <a:rPr lang="ru-RU" altLang="ru-RU" sz="800" i="1" smtClean="0"/>
              <a:t>хорда</a:t>
            </a:r>
            <a:r>
              <a:rPr lang="ru-RU" altLang="ru-RU" sz="800" smtClean="0"/>
              <a:t>. Возникшие карманообразные выпячивания энтодермы отшнуровываются от первичной кишки и превращаются в ряд сегментарно-расположенных замкнутых мешков, называемых также </a:t>
            </a:r>
            <a:r>
              <a:rPr lang="ru-RU" altLang="ru-RU" sz="800" i="1" smtClean="0"/>
              <a:t>целомическими мешками.</a:t>
            </a:r>
            <a:r>
              <a:rPr lang="ru-RU" altLang="ru-RU" sz="800" smtClean="0"/>
              <a:t> Их стенки образованы мезодермой, а полость внутри представляет собой вторичную полость тела (или </a:t>
            </a:r>
            <a:r>
              <a:rPr lang="ru-RU" altLang="ru-RU" sz="800" i="1" smtClean="0"/>
              <a:t>целом</a:t>
            </a:r>
            <a:r>
              <a:rPr lang="ru-RU" altLang="ru-RU" sz="800" smtClean="0"/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мезодермы развиваются все виды соединительной ткани, дерма, скелет, поперечно-полосатая и гладкая мускулатура, кровеносная и лимфатическая системы, половая система.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материала энтодермы развивается эпителий кишечника и желудка, клетки печени, секретирующие клетки поджелудочной, кишечных и желудочных желез. Передний отдел эмбриональной кишки образует эпителий легких и воздухоносных путей, секретирующие отделы передней и средней доли гипофиза, щитовидной и паращитовидной желез.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Эмбриональная индукция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Наблюдения за оплодотворенной яйцеклеткой лягушки позволили проследить путь развития клеток, входящих в состав того или иного участка зародыша. Оказалось, что определенные клетки, занимающие соответствующее место в бластуле, дают начало строго определенным зачаткам органов. Удалось выяснить, какие группы клеток дают начало нервной трубке, хорде, мезодерме, кожному эпителию и т.д. Действительно, в развивающемся организме различные группы клеток дают начало определенным органам и тканям, а культивирование клеток вне зародыша (в пробирке) не приводит к формированию типичных тканевых структур, которые должны были бы образоваться из клеток. Чем же вызывается преобразование тех или иных клеток зародыша в конкретные ткани и органы?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1924 г. были опубликованы результаты опытов Г.Шпемана и Г.Мангольда, посвященные выяснению этого вопроса (рис. 318). На стадии ранней гаструлы зачаток эктодермы, который в нормальных условиях должен был развиться в структуры нервной системы, из зародыша гребенчатого (непигментриованного) тритона пересаживался под эктодерму брюшной стороны, дающую начало эпидермису кожи, зародыша обыкновенного (пигментированного) тритона. В итоге на брюшной стороне зародыша-реципиента возникала сначала нервная трубка и другие компоненты комплекса осевых органов, а затем формировался дополнительный зародыш. Причем, наблюдения показали, что ткани дополнительного зародыша формируются почти исключительно из клеточного материала реципиента.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Эти данные доказывают, что в ходе эмбриогенеза некоторые части зародыша влияют на пути развития соседних участков. Такое влияние одного зачатка на другой получило название </a:t>
            </a:r>
            <a:r>
              <a:rPr lang="ru-RU" altLang="ru-RU" sz="800" i="1" smtClean="0"/>
              <a:t>эмбриональной индукции</a:t>
            </a:r>
            <a:r>
              <a:rPr lang="ru-RU" altLang="ru-RU" sz="800" smtClean="0"/>
              <a:t>. Насколько важную роль играет эмбриональная индукция в развитии, показывает следующий опыт. Если на стадии ранней гаструлы полностью удалить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 318. Эмбриональная индукция: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зачаток хордомезодермы; 2 — полость бластулы; 3 — индуцирорванная нервная трубка; 4 — индуцированная хорда; 5 — первичная нервная трубка;  6 — первичная хорда; 7 — формирование вторичного зародыша, соединенного с зародышем-хозяином.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зачаток хорды, то нервная трубка совсем не развивается. Эктодерма на спинной стороне зародыша, из которой в норме формируется нервная трубка, образует кожный эпителий.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 дальнейшем изучении развития зародышей оказалось, что зачаток хордомезодермы представляет собой не только индуктор нервной трубки, но и сам для дифференцировки нуждается в индуцирующем влиянии со стороны зачатка нервной системы. Во время эмбрионального  развития  имеет место не односторонняя индукция, а взаимодействие частей развивающегося зародыша. Таким образом, эмбриональную индукцию можно определить как явление, при котором в процессе эмбриогенеза один зачаток влияет на другой, определяя путь его развития, и, кроме того, сам подвергается индуцирующему воздействию со стороны первого зачатка.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38.6. Постэмбриональное развитие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Постэмбриональный период развития начинается в момент рождения или выхода организма из яйцевых оболочек и продолжается вплоть до его смерти. Постэмбриональное развитие включает в себя: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рост организма;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установление окончательных пропорций тела;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переход систем органов на режим взрослого организма (в частности, половое созревание).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Типы постэмбрионального развития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Различают два основных типа постэмбрионального развития: 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Прямое</a:t>
            </a:r>
            <a:r>
              <a:rPr lang="ru-RU" altLang="ru-RU" sz="800" smtClean="0"/>
              <a:t>, при котором из тела матери или яйцевых оболочек выходит особь, отличающаяся от взрослого организма только меньшим размером (птицы, млекопитающие). Различают: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800" smtClean="0"/>
              <a:t> </a:t>
            </a:r>
            <a:r>
              <a:rPr lang="ru-RU" altLang="ru-RU" sz="800" i="1" smtClean="0"/>
              <a:t>неличиночный</a:t>
            </a:r>
            <a:r>
              <a:rPr lang="ru-RU" altLang="ru-RU" sz="800" smtClean="0"/>
              <a:t> (яйцекладный) тип, при котором зародыш развивается внутри яйца (рыбы, птицы);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800" smtClean="0"/>
              <a:t>Рис. 319. Развитие лягушки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 </a:t>
            </a:r>
            <a:r>
              <a:rPr lang="ru-RU" altLang="ru-RU" sz="800" i="1" smtClean="0"/>
              <a:t>внутриутробный</a:t>
            </a:r>
            <a:r>
              <a:rPr lang="ru-RU" altLang="ru-RU" sz="800" smtClean="0"/>
              <a:t> тип, при котором зародыш развивается внутри организма матери и связан с ним через плаценту (плацентарные млекопитающие).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С превращением</a:t>
            </a:r>
            <a:r>
              <a:rPr lang="ru-RU" altLang="ru-RU" sz="800" smtClean="0"/>
              <a:t> (метаморфозом), при котором из яйца выходит личинка, устроенная проще взрослого животного (иногда сильно отличающаяся от него); как правило, она имеет специальные личиночные органы, отсутствующие у взрослого животного, и не способна к размножению; часто личинка ведет иной образ жизни, чем взрослое животное (насекомые, некоторые паукообразные, амфибии).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Примером животных, имеющих постэмбриональное развитие с метаморфозом, служат бесхвостые земноводные (рис. 319). Из яйцевых оболочек земноводных выходит личинка — головастик, больше напоминающий рыбу, чем земноводное. Он имеет обтекаемую форму тела, хвостовой плавник, жаберные щели и жабры, органы боковой линии, двухкамерное сердце, один круг кровообращения. Со временем, под влиянием гормона щитовидной железы, головастик претерпевает метаморфоз. У него рассасывается  хвост,  появляются  конечности,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исчезает боковая линия, развиваются легкие и второй круг кровообращения, то есть постепенно он приобретает признаки, характерные для земноводных.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DC8A33-8916-4F7E-98A1-1FF16C2BB7B0}" type="slidenum">
              <a:rPr lang="ru-RU" altLang="ru-RU" smtClean="0"/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Способы гаструляции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315. Гаструла.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эктодерма; 2 — энтодерма; 3 — бластопор;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4 — гастроцель.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зависимости от типа бластулы и от особенностей перемещения клеток, различают следующие основные способы образования двухслойного зародыша, или способы гаструляции (рис. 316):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Инвагинация</a:t>
            </a:r>
            <a:r>
              <a:rPr lang="ru-RU" altLang="ru-RU" sz="800" smtClean="0"/>
              <a:t>. При данном способе один из участков бластодермы начинает впячиваться внутрь бластоцеля (у ланцетника). При этом бластоцель практически полностью вытесняется. Образуется двухслойный мешок, наружная стенка которого является первичной эктодермой, а внутренняя — первичной энтодермой, выстилающей полость первичной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кишки, или </a:t>
            </a:r>
            <a:r>
              <a:rPr lang="ru-RU" altLang="ru-RU" sz="800" i="1" smtClean="0"/>
              <a:t>гастроцель</a:t>
            </a:r>
            <a:r>
              <a:rPr lang="ru-RU" altLang="ru-RU" sz="800" smtClean="0"/>
              <a:t>. Отверстие, при помощи которого полость сообщается с окружающей средой, называется </a:t>
            </a:r>
            <a:r>
              <a:rPr lang="ru-RU" altLang="ru-RU" sz="800" i="1" smtClean="0"/>
              <a:t>бластопором,</a:t>
            </a:r>
            <a:r>
              <a:rPr lang="ru-RU" altLang="ru-RU" sz="800" smtClean="0"/>
              <a:t> или </a:t>
            </a:r>
            <a:r>
              <a:rPr lang="ru-RU" altLang="ru-RU" sz="800" i="1" smtClean="0"/>
              <a:t>первичным ртом</a:t>
            </a:r>
            <a:r>
              <a:rPr lang="ru-RU" altLang="ru-RU" sz="800" smtClean="0"/>
              <a:t>. У представителей разных групп животных судьба бластопора различна. У </a:t>
            </a:r>
            <a:r>
              <a:rPr lang="ru-RU" altLang="ru-RU" sz="800" i="1" smtClean="0"/>
              <a:t>первичноротых животных</a:t>
            </a:r>
            <a:r>
              <a:rPr lang="ru-RU" altLang="ru-RU" sz="800" smtClean="0"/>
              <a:t> он превращается в ротовое отверстие. У </a:t>
            </a:r>
            <a:r>
              <a:rPr lang="ru-RU" altLang="ru-RU" sz="800" i="1" smtClean="0"/>
              <a:t>вторичноротых</a:t>
            </a:r>
            <a:r>
              <a:rPr lang="ru-RU" altLang="ru-RU" sz="800" smtClean="0"/>
              <a:t> бластопор зарастает, и на его месте нередко возникает анальное отверстие, а ротовое отверстие прорывается на противоположном полюсе (переднем конце тела).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316. Типы гаструл: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инвагинационная; 2 — эпиболическая; 3 — иммиграционная; 4 — деламинационная; а — эктодерма; б — энтодерма; в — гастроцель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/>
            </a:r>
            <a:br>
              <a:rPr lang="ru-RU" altLang="ru-RU" sz="800" smtClean="0"/>
            </a:br>
            <a:r>
              <a:rPr lang="ru-RU" altLang="ru-RU" sz="800" i="1" smtClean="0"/>
              <a:t>Иммиграция — </a:t>
            </a:r>
            <a:r>
              <a:rPr lang="ru-RU" altLang="ru-RU" sz="800" smtClean="0"/>
              <a:t>выселение части клеток бластодермы в полость бластоцеля (у высших позвоночных). Из них образуется энтодерма.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Деламинация</a:t>
            </a:r>
            <a:r>
              <a:rPr lang="ru-RU" altLang="ru-RU" sz="800" smtClean="0"/>
              <a:t> встречается у животных, имеющих бластулу без бластоцеля (у птиц). При таком способе гаструляции клеточные перемещения минимальны или совсем отсутствуют, так как происходит расслоение — наружные клетки бластулы преобразуются в эктодерму, а внутренние формируют энтодерму.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Эпиболия</a:t>
            </a:r>
            <a:r>
              <a:rPr lang="ru-RU" altLang="ru-RU" sz="800" smtClean="0"/>
              <a:t> происходит, когда более мелкие бластомеры анимального полюса дробятся быстрее и обрастают более крупные бластомеры вегетативного полюса, образуя эктодерму (у земноводных). Клетки вегетативного полюса дают начало внутреннему зародышевому листку — энтодерме.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Описанные способы гаструляции редко встречаются в чистом виде и обычно наблюдаются их сочетания (инвагинация с эпиболией у амфибий или деляминация с иммиграцией у иглокожих).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Образование мезодермы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Чаще всего клеточный материал мезодермы входит в состав энтодермы. Он впячивается в бластоцель в виде карманообразных выростов, которые затем отшнуровываются.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 образовании мезодермы происходит образование вторичной полости тела, или целома.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Первичный органогенез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Процесс формирования органов в эмбриональном развитии называют </a:t>
            </a:r>
            <a:r>
              <a:rPr lang="ru-RU" altLang="ru-RU" sz="800" i="1" smtClean="0"/>
              <a:t>органогенезом</a:t>
            </a:r>
            <a:r>
              <a:rPr lang="ru-RU" altLang="ru-RU" sz="800" smtClean="0"/>
              <a:t>. В построении любого органа участвуют несколько тканей. Поэтому стадия органогенеза является и стадией гистогенеза.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органогенезе можно выделить две фазы: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нейруляция</a:t>
            </a:r>
            <a:r>
              <a:rPr lang="ru-RU" altLang="ru-RU" sz="800" smtClean="0"/>
              <a:t> — образование комплекса осевых органов (нервная трубка, хорда, кишечная трубка и мезодерма сомитов), в который вовлекается почти весь зародыш;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построение остальных органов, приобретение различными участками тела типичной для них формы и черт внутренней организации, установление определенных пропорций (пространственно ограниченные процессы).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 теории зародышевых листков Карла Бэра, возникновение органов обусловлено преобразованием того или иного зародышевого листка — экто-, мезо- или энтодермы. Некоторые органы могут иметь смешанное происхождение, то есть они образованы при участии сразу несколько зародышевых листков. Например, мускулатура пищеварительного тракта является производным мезодермы, а его внутренняя выстилка — производное энтодермы. Однако, несколько упрощая, происхождение основных органов и их систем все-таки можно связать с определенными зародышевыми листками.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Нейруляция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Зародыш на стадии нейруляции называется </a:t>
            </a:r>
            <a:r>
              <a:rPr lang="ru-RU" altLang="ru-RU" sz="800" i="1" smtClean="0"/>
              <a:t>нейрулой</a:t>
            </a:r>
            <a:r>
              <a:rPr lang="ru-RU" altLang="ru-RU" sz="800" smtClean="0"/>
              <a:t> (рис. 317). Материал, используемый на построение нервной системы у позвоночных животных — </a:t>
            </a:r>
            <a:r>
              <a:rPr lang="ru-RU" altLang="ru-RU" sz="800" i="1" smtClean="0"/>
              <a:t>нейроэктодерма</a:t>
            </a:r>
            <a:r>
              <a:rPr lang="ru-RU" altLang="ru-RU" sz="800" smtClean="0"/>
              <a:t>, входит в состав спинной (дорсальной) части эктодермы. Он располагается над  за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317. Нейрула: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эктодерма; 2 — хорда; 3 — вторичная полость тела; 4 — мезодерма; 5 — энтодерма; 6 — кишечная полость; 7 — нервная трубка.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чатком хорды. Взаимодействие этихзачатков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является одним из наиболее важных во всем развитии. Сначала в области нейроэктодермы происходит уплощение клеточного пласта, что приводит к образованию </a:t>
            </a:r>
            <a:r>
              <a:rPr lang="ru-RU" altLang="ru-RU" sz="800" i="1" smtClean="0"/>
              <a:t>нервной пластинки</a:t>
            </a:r>
            <a:r>
              <a:rPr lang="ru-RU" altLang="ru-RU" sz="800" smtClean="0"/>
              <a:t>. Затем края нервной пластинки утолщаются и приподнимаются, образуя </a:t>
            </a:r>
            <a:r>
              <a:rPr lang="ru-RU" altLang="ru-RU" sz="800" i="1" smtClean="0"/>
              <a:t>нервные валики</a:t>
            </a:r>
            <a:r>
              <a:rPr lang="ru-RU" altLang="ru-RU" sz="800" smtClean="0"/>
              <a:t>. В центре пластинки за счет перемещения клеток по средней линии возникает </a:t>
            </a:r>
            <a:r>
              <a:rPr lang="ru-RU" altLang="ru-RU" sz="800" i="1" smtClean="0"/>
              <a:t>нервный желобок</a:t>
            </a:r>
            <a:r>
              <a:rPr lang="ru-RU" altLang="ru-RU" sz="800" smtClean="0"/>
              <a:t>, разделяющий зародыш на будущие правую и левую половины. Нервная пластинка начинает складываться по средней линии. Края ее соприкасаются, а затем смыкаются. В результате этих процессов возникает нервная трубка с  полостью — </a:t>
            </a:r>
            <a:r>
              <a:rPr lang="ru-RU" altLang="ru-RU" sz="800" i="1" smtClean="0"/>
              <a:t>невроцелем</a:t>
            </a:r>
            <a:r>
              <a:rPr lang="ru-RU" altLang="ru-RU" sz="8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Смыкание валиков происходит сначала в средней, а затем в задней части нервного желобка. В последнюю очередь это происходит в головной части, которая по ширине превосходит другие. Передний, расширенный отдел в дальнейшем образует головной мозг, остальная часть нервной трубки — спинной. В результате нервная пластинка превращается в нервную трубку, лежащую под эктодермой.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ходе нейруляции часть клеток нервной пластинки не входят в состав нервной трубки. Они образуют </a:t>
            </a:r>
            <a:r>
              <a:rPr lang="ru-RU" altLang="ru-RU" sz="800" i="1" smtClean="0"/>
              <a:t>ганглиозную пластинку</a:t>
            </a:r>
            <a:r>
              <a:rPr lang="ru-RU" altLang="ru-RU" sz="800" smtClean="0"/>
              <a:t>, или </a:t>
            </a:r>
            <a:r>
              <a:rPr lang="ru-RU" altLang="ru-RU" sz="800" i="1" smtClean="0"/>
              <a:t>нервный гребень</a:t>
            </a:r>
            <a:r>
              <a:rPr lang="ru-RU" altLang="ru-RU" sz="800" smtClean="0"/>
              <a:t>, — скопление клеток вдоль нервной трубки. Позднее эти клетки мигрируют по всему зародышу, образуя клетки нервных узлов, мозгового вещества надпочечников, пигментные клетки и т.п.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Образование систем органов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материала </a:t>
            </a:r>
            <a:r>
              <a:rPr lang="ru-RU" altLang="ru-RU" sz="800" i="1" smtClean="0"/>
              <a:t>эктодермы</a:t>
            </a:r>
            <a:r>
              <a:rPr lang="ru-RU" altLang="ru-RU" sz="800" smtClean="0"/>
              <a:t>, помимо нервной трубки, развиваются эпидермис и его производные (перо, волосы, ногти, когти, кожные железы и т.д.), компоненты органов зрения, слуха, обоняния, эпителий ротовой полости, эмаль зубов.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Мезодермальные и энтодермальные органы формируются не после образования нервной трубки, а одновременно с ней. Практически одновременно с нейруляцией происходят процессы закладки мезодермы и хорды. Вначале вдоль боковых стенок первичной кишки путем выпячивания энтодермы образуются карманы, или складки. Участок энтодермы, расположенный между этими складками, утолщается, прогибается, сворачивается и отшнуровывается от основной массы энтодермы. Так появляется </a:t>
            </a:r>
            <a:r>
              <a:rPr lang="ru-RU" altLang="ru-RU" sz="800" i="1" smtClean="0"/>
              <a:t>хорда</a:t>
            </a:r>
            <a:r>
              <a:rPr lang="ru-RU" altLang="ru-RU" sz="800" smtClean="0"/>
              <a:t>. Возникшие карманообразные выпячивания энтодермы отшнуровываются от первичной кишки и превращаются в ряд сегментарно-расположенных замкнутых мешков, называемых также </a:t>
            </a:r>
            <a:r>
              <a:rPr lang="ru-RU" altLang="ru-RU" sz="800" i="1" smtClean="0"/>
              <a:t>целомическими мешками.</a:t>
            </a:r>
            <a:r>
              <a:rPr lang="ru-RU" altLang="ru-RU" sz="800" smtClean="0"/>
              <a:t> Их стенки образованы мезодермой, а полость внутри представляет собой вторичную полость тела (или </a:t>
            </a:r>
            <a:r>
              <a:rPr lang="ru-RU" altLang="ru-RU" sz="800" i="1" smtClean="0"/>
              <a:t>целом</a:t>
            </a:r>
            <a:r>
              <a:rPr lang="ru-RU" altLang="ru-RU" sz="800" smtClean="0"/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мезодермы развиваются все виды соединительной ткани, дерма, скелет, поперечно-полосатая и гладкая мускулатура, кровеносная и лимфатическая системы, половая система.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материала энтодермы развивается эпителий кишечника и желудка, клетки печени, секретирующие клетки поджелудочной, кишечных и желудочных желез. Передний отдел эмбриональной кишки образует эпителий легких и воздухоносных путей, секретирующие отделы передней и средней доли гипофиза, щитовидной и паращитовидной желез.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Эмбриональная индукция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Наблюдения за оплодотворенной яйцеклеткой лягушки позволили проследить путь развития клеток, входящих в состав того или иного участка зародыша. Оказалось, что определенные клетки, занимающие соответствующее место в бластуле, дают начало строго определенным зачаткам органов. Удалось выяснить, какие группы клеток дают начало нервной трубке, хорде, мезодерме, кожному эпителию и т.д. Действительно, в развивающемся организме различные группы клеток дают начало определенным органам и тканям, а культивирование клеток вне зародыша (в пробирке) не приводит к формированию типичных тканевых структур, которые должны были бы образоваться из клеток. Чем же вызывается преобразование тех или иных клеток зародыша в конкретные ткани и органы?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1924 г. были опубликованы результаты опытов Г.Шпемана и Г.Мангольда, посвященные выяснению этого вопроса (рис. 318). На стадии ранней гаструлы зачаток эктодермы, который в нормальных условиях должен был развиться в структуры нервной системы, из зародыша гребенчатого (непигментриованного) тритона пересаживался под эктодерму брюшной стороны, дающую начало эпидермису кожи, зародыша обыкновенного (пигментированного) тритона. В итоге на брюшной стороне зародыша-реципиента возникала сначала нервная трубка и другие компоненты комплекса осевых органов, а затем формировался дополнительный зародыш. Причем, наблюдения показали, что ткани дополнительного зародыша формируются почти исключительно из клеточного материала реципиента.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Эти данные доказывают, что в ходе эмбриогенеза некоторые части зародыша влияют на пути развития соседних участков. Такое влияние одного зачатка на другой получило название </a:t>
            </a:r>
            <a:r>
              <a:rPr lang="ru-RU" altLang="ru-RU" sz="800" i="1" smtClean="0"/>
              <a:t>эмбриональной индукции</a:t>
            </a:r>
            <a:r>
              <a:rPr lang="ru-RU" altLang="ru-RU" sz="800" smtClean="0"/>
              <a:t>. Насколько важную роль играет эмбриональная индукция в развитии, показывает следующий опыт. Если на стадии ранней гаструлы полностью удалить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 318. Эмбриональная индукция: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зачаток хордомезодермы; 2 — полость бластулы; 3 — индуцирорванная нервная трубка; 4 — индуцированная хорда; 5 — первичная нервная трубка;  6 — первичная хорда; 7 — формирование вторичного зародыша, соединенного с зародышем-хозяином.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зачаток хорды, то нервная трубка совсем не развивается. Эктодерма на спинной стороне зародыша, из которой в норме формируется нервная трубка, образует кожный эпителий.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 дальнейшем изучении развития зародышей оказалось, что зачаток хордомезодермы представляет собой не только индуктор нервной трубки, но и сам для дифференцировки нуждается в индуцирующем влиянии со стороны зачатка нервной системы. Во время эмбрионального  развития  имеет место не односторонняя индукция, а взаимодействие частей развивающегося зародыша. Таким образом, эмбриональную индукцию можно определить как явление, при котором в процессе эмбриогенеза один зачаток влияет на другой, определяя путь его развития, и, кроме того, сам подвергается индуцирующему воздействию со стороны первого зачатка.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38.6. Постэмбриональное развитие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Постэмбриональный период развития начинается в момент рождения или выхода организма из яйцевых оболочек и продолжается вплоть до его смерти. Постэмбриональное развитие включает в себя: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рост организма;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установление окончательных пропорций тела;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переход систем органов на режим взрослого организма (в частности, половое созревание).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Типы постэмбрионального развития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Различают два основных типа постэмбрионального развития: 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Прямое</a:t>
            </a:r>
            <a:r>
              <a:rPr lang="ru-RU" altLang="ru-RU" sz="800" smtClean="0"/>
              <a:t>, при котором из тела матери или яйцевых оболочек выходит особь, отличающаяся от взрослого организма только меньшим размером (птицы, млекопитающие). Различают: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800" smtClean="0"/>
              <a:t> </a:t>
            </a:r>
            <a:r>
              <a:rPr lang="ru-RU" altLang="ru-RU" sz="800" i="1" smtClean="0"/>
              <a:t>неличиночный</a:t>
            </a:r>
            <a:r>
              <a:rPr lang="ru-RU" altLang="ru-RU" sz="800" smtClean="0"/>
              <a:t> (яйцекладный) тип, при котором зародыш развивается внутри яйца (рыбы, птицы);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800" smtClean="0"/>
              <a:t>Рис. 319. Развитие лягушки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 </a:t>
            </a:r>
            <a:r>
              <a:rPr lang="ru-RU" altLang="ru-RU" sz="800" i="1" smtClean="0"/>
              <a:t>внутриутробный</a:t>
            </a:r>
            <a:r>
              <a:rPr lang="ru-RU" altLang="ru-RU" sz="800" smtClean="0"/>
              <a:t> тип, при котором зародыш развивается внутри организма матери и связан с ним через плаценту (плацентарные млекопитающие).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С превращением</a:t>
            </a:r>
            <a:r>
              <a:rPr lang="ru-RU" altLang="ru-RU" sz="800" smtClean="0"/>
              <a:t> (метаморфозом), при котором из яйца выходит личинка, устроенная проще взрослого животного (иногда сильно отличающаяся от него); как правило, она имеет специальные личиночные органы, отсутствующие у взрослого животного, и не способна к размножению; часто личинка ведет иной образ жизни, чем взрослое животное (насекомые, некоторые паукообразные, амфибии).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Примером животных, имеющих постэмбриональное развитие с метаморфозом, служат бесхвостые земноводные (рис. 319). Из яйцевых оболочек земноводных выходит личинка — головастик, больше напоминающий рыбу, чем земноводное. Он имеет обтекаемую форму тела, хвостовой плавник, жаберные щели и жабры, органы боковой линии, двухкамерное сердце, один круг кровообращения. Со временем, под влиянием гормона щитовидной железы, головастик претерпевает метаморфоз. У него рассасывается  хвост,  появляются  конечности,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исчезает боковая линия, развиваются легкие и второй круг кровообращения, то есть постепенно он приобретает признаки, характерные для земноводных.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E054E2-D5C2-4C2A-9B0B-51B748B835EB}" type="slidenum">
              <a:rPr lang="ru-RU" altLang="ru-RU" smtClean="0"/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Способы гаструляции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315. Гаструла.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эктодерма; 2 — энтодерма; 3 — бластопор;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4 — гастроцель.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зависимости от типа бластулы и от особенностей перемещения клеток, различают следующие основные способы образования двухслойного зародыша, или способы гаструляции (рис. 316):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Инвагинация</a:t>
            </a:r>
            <a:r>
              <a:rPr lang="ru-RU" altLang="ru-RU" sz="800" smtClean="0"/>
              <a:t>. При данном способе один из участков бластодермы начинает впячиваться внутрь бластоцеля (у ланцетника). При этом бластоцель практически полностью вытесняется. Образуется двухслойный мешок, наружная стенка которого является первичной эктодермой, а внутренняя — первичной энтодермой, выстилающей полость первичной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кишки, или </a:t>
            </a:r>
            <a:r>
              <a:rPr lang="ru-RU" altLang="ru-RU" sz="800" i="1" smtClean="0"/>
              <a:t>гастроцель</a:t>
            </a:r>
            <a:r>
              <a:rPr lang="ru-RU" altLang="ru-RU" sz="800" smtClean="0"/>
              <a:t>. Отверстие, при помощи которого полость сообщается с окружающей средой, называется </a:t>
            </a:r>
            <a:r>
              <a:rPr lang="ru-RU" altLang="ru-RU" sz="800" i="1" smtClean="0"/>
              <a:t>бластопором,</a:t>
            </a:r>
            <a:r>
              <a:rPr lang="ru-RU" altLang="ru-RU" sz="800" smtClean="0"/>
              <a:t> или </a:t>
            </a:r>
            <a:r>
              <a:rPr lang="ru-RU" altLang="ru-RU" sz="800" i="1" smtClean="0"/>
              <a:t>первичным ртом</a:t>
            </a:r>
            <a:r>
              <a:rPr lang="ru-RU" altLang="ru-RU" sz="800" smtClean="0"/>
              <a:t>. У представителей разных групп животных судьба бластопора различна. У </a:t>
            </a:r>
            <a:r>
              <a:rPr lang="ru-RU" altLang="ru-RU" sz="800" i="1" smtClean="0"/>
              <a:t>первичноротых животных</a:t>
            </a:r>
            <a:r>
              <a:rPr lang="ru-RU" altLang="ru-RU" sz="800" smtClean="0"/>
              <a:t> он превращается в ротовое отверстие. У </a:t>
            </a:r>
            <a:r>
              <a:rPr lang="ru-RU" altLang="ru-RU" sz="800" i="1" smtClean="0"/>
              <a:t>вторичноротых</a:t>
            </a:r>
            <a:r>
              <a:rPr lang="ru-RU" altLang="ru-RU" sz="800" smtClean="0"/>
              <a:t> бластопор зарастает, и на его месте нередко возникает анальное отверстие, а ротовое отверстие прорывается на противоположном полюсе (переднем конце тела).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316. Типы гаструл: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инвагинационная; 2 — эпиболическая; 3 — иммиграционная; 4 — деламинационная; а — эктодерма; б — энтодерма; в — гастроцель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/>
            </a:r>
            <a:br>
              <a:rPr lang="ru-RU" altLang="ru-RU" sz="800" smtClean="0"/>
            </a:br>
            <a:r>
              <a:rPr lang="ru-RU" altLang="ru-RU" sz="800" i="1" smtClean="0"/>
              <a:t>Иммиграция — </a:t>
            </a:r>
            <a:r>
              <a:rPr lang="ru-RU" altLang="ru-RU" sz="800" smtClean="0"/>
              <a:t>выселение части клеток бластодермы в полость бластоцеля (у высших позвоночных). Из них образуется энтодерма.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Деламинация</a:t>
            </a:r>
            <a:r>
              <a:rPr lang="ru-RU" altLang="ru-RU" sz="800" smtClean="0"/>
              <a:t> встречается у животных, имеющих бластулу без бластоцеля (у птиц). При таком способе гаструляции клеточные перемещения минимальны или совсем отсутствуют, так как происходит расслоение — наружные клетки бластулы преобразуются в эктодерму, а внутренние формируют энтодерму.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Эпиболия</a:t>
            </a:r>
            <a:r>
              <a:rPr lang="ru-RU" altLang="ru-RU" sz="800" smtClean="0"/>
              <a:t> происходит, когда более мелкие бластомеры анимального полюса дробятся быстрее и обрастают более крупные бластомеры вегетативного полюса, образуя эктодерму (у земноводных). Клетки вегетативного полюса дают начало внутреннему зародышевому листку — энтодерме.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Описанные способы гаструляции редко встречаются в чистом виде и обычно наблюдаются их сочетания (инвагинация с эпиболией у амфибий или деляминация с иммиграцией у иглокожих).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Образование мезодермы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Чаще всего клеточный материал мезодермы входит в состав энтодермы. Он впячивается в бластоцель в виде карманообразных выростов, которые затем отшнуровываются.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 образовании мезодермы происходит образование вторичной полости тела, или целома.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Первичный органогенез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Процесс формирования органов в эмбриональном развитии называют </a:t>
            </a:r>
            <a:r>
              <a:rPr lang="ru-RU" altLang="ru-RU" sz="800" i="1" smtClean="0"/>
              <a:t>органогенезом</a:t>
            </a:r>
            <a:r>
              <a:rPr lang="ru-RU" altLang="ru-RU" sz="800" smtClean="0"/>
              <a:t>. В построении любого органа участвуют несколько тканей. Поэтому стадия органогенеза является и стадией гистогенеза.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органогенезе можно выделить две фазы: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нейруляция</a:t>
            </a:r>
            <a:r>
              <a:rPr lang="ru-RU" altLang="ru-RU" sz="800" smtClean="0"/>
              <a:t> — образование комплекса осевых органов (нервная трубка, хорда, кишечная трубка и мезодерма сомитов), в который вовлекается почти весь зародыш;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построение остальных органов, приобретение различными участками тела типичной для них формы и черт внутренней организации, установление определенных пропорций (пространственно ограниченные процессы).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 теории зародышевых листков Карла Бэра, возникновение органов обусловлено преобразованием того или иного зародышевого листка — экто-, мезо- или энтодермы. Некоторые органы могут иметь смешанное происхождение, то есть они образованы при участии сразу несколько зародышевых листков. Например, мускулатура пищеварительного тракта является производным мезодермы, а его внутренняя выстилка — производное энтодермы. Однако, несколько упрощая, происхождение основных органов и их систем все-таки можно связать с определенными зародышевыми листками.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Нейруляция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Зародыш на стадии нейруляции называется </a:t>
            </a:r>
            <a:r>
              <a:rPr lang="ru-RU" altLang="ru-RU" sz="800" i="1" smtClean="0"/>
              <a:t>нейрулой</a:t>
            </a:r>
            <a:r>
              <a:rPr lang="ru-RU" altLang="ru-RU" sz="800" smtClean="0"/>
              <a:t> (рис. 317). Материал, используемый на построение нервной системы у позвоночных животных — </a:t>
            </a:r>
            <a:r>
              <a:rPr lang="ru-RU" altLang="ru-RU" sz="800" i="1" smtClean="0"/>
              <a:t>нейроэктодерма</a:t>
            </a:r>
            <a:r>
              <a:rPr lang="ru-RU" altLang="ru-RU" sz="800" smtClean="0"/>
              <a:t>, входит в состав спинной (дорсальной) части эктодермы. Он располагается над  за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317. Нейрула: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эктодерма; 2 — хорда; 3 — вторичная полость тела; 4 — мезодерма; 5 — энтодерма; 6 — кишечная полость; 7 — нервная трубка.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чатком хорды. Взаимодействие этихзачатков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является одним из наиболее важных во всем развитии. Сначала в области нейроэктодермы происходит уплощение клеточного пласта, что приводит к образованию </a:t>
            </a:r>
            <a:r>
              <a:rPr lang="ru-RU" altLang="ru-RU" sz="800" i="1" smtClean="0"/>
              <a:t>нервной пластинки</a:t>
            </a:r>
            <a:r>
              <a:rPr lang="ru-RU" altLang="ru-RU" sz="800" smtClean="0"/>
              <a:t>. Затем края нервной пластинки утолщаются и приподнимаются, образуя </a:t>
            </a:r>
            <a:r>
              <a:rPr lang="ru-RU" altLang="ru-RU" sz="800" i="1" smtClean="0"/>
              <a:t>нервные валики</a:t>
            </a:r>
            <a:r>
              <a:rPr lang="ru-RU" altLang="ru-RU" sz="800" smtClean="0"/>
              <a:t>. В центре пластинки за счет перемещения клеток по средней линии возникает </a:t>
            </a:r>
            <a:r>
              <a:rPr lang="ru-RU" altLang="ru-RU" sz="800" i="1" smtClean="0"/>
              <a:t>нервный желобок</a:t>
            </a:r>
            <a:r>
              <a:rPr lang="ru-RU" altLang="ru-RU" sz="800" smtClean="0"/>
              <a:t>, разделяющий зародыш на будущие правую и левую половины. Нервная пластинка начинает складываться по средней линии. Края ее соприкасаются, а затем смыкаются. В результате этих процессов возникает нервная трубка с  полостью — </a:t>
            </a:r>
            <a:r>
              <a:rPr lang="ru-RU" altLang="ru-RU" sz="800" i="1" smtClean="0"/>
              <a:t>невроцелем</a:t>
            </a:r>
            <a:r>
              <a:rPr lang="ru-RU" altLang="ru-RU" sz="8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Смыкание валиков происходит сначала в средней, а затем в задней части нервного желобка. В последнюю очередь это происходит в головной части, которая по ширине превосходит другие. Передний, расширенный отдел в дальнейшем образует головной мозг, остальная часть нервной трубки — спинной. В результате нервная пластинка превращается в нервную трубку, лежащую под эктодермой.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ходе нейруляции часть клеток нервной пластинки не входят в состав нервной трубки. Они образуют </a:t>
            </a:r>
            <a:r>
              <a:rPr lang="ru-RU" altLang="ru-RU" sz="800" i="1" smtClean="0"/>
              <a:t>ганглиозную пластинку</a:t>
            </a:r>
            <a:r>
              <a:rPr lang="ru-RU" altLang="ru-RU" sz="800" smtClean="0"/>
              <a:t>, или </a:t>
            </a:r>
            <a:r>
              <a:rPr lang="ru-RU" altLang="ru-RU" sz="800" i="1" smtClean="0"/>
              <a:t>нервный гребень</a:t>
            </a:r>
            <a:r>
              <a:rPr lang="ru-RU" altLang="ru-RU" sz="800" smtClean="0"/>
              <a:t>, — скопление клеток вдоль нервной трубки. Позднее эти клетки мигрируют по всему зародышу, образуя клетки нервных узлов, мозгового вещества надпочечников, пигментные клетки и т.п.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Образование систем органов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материала </a:t>
            </a:r>
            <a:r>
              <a:rPr lang="ru-RU" altLang="ru-RU" sz="800" i="1" smtClean="0"/>
              <a:t>эктодермы</a:t>
            </a:r>
            <a:r>
              <a:rPr lang="ru-RU" altLang="ru-RU" sz="800" smtClean="0"/>
              <a:t>, помимо нервной трубки, развиваются эпидермис и его производные (перо, волосы, ногти, когти, кожные железы и т.д.), компоненты органов зрения, слуха, обоняния, эпителий ротовой полости, эмаль зубов.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Мезодермальные и энтодермальные органы формируются не после образования нервной трубки, а одновременно с ней. Практически одновременно с нейруляцией происходят процессы закладки мезодермы и хорды. Вначале вдоль боковых стенок первичной кишки путем выпячивания энтодермы образуются карманы, или складки. Участок энтодермы, расположенный между этими складками, утолщается, прогибается, сворачивается и отшнуровывается от основной массы энтодермы. Так появляется </a:t>
            </a:r>
            <a:r>
              <a:rPr lang="ru-RU" altLang="ru-RU" sz="800" i="1" smtClean="0"/>
              <a:t>хорда</a:t>
            </a:r>
            <a:r>
              <a:rPr lang="ru-RU" altLang="ru-RU" sz="800" smtClean="0"/>
              <a:t>. Возникшие карманообразные выпячивания энтодермы отшнуровываются от первичной кишки и превращаются в ряд сегментарно-расположенных замкнутых мешков, называемых также </a:t>
            </a:r>
            <a:r>
              <a:rPr lang="ru-RU" altLang="ru-RU" sz="800" i="1" smtClean="0"/>
              <a:t>целомическими мешками.</a:t>
            </a:r>
            <a:r>
              <a:rPr lang="ru-RU" altLang="ru-RU" sz="800" smtClean="0"/>
              <a:t> Их стенки образованы мезодермой, а полость внутри представляет собой вторичную полость тела (или </a:t>
            </a:r>
            <a:r>
              <a:rPr lang="ru-RU" altLang="ru-RU" sz="800" i="1" smtClean="0"/>
              <a:t>целом</a:t>
            </a:r>
            <a:r>
              <a:rPr lang="ru-RU" altLang="ru-RU" sz="800" smtClean="0"/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мезодермы развиваются все виды соединительной ткани, дерма, скелет, поперечно-полосатая и гладкая мускулатура, кровеносная и лимфатическая системы, половая система.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материала энтодермы развивается эпителий кишечника и желудка, клетки печени, секретирующие клетки поджелудочной, кишечных и желудочных желез. Передний отдел эмбриональной кишки образует эпителий легких и воздухоносных путей, секретирующие отделы передней и средней доли гипофиза, щитовидной и паращитовидной желез.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Эмбриональная индукция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Наблюдения за оплодотворенной яйцеклеткой лягушки позволили проследить путь развития клеток, входящих в состав того или иного участка зародыша. Оказалось, что определенные клетки, занимающие соответствующее место в бластуле, дают начало строго определенным зачаткам органов. Удалось выяснить, какие группы клеток дают начало нервной трубке, хорде, мезодерме, кожному эпителию и т.д. Действительно, в развивающемся организме различные группы клеток дают начало определенным органам и тканям, а культивирование клеток вне зародыша (в пробирке) не приводит к формированию типичных тканевых структур, которые должны были бы образоваться из клеток. Чем же вызывается преобразование тех или иных клеток зародыша в конкретные ткани и органы?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1924 г. были опубликованы результаты опытов Г.Шпемана и Г.Мангольда, посвященные выяснению этого вопроса (рис. 318). На стадии ранней гаструлы зачаток эктодермы, который в нормальных условиях должен был развиться в структуры нервной системы, из зародыша гребенчатого (непигментриованного) тритона пересаживался под эктодерму брюшной стороны, дающую начало эпидермису кожи, зародыша обыкновенного (пигментированного) тритона. В итоге на брюшной стороне зародыша-реципиента возникала сначала нервная трубка и другие компоненты комплекса осевых органов, а затем формировался дополнительный зародыш. Причем, наблюдения показали, что ткани дополнительного зародыша формируются почти исключительно из клеточного материала реципиента.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Эти данные доказывают, что в ходе эмбриогенеза некоторые части зародыша влияют на пути развития соседних участков. Такое влияние одного зачатка на другой получило название </a:t>
            </a:r>
            <a:r>
              <a:rPr lang="ru-RU" altLang="ru-RU" sz="800" i="1" smtClean="0"/>
              <a:t>эмбриональной индукции</a:t>
            </a:r>
            <a:r>
              <a:rPr lang="ru-RU" altLang="ru-RU" sz="800" smtClean="0"/>
              <a:t>. Насколько важную роль играет эмбриональная индукция в развитии, показывает следующий опыт. Если на стадии ранней гаструлы полностью удалить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 318. Эмбриональная индукция: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зачаток хордомезодермы; 2 — полость бластулы; 3 — индуцирорванная нервная трубка; 4 — индуцированная хорда; 5 — первичная нервная трубка;  6 — первичная хорда; 7 — формирование вторичного зародыша, соединенного с зародышем-хозяином.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зачаток хорды, то нервная трубка совсем не развивается. Эктодерма на спинной стороне зародыша, из которой в норме формируется нервная трубка, образует кожный эпителий.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 дальнейшем изучении развития зародышей оказалось, что зачаток хордомезодермы представляет собой не только индуктор нервной трубки, но и сам для дифференцировки нуждается в индуцирующем влиянии со стороны зачатка нервной системы. Во время эмбрионального  развития  имеет место не односторонняя индукция, а взаимодействие частей развивающегося зародыша. Таким образом, эмбриональную индукцию можно определить как явление, при котором в процессе эмбриогенеза один зачаток влияет на другой, определяя путь его развития, и, кроме того, сам подвергается индуцирующему воздействию со стороны первого зачатка.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38.6. Постэмбриональное развитие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Постэмбриональный период развития начинается в момент рождения или выхода организма из яйцевых оболочек и продолжается вплоть до его смерти. Постэмбриональное развитие включает в себя: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рост организма;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установление окончательных пропорций тела;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переход систем органов на режим взрослого организма (в частности, половое созревание).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Типы постэмбрионального развития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Различают два основных типа постэмбрионального развития: 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Прямое</a:t>
            </a:r>
            <a:r>
              <a:rPr lang="ru-RU" altLang="ru-RU" sz="800" smtClean="0"/>
              <a:t>, при котором из тела матери или яйцевых оболочек выходит особь, отличающаяся от взрослого организма только меньшим размером (птицы, млекопитающие). Различают: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800" smtClean="0"/>
              <a:t> </a:t>
            </a:r>
            <a:r>
              <a:rPr lang="ru-RU" altLang="ru-RU" sz="800" i="1" smtClean="0"/>
              <a:t>неличиночный</a:t>
            </a:r>
            <a:r>
              <a:rPr lang="ru-RU" altLang="ru-RU" sz="800" smtClean="0"/>
              <a:t> (яйцекладный) тип, при котором зародыш развивается внутри яйца (рыбы, птицы);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800" smtClean="0"/>
              <a:t>Рис. 319. Развитие лягушки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 </a:t>
            </a:r>
            <a:r>
              <a:rPr lang="ru-RU" altLang="ru-RU" sz="800" i="1" smtClean="0"/>
              <a:t>внутриутробный</a:t>
            </a:r>
            <a:r>
              <a:rPr lang="ru-RU" altLang="ru-RU" sz="800" smtClean="0"/>
              <a:t> тип, при котором зародыш развивается внутри организма матери и связан с ним через плаценту (плацентарные млекопитающие).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С превращением</a:t>
            </a:r>
            <a:r>
              <a:rPr lang="ru-RU" altLang="ru-RU" sz="800" smtClean="0"/>
              <a:t> (метаморфозом), при котором из яйца выходит личинка, устроенная проще взрослого животного (иногда сильно отличающаяся от него); как правило, она имеет специальные личиночные органы, отсутствующие у взрослого животного, и не способна к размножению; часто личинка ведет иной образ жизни, чем взрослое животное (насекомые, некоторые паукообразные, амфибии).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Примером животных, имеющих постэмбриональное развитие с метаморфозом, служат бесхвостые земноводные (рис. 319). Из яйцевых оболочек земноводных выходит личинка — головастик, больше напоминающий рыбу, чем земноводное. Он имеет обтекаемую форму тела, хвостовой плавник, жаберные щели и жабры, органы боковой линии, двухкамерное сердце, один круг кровообращения. Со временем, под влиянием гормона щитовидной железы, головастик претерпевает метаморфоз. У него рассасывается  хвост,  появляются  конечности,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исчезает боковая линия, развиваются легкие и второй круг кровообращения, то есть постепенно он приобретает признаки, характерные для земноводных.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9F11B6-65BC-4BD1-99DE-A4F0184CB245}" type="slidenum">
              <a:rPr lang="ru-RU" altLang="ru-RU" smtClean="0"/>
              <a:pPr eaLnBrk="1" hangingPunct="1">
                <a:spcBef>
                  <a:spcPct val="0"/>
                </a:spcBef>
              </a:pPr>
              <a:t>19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Способы гаструляции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315. Гаструла.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эктодерма; 2 — энтодерма; 3 — бластопор;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4 — гастроцель.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зависимости от типа бластулы и от особенностей перемещения клеток, различают следующие основные способы образования двухслойного зародыша, или способы гаструляции (рис. 316):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Инвагинация</a:t>
            </a:r>
            <a:r>
              <a:rPr lang="ru-RU" altLang="ru-RU" sz="800" smtClean="0"/>
              <a:t>. При данном способе один из участков бластодермы начинает впячиваться внутрь бластоцеля (у ланцетника). При этом бластоцель практически полностью вытесняется. Образуется двухслойный мешок, наружная стенка которого является первичной эктодермой, а внутренняя — первичной энтодермой, выстилающей полость первичной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кишки, или </a:t>
            </a:r>
            <a:r>
              <a:rPr lang="ru-RU" altLang="ru-RU" sz="800" i="1" smtClean="0"/>
              <a:t>гастроцель</a:t>
            </a:r>
            <a:r>
              <a:rPr lang="ru-RU" altLang="ru-RU" sz="800" smtClean="0"/>
              <a:t>. Отверстие, при помощи которого полость сообщается с окружающей средой, называется </a:t>
            </a:r>
            <a:r>
              <a:rPr lang="ru-RU" altLang="ru-RU" sz="800" i="1" smtClean="0"/>
              <a:t>бластопором,</a:t>
            </a:r>
            <a:r>
              <a:rPr lang="ru-RU" altLang="ru-RU" sz="800" smtClean="0"/>
              <a:t> или </a:t>
            </a:r>
            <a:r>
              <a:rPr lang="ru-RU" altLang="ru-RU" sz="800" i="1" smtClean="0"/>
              <a:t>первичным ртом</a:t>
            </a:r>
            <a:r>
              <a:rPr lang="ru-RU" altLang="ru-RU" sz="800" smtClean="0"/>
              <a:t>. У представителей разных групп животных судьба бластопора различна. У </a:t>
            </a:r>
            <a:r>
              <a:rPr lang="ru-RU" altLang="ru-RU" sz="800" i="1" smtClean="0"/>
              <a:t>первичноротых животных</a:t>
            </a:r>
            <a:r>
              <a:rPr lang="ru-RU" altLang="ru-RU" sz="800" smtClean="0"/>
              <a:t> он превращается в ротовое отверстие. У </a:t>
            </a:r>
            <a:r>
              <a:rPr lang="ru-RU" altLang="ru-RU" sz="800" i="1" smtClean="0"/>
              <a:t>вторичноротых</a:t>
            </a:r>
            <a:r>
              <a:rPr lang="ru-RU" altLang="ru-RU" sz="800" smtClean="0"/>
              <a:t> бластопор зарастает, и на его месте нередко возникает анальное отверстие, а ротовое отверстие прорывается на противоположном полюсе (переднем конце тела).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316. Типы гаструл: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инвагинационная; 2 — эпиболическая; 3 — иммиграционная; 4 — деламинационная; а — эктодерма; б — энтодерма; в — гастроцель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/>
            </a:r>
            <a:br>
              <a:rPr lang="ru-RU" altLang="ru-RU" sz="800" smtClean="0"/>
            </a:br>
            <a:r>
              <a:rPr lang="ru-RU" altLang="ru-RU" sz="800" i="1" smtClean="0"/>
              <a:t>Иммиграция — </a:t>
            </a:r>
            <a:r>
              <a:rPr lang="ru-RU" altLang="ru-RU" sz="800" smtClean="0"/>
              <a:t>выселение части клеток бластодермы в полость бластоцеля (у высших позвоночных). Из них образуется энтодерма.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Деламинация</a:t>
            </a:r>
            <a:r>
              <a:rPr lang="ru-RU" altLang="ru-RU" sz="800" smtClean="0"/>
              <a:t> встречается у животных, имеющих бластулу без бластоцеля (у птиц). При таком способе гаструляции клеточные перемещения минимальны или совсем отсутствуют, так как происходит расслоение — наружные клетки бластулы преобразуются в эктодерму, а внутренние формируют энтодерму.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Эпиболия</a:t>
            </a:r>
            <a:r>
              <a:rPr lang="ru-RU" altLang="ru-RU" sz="800" smtClean="0"/>
              <a:t> происходит, когда более мелкие бластомеры анимального полюса дробятся быстрее и обрастают более крупные бластомеры вегетативного полюса, образуя эктодерму (у земноводных). Клетки вегетативного полюса дают начало внутреннему зародышевому листку — энтодерме.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Описанные способы гаструляции редко встречаются в чистом виде и обычно наблюдаются их сочетания (инвагинация с эпиболией у амфибий или деляминация с иммиграцией у иглокожих).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Образование мезодермы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Чаще всего клеточный материал мезодермы входит в состав энтодермы. Он впячивается в бластоцель в виде карманообразных выростов, которые затем отшнуровываются.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 образовании мезодермы происходит образование вторичной полости тела, или целома.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Первичный органогенез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Процесс формирования органов в эмбриональном развитии называют </a:t>
            </a:r>
            <a:r>
              <a:rPr lang="ru-RU" altLang="ru-RU" sz="800" i="1" smtClean="0"/>
              <a:t>органогенезом</a:t>
            </a:r>
            <a:r>
              <a:rPr lang="ru-RU" altLang="ru-RU" sz="800" smtClean="0"/>
              <a:t>. В построении любого органа участвуют несколько тканей. Поэтому стадия органогенеза является и стадией гистогенеза.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органогенезе можно выделить две фазы: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нейруляция</a:t>
            </a:r>
            <a:r>
              <a:rPr lang="ru-RU" altLang="ru-RU" sz="800" smtClean="0"/>
              <a:t> — образование комплекса осевых органов (нервная трубка, хорда, кишечная трубка и мезодерма сомитов), в который вовлекается почти весь зародыш;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построение остальных органов, приобретение различными участками тела типичной для них формы и черт внутренней организации, установление определенных пропорций (пространственно ограниченные процессы).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 теории зародышевых листков Карла Бэра, возникновение органов обусловлено преобразованием того или иного зародышевого листка — экто-, мезо- или энтодермы. Некоторые органы могут иметь смешанное происхождение, то есть они образованы при участии сразу несколько зародышевых листков. Например, мускулатура пищеварительного тракта является производным мезодермы, а его внутренняя выстилка — производное энтодермы. Однако, несколько упрощая, происхождение основных органов и их систем все-таки можно связать с определенными зародышевыми листками.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Нейруляция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Зародыш на стадии нейруляции называется </a:t>
            </a:r>
            <a:r>
              <a:rPr lang="ru-RU" altLang="ru-RU" sz="800" i="1" smtClean="0"/>
              <a:t>нейрулой</a:t>
            </a:r>
            <a:r>
              <a:rPr lang="ru-RU" altLang="ru-RU" sz="800" smtClean="0"/>
              <a:t> (рис. 317). Материал, используемый на построение нервной системы у позвоночных животных — </a:t>
            </a:r>
            <a:r>
              <a:rPr lang="ru-RU" altLang="ru-RU" sz="800" i="1" smtClean="0"/>
              <a:t>нейроэктодерма</a:t>
            </a:r>
            <a:r>
              <a:rPr lang="ru-RU" altLang="ru-RU" sz="800" smtClean="0"/>
              <a:t>, входит в состав спинной (дорсальной) части эктодермы. Он располагается над  за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317. Нейрула: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эктодерма; 2 — хорда; 3 — вторичная полость тела; 4 — мезодерма; 5 — энтодерма; 6 — кишечная полость; 7 — нервная трубка.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чатком хорды. Взаимодействие этихзачатков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является одним из наиболее важных во всем развитии. Сначала в области нейроэктодермы происходит уплощение клеточного пласта, что приводит к образованию </a:t>
            </a:r>
            <a:r>
              <a:rPr lang="ru-RU" altLang="ru-RU" sz="800" i="1" smtClean="0"/>
              <a:t>нервной пластинки</a:t>
            </a:r>
            <a:r>
              <a:rPr lang="ru-RU" altLang="ru-RU" sz="800" smtClean="0"/>
              <a:t>. Затем края нервной пластинки утолщаются и приподнимаются, образуя </a:t>
            </a:r>
            <a:r>
              <a:rPr lang="ru-RU" altLang="ru-RU" sz="800" i="1" smtClean="0"/>
              <a:t>нервные валики</a:t>
            </a:r>
            <a:r>
              <a:rPr lang="ru-RU" altLang="ru-RU" sz="800" smtClean="0"/>
              <a:t>. В центре пластинки за счет перемещения клеток по средней линии возникает </a:t>
            </a:r>
            <a:r>
              <a:rPr lang="ru-RU" altLang="ru-RU" sz="800" i="1" smtClean="0"/>
              <a:t>нервный желобок</a:t>
            </a:r>
            <a:r>
              <a:rPr lang="ru-RU" altLang="ru-RU" sz="800" smtClean="0"/>
              <a:t>, разделяющий зародыш на будущие правую и левую половины. Нервная пластинка начинает складываться по средней линии. Края ее соприкасаются, а затем смыкаются. В результате этих процессов возникает нервная трубка с  полостью — </a:t>
            </a:r>
            <a:r>
              <a:rPr lang="ru-RU" altLang="ru-RU" sz="800" i="1" smtClean="0"/>
              <a:t>невроцелем</a:t>
            </a:r>
            <a:r>
              <a:rPr lang="ru-RU" altLang="ru-RU" sz="8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Смыкание валиков происходит сначала в средней, а затем в задней части нервного желобка. В последнюю очередь это происходит в головной части, которая по ширине превосходит другие. Передний, расширенный отдел в дальнейшем образует головной мозг, остальная часть нервной трубки — спинной. В результате нервная пластинка превращается в нервную трубку, лежащую под эктодермой.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ходе нейруляции часть клеток нервной пластинки не входят в состав нервной трубки. Они образуют </a:t>
            </a:r>
            <a:r>
              <a:rPr lang="ru-RU" altLang="ru-RU" sz="800" i="1" smtClean="0"/>
              <a:t>ганглиозную пластинку</a:t>
            </a:r>
            <a:r>
              <a:rPr lang="ru-RU" altLang="ru-RU" sz="800" smtClean="0"/>
              <a:t>, или </a:t>
            </a:r>
            <a:r>
              <a:rPr lang="ru-RU" altLang="ru-RU" sz="800" i="1" smtClean="0"/>
              <a:t>нервный гребень</a:t>
            </a:r>
            <a:r>
              <a:rPr lang="ru-RU" altLang="ru-RU" sz="800" smtClean="0"/>
              <a:t>, — скопление клеток вдоль нервной трубки. Позднее эти клетки мигрируют по всему зародышу, образуя клетки нервных узлов, мозгового вещества надпочечников, пигментные клетки и т.п.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Образование систем органов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материала </a:t>
            </a:r>
            <a:r>
              <a:rPr lang="ru-RU" altLang="ru-RU" sz="800" i="1" smtClean="0"/>
              <a:t>эктодермы</a:t>
            </a:r>
            <a:r>
              <a:rPr lang="ru-RU" altLang="ru-RU" sz="800" smtClean="0"/>
              <a:t>, помимо нервной трубки, развиваются эпидермис и его производные (перо, волосы, ногти, когти, кожные железы и т.д.), компоненты органов зрения, слуха, обоняния, эпителий ротовой полости, эмаль зубов.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Мезодермальные и энтодермальные органы формируются не после образования нервной трубки, а одновременно с ней. Практически одновременно с нейруляцией происходят процессы закладки мезодермы и хорды. Вначале вдоль боковых стенок первичной кишки путем выпячивания энтодермы образуются карманы, или складки. Участок энтодермы, расположенный между этими складками, утолщается, прогибается, сворачивается и отшнуровывается от основной массы энтодермы. Так появляется </a:t>
            </a:r>
            <a:r>
              <a:rPr lang="ru-RU" altLang="ru-RU" sz="800" i="1" smtClean="0"/>
              <a:t>хорда</a:t>
            </a:r>
            <a:r>
              <a:rPr lang="ru-RU" altLang="ru-RU" sz="800" smtClean="0"/>
              <a:t>. Возникшие карманообразные выпячивания энтодермы отшнуровываются от первичной кишки и превращаются в ряд сегментарно-расположенных замкнутых мешков, называемых также </a:t>
            </a:r>
            <a:r>
              <a:rPr lang="ru-RU" altLang="ru-RU" sz="800" i="1" smtClean="0"/>
              <a:t>целомическими мешками.</a:t>
            </a:r>
            <a:r>
              <a:rPr lang="ru-RU" altLang="ru-RU" sz="800" smtClean="0"/>
              <a:t> Их стенки образованы мезодермой, а полость внутри представляет собой вторичную полость тела (или </a:t>
            </a:r>
            <a:r>
              <a:rPr lang="ru-RU" altLang="ru-RU" sz="800" i="1" smtClean="0"/>
              <a:t>целом</a:t>
            </a:r>
            <a:r>
              <a:rPr lang="ru-RU" altLang="ru-RU" sz="800" smtClean="0"/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мезодермы развиваются все виды соединительной ткани, дерма, скелет, поперечно-полосатая и гладкая мускулатура, кровеносная и лимфатическая системы, половая система.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материала энтодермы развивается эпителий кишечника и желудка, клетки печени, секретирующие клетки поджелудочной, кишечных и желудочных желез. Передний отдел эмбриональной кишки образует эпителий легких и воздухоносных путей, секретирующие отделы передней и средней доли гипофиза, щитовидной и паращитовидной желез.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Эмбриональная индукция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Наблюдения за оплодотворенной яйцеклеткой лягушки позволили проследить путь развития клеток, входящих в состав того или иного участка зародыша. Оказалось, что определенные клетки, занимающие соответствующее место в бластуле, дают начало строго определенным зачаткам органов. Удалось выяснить, какие группы клеток дают начало нервной трубке, хорде, мезодерме, кожному эпителию и т.д. Действительно, в развивающемся организме различные группы клеток дают начало определенным органам и тканям, а культивирование клеток вне зародыша (в пробирке) не приводит к формированию типичных тканевых структур, которые должны были бы образоваться из клеток. Чем же вызывается преобразование тех или иных клеток зародыша в конкретные ткани и органы?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1924 г. были опубликованы результаты опытов Г.Шпемана и Г.Мангольда, посвященные выяснению этого вопроса (рис. 318). На стадии ранней гаструлы зачаток эктодермы, который в нормальных условиях должен был развиться в структуры нервной системы, из зародыша гребенчатого (непигментриованного) тритона пересаживался под эктодерму брюшной стороны, дающую начало эпидермису кожи, зародыша обыкновенного (пигментированного) тритона. В итоге на брюшной стороне зародыша-реципиента возникала сначала нервная трубка и другие компоненты комплекса осевых органов, а затем формировался дополнительный зародыш. Причем, наблюдения показали, что ткани дополнительного зародыша формируются почти исключительно из клеточного материала реципиента.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Эти данные доказывают, что в ходе эмбриогенеза некоторые части зародыша влияют на пути развития соседних участков. Такое влияние одного зачатка на другой получило название </a:t>
            </a:r>
            <a:r>
              <a:rPr lang="ru-RU" altLang="ru-RU" sz="800" i="1" smtClean="0"/>
              <a:t>эмбриональной индукции</a:t>
            </a:r>
            <a:r>
              <a:rPr lang="ru-RU" altLang="ru-RU" sz="800" smtClean="0"/>
              <a:t>. Насколько важную роль играет эмбриональная индукция в развитии, показывает следующий опыт. Если на стадии ранней гаструлы полностью удалить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 318. Эмбриональная индукция: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зачаток хордомезодермы; 2 — полость бластулы; 3 — индуцирорванная нервная трубка; 4 — индуцированная хорда; 5 — первичная нервная трубка;  6 — первичная хорда; 7 — формирование вторичного зародыша, соединенного с зародышем-хозяином.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зачаток хорды, то нервная трубка совсем не развивается. Эктодерма на спинной стороне зародыша, из которой в норме формируется нервная трубка, образует кожный эпителий.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 дальнейшем изучении развития зародышей оказалось, что зачаток хордомезодермы представляет собой не только индуктор нервной трубки, но и сам для дифференцировки нуждается в индуцирующем влиянии со стороны зачатка нервной системы. Во время эмбрионального  развития  имеет место не односторонняя индукция, а взаимодействие частей развивающегося зародыша. Таким образом, эмбриональную индукцию можно определить как явление, при котором в процессе эмбриогенеза один зачаток влияет на другой, определяя путь его развития, и, кроме того, сам подвергается индуцирующему воздействию со стороны первого зачатка.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38.6. Постэмбриональное развитие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Постэмбриональный период развития начинается в момент рождения или выхода организма из яйцевых оболочек и продолжается вплоть до его смерти. Постэмбриональное развитие включает в себя: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рост организма;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установление окончательных пропорций тела;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переход систем органов на режим взрослого организма (в частности, половое созревание).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Типы постэмбрионального развития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Различают два основных типа постэмбрионального развития: 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Прямое</a:t>
            </a:r>
            <a:r>
              <a:rPr lang="ru-RU" altLang="ru-RU" sz="800" smtClean="0"/>
              <a:t>, при котором из тела матери или яйцевых оболочек выходит особь, отличающаяся от взрослого организма только меньшим размером (птицы, млекопитающие). Различают: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800" smtClean="0"/>
              <a:t> </a:t>
            </a:r>
            <a:r>
              <a:rPr lang="ru-RU" altLang="ru-RU" sz="800" i="1" smtClean="0"/>
              <a:t>неличиночный</a:t>
            </a:r>
            <a:r>
              <a:rPr lang="ru-RU" altLang="ru-RU" sz="800" smtClean="0"/>
              <a:t> (яйцекладный) тип, при котором зародыш развивается внутри яйца (рыбы, птицы);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800" smtClean="0"/>
              <a:t>Рис. 319. Развитие лягушки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 </a:t>
            </a:r>
            <a:r>
              <a:rPr lang="ru-RU" altLang="ru-RU" sz="800" i="1" smtClean="0"/>
              <a:t>внутриутробный</a:t>
            </a:r>
            <a:r>
              <a:rPr lang="ru-RU" altLang="ru-RU" sz="800" smtClean="0"/>
              <a:t> тип, при котором зародыш развивается внутри организма матери и связан с ним через плаценту (плацентарные млекопитающие).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С превращением</a:t>
            </a:r>
            <a:r>
              <a:rPr lang="ru-RU" altLang="ru-RU" sz="800" smtClean="0"/>
              <a:t> (метаморфозом), при котором из яйца выходит личинка, устроенная проще взрослого животного (иногда сильно отличающаяся от него); как правило, она имеет специальные личиночные органы, отсутствующие у взрослого животного, и не способна к размножению; часто личинка ведет иной образ жизни, чем взрослое животное (насекомые, некоторые паукообразные, амфибии).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Примером животных, имеющих постэмбриональное развитие с метаморфозом, служат бесхвостые земноводные (рис. 319). Из яйцевых оболочек земноводных выходит личинка — головастик, больше напоминающий рыбу, чем земноводное. Он имеет обтекаемую форму тела, хвостовой плавник, жаберные щели и жабры, органы боковой линии, двухкамерное сердце, один круг кровообращения. Со временем, под влиянием гормона щитовидной железы, головастик претерпевает метаморфоз. У него рассасывается  хвост,  появляются  конечности,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исчезает боковая линия, развиваются легкие и второй круг кровообращения, то есть постепенно он приобретает признаки, характерные для земноводных.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1D026D-671F-46A6-A2F3-DCFC36D54204}" type="slidenum">
              <a:rPr lang="ru-RU" altLang="ru-RU" smtClean="0"/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Способы гаструляции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315. Гаструла.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эктодерма; 2 — энтодерма; 3 — бластопор;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4 — гастроцель.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зависимости от типа бластулы и от особенностей перемещения клеток, различают следующие основные способы образования двухслойного зародыша, или способы гаструляции (рис. 316):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Инвагинация</a:t>
            </a:r>
            <a:r>
              <a:rPr lang="ru-RU" altLang="ru-RU" sz="800" smtClean="0"/>
              <a:t>. При данном способе один из участков бластодермы начинает впячиваться внутрь бластоцеля (у ланцетника). При этом бластоцель практически полностью вытесняется. Образуется двухслойный мешок, наружная стенка которого является первичной эктодермой, а внутренняя — первичной энтодермой, выстилающей полость первичной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кишки, или </a:t>
            </a:r>
            <a:r>
              <a:rPr lang="ru-RU" altLang="ru-RU" sz="800" i="1" smtClean="0"/>
              <a:t>гастроцель</a:t>
            </a:r>
            <a:r>
              <a:rPr lang="ru-RU" altLang="ru-RU" sz="800" smtClean="0"/>
              <a:t>. Отверстие, при помощи которого полость сообщается с окружающей средой, называется </a:t>
            </a:r>
            <a:r>
              <a:rPr lang="ru-RU" altLang="ru-RU" sz="800" i="1" smtClean="0"/>
              <a:t>бластопором,</a:t>
            </a:r>
            <a:r>
              <a:rPr lang="ru-RU" altLang="ru-RU" sz="800" smtClean="0"/>
              <a:t> или </a:t>
            </a:r>
            <a:r>
              <a:rPr lang="ru-RU" altLang="ru-RU" sz="800" i="1" smtClean="0"/>
              <a:t>первичным ртом</a:t>
            </a:r>
            <a:r>
              <a:rPr lang="ru-RU" altLang="ru-RU" sz="800" smtClean="0"/>
              <a:t>. У представителей разных групп животных судьба бластопора различна. У </a:t>
            </a:r>
            <a:r>
              <a:rPr lang="ru-RU" altLang="ru-RU" sz="800" i="1" smtClean="0"/>
              <a:t>первичноротых животных</a:t>
            </a:r>
            <a:r>
              <a:rPr lang="ru-RU" altLang="ru-RU" sz="800" smtClean="0"/>
              <a:t> он превращается в ротовое отверстие. У </a:t>
            </a:r>
            <a:r>
              <a:rPr lang="ru-RU" altLang="ru-RU" sz="800" i="1" smtClean="0"/>
              <a:t>вторичноротых</a:t>
            </a:r>
            <a:r>
              <a:rPr lang="ru-RU" altLang="ru-RU" sz="800" smtClean="0"/>
              <a:t> бластопор зарастает, и на его месте нередко возникает анальное отверстие, а ротовое отверстие прорывается на противоположном полюсе (переднем конце тела).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316. Типы гаструл: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инвагинационная; 2 — эпиболическая; 3 — иммиграционная; 4 — деламинационная; а — эктодерма; б — энтодерма; в — гастроцель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/>
            </a:r>
            <a:br>
              <a:rPr lang="ru-RU" altLang="ru-RU" sz="800" smtClean="0"/>
            </a:br>
            <a:r>
              <a:rPr lang="ru-RU" altLang="ru-RU" sz="800" i="1" smtClean="0"/>
              <a:t>Иммиграция — </a:t>
            </a:r>
            <a:r>
              <a:rPr lang="ru-RU" altLang="ru-RU" sz="800" smtClean="0"/>
              <a:t>выселение части клеток бластодермы в полость бластоцеля (у высших позвоночных). Из них образуется энтодерма.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Деламинация</a:t>
            </a:r>
            <a:r>
              <a:rPr lang="ru-RU" altLang="ru-RU" sz="800" smtClean="0"/>
              <a:t> встречается у животных, имеющих бластулу без бластоцеля (у птиц). При таком способе гаструляции клеточные перемещения минимальны или совсем отсутствуют, так как происходит расслоение — наружные клетки бластулы преобразуются в эктодерму, а внутренние формируют энтодерму.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Эпиболия</a:t>
            </a:r>
            <a:r>
              <a:rPr lang="ru-RU" altLang="ru-RU" sz="800" smtClean="0"/>
              <a:t> происходит, когда более мелкие бластомеры анимального полюса дробятся быстрее и обрастают более крупные бластомеры вегетативного полюса, образуя эктодерму (у земноводных). Клетки вегетативного полюса дают начало внутреннему зародышевому листку — энтодерме.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Описанные способы гаструляции редко встречаются в чистом виде и обычно наблюдаются их сочетания (инвагинация с эпиболией у амфибий или деляминация с иммиграцией у иглокожих).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Образование мезодермы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Чаще всего клеточный материал мезодермы входит в состав энтодермы. Он впячивается в бластоцель в виде карманообразных выростов, которые затем отшнуровываются.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 образовании мезодермы происходит образование вторичной полости тела, или целома.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Первичный органогенез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Процесс формирования органов в эмбриональном развитии называют </a:t>
            </a:r>
            <a:r>
              <a:rPr lang="ru-RU" altLang="ru-RU" sz="800" i="1" smtClean="0"/>
              <a:t>органогенезом</a:t>
            </a:r>
            <a:r>
              <a:rPr lang="ru-RU" altLang="ru-RU" sz="800" smtClean="0"/>
              <a:t>. В построении любого органа участвуют несколько тканей. Поэтому стадия органогенеза является и стадией гистогенеза.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органогенезе можно выделить две фазы: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нейруляция</a:t>
            </a:r>
            <a:r>
              <a:rPr lang="ru-RU" altLang="ru-RU" sz="800" smtClean="0"/>
              <a:t> — образование комплекса осевых органов (нервная трубка, хорда, кишечная трубка и мезодерма сомитов), в который вовлекается почти весь зародыш;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построение остальных органов, приобретение различными участками тела типичной для них формы и черт внутренней организации, установление определенных пропорций (пространственно ограниченные процессы).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 теории зародышевых листков Карла Бэра, возникновение органов обусловлено преобразованием того или иного зародышевого листка — экто-, мезо- или энтодермы. Некоторые органы могут иметь смешанное происхождение, то есть они образованы при участии сразу несколько зародышевых листков. Например, мускулатура пищеварительного тракта является производным мезодермы, а его внутренняя выстилка — производное энтодермы. Однако, несколько упрощая, происхождение основных органов и их систем все-таки можно связать с определенными зародышевыми листками.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Нейруляция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Зародыш на стадии нейруляции называется </a:t>
            </a:r>
            <a:r>
              <a:rPr lang="ru-RU" altLang="ru-RU" sz="800" i="1" smtClean="0"/>
              <a:t>нейрулой</a:t>
            </a:r>
            <a:r>
              <a:rPr lang="ru-RU" altLang="ru-RU" sz="800" smtClean="0"/>
              <a:t> (рис. 317). Материал, используемый на построение нервной системы у позвоночных животных — </a:t>
            </a:r>
            <a:r>
              <a:rPr lang="ru-RU" altLang="ru-RU" sz="800" i="1" smtClean="0"/>
              <a:t>нейроэктодерма</a:t>
            </a:r>
            <a:r>
              <a:rPr lang="ru-RU" altLang="ru-RU" sz="800" smtClean="0"/>
              <a:t>, входит в состав спинной (дорсальной) части эктодермы. Он располагается над  за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317. Нейрула: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эктодерма; 2 — хорда; 3 — вторичная полость тела; 4 — мезодерма; 5 — энтодерма; 6 — кишечная полость; 7 — нервная трубка.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чатком хорды. Взаимодействие этихзачатков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является одним из наиболее важных во всем развитии. Сначала в области нейроэктодермы происходит уплощение клеточного пласта, что приводит к образованию </a:t>
            </a:r>
            <a:r>
              <a:rPr lang="ru-RU" altLang="ru-RU" sz="800" i="1" smtClean="0"/>
              <a:t>нервной пластинки</a:t>
            </a:r>
            <a:r>
              <a:rPr lang="ru-RU" altLang="ru-RU" sz="800" smtClean="0"/>
              <a:t>. Затем края нервной пластинки утолщаются и приподнимаются, образуя </a:t>
            </a:r>
            <a:r>
              <a:rPr lang="ru-RU" altLang="ru-RU" sz="800" i="1" smtClean="0"/>
              <a:t>нервные валики</a:t>
            </a:r>
            <a:r>
              <a:rPr lang="ru-RU" altLang="ru-RU" sz="800" smtClean="0"/>
              <a:t>. В центре пластинки за счет перемещения клеток по средней линии возникает </a:t>
            </a:r>
            <a:r>
              <a:rPr lang="ru-RU" altLang="ru-RU" sz="800" i="1" smtClean="0"/>
              <a:t>нервный желобок</a:t>
            </a:r>
            <a:r>
              <a:rPr lang="ru-RU" altLang="ru-RU" sz="800" smtClean="0"/>
              <a:t>, разделяющий зародыш на будущие правую и левую половины. Нервная пластинка начинает складываться по средней линии. Края ее соприкасаются, а затем смыкаются. В результате этих процессов возникает нервная трубка с  полостью — </a:t>
            </a:r>
            <a:r>
              <a:rPr lang="ru-RU" altLang="ru-RU" sz="800" i="1" smtClean="0"/>
              <a:t>невроцелем</a:t>
            </a:r>
            <a:r>
              <a:rPr lang="ru-RU" altLang="ru-RU" sz="8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Смыкание валиков происходит сначала в средней, а затем в задней части нервного желобка. В последнюю очередь это происходит в головной части, которая по ширине превосходит другие. Передний, расширенный отдел в дальнейшем образует головной мозг, остальная часть нервной трубки — спинной. В результате нервная пластинка превращается в нервную трубку, лежащую под эктодермой.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ходе нейруляции часть клеток нервной пластинки не входят в состав нервной трубки. Они образуют </a:t>
            </a:r>
            <a:r>
              <a:rPr lang="ru-RU" altLang="ru-RU" sz="800" i="1" smtClean="0"/>
              <a:t>ганглиозную пластинку</a:t>
            </a:r>
            <a:r>
              <a:rPr lang="ru-RU" altLang="ru-RU" sz="800" smtClean="0"/>
              <a:t>, или </a:t>
            </a:r>
            <a:r>
              <a:rPr lang="ru-RU" altLang="ru-RU" sz="800" i="1" smtClean="0"/>
              <a:t>нервный гребень</a:t>
            </a:r>
            <a:r>
              <a:rPr lang="ru-RU" altLang="ru-RU" sz="800" smtClean="0"/>
              <a:t>, — скопление клеток вдоль нервной трубки. Позднее эти клетки мигрируют по всему зародышу, образуя клетки нервных узлов, мозгового вещества надпочечников, пигментные клетки и т.п.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Образование систем органов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материала </a:t>
            </a:r>
            <a:r>
              <a:rPr lang="ru-RU" altLang="ru-RU" sz="800" i="1" smtClean="0"/>
              <a:t>эктодермы</a:t>
            </a:r>
            <a:r>
              <a:rPr lang="ru-RU" altLang="ru-RU" sz="800" smtClean="0"/>
              <a:t>, помимо нервной трубки, развиваются эпидермис и его производные (перо, волосы, ногти, когти, кожные железы и т.д.), компоненты органов зрения, слуха, обоняния, эпителий ротовой полости, эмаль зубов.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Мезодермальные и энтодермальные органы формируются не после образования нервной трубки, а одновременно с ней. Практически одновременно с нейруляцией происходят процессы закладки мезодермы и хорды. Вначале вдоль боковых стенок первичной кишки путем выпячивания энтодермы образуются карманы, или складки. Участок энтодермы, расположенный между этими складками, утолщается, прогибается, сворачивается и отшнуровывается от основной массы энтодермы. Так появляется </a:t>
            </a:r>
            <a:r>
              <a:rPr lang="ru-RU" altLang="ru-RU" sz="800" i="1" smtClean="0"/>
              <a:t>хорда</a:t>
            </a:r>
            <a:r>
              <a:rPr lang="ru-RU" altLang="ru-RU" sz="800" smtClean="0"/>
              <a:t>. Возникшие карманообразные выпячивания энтодермы отшнуровываются от первичной кишки и превращаются в ряд сегментарно-расположенных замкнутых мешков, называемых также </a:t>
            </a:r>
            <a:r>
              <a:rPr lang="ru-RU" altLang="ru-RU" sz="800" i="1" smtClean="0"/>
              <a:t>целомическими мешками.</a:t>
            </a:r>
            <a:r>
              <a:rPr lang="ru-RU" altLang="ru-RU" sz="800" smtClean="0"/>
              <a:t> Их стенки образованы мезодермой, а полость внутри представляет собой вторичную полость тела (или </a:t>
            </a:r>
            <a:r>
              <a:rPr lang="ru-RU" altLang="ru-RU" sz="800" i="1" smtClean="0"/>
              <a:t>целом</a:t>
            </a:r>
            <a:r>
              <a:rPr lang="ru-RU" altLang="ru-RU" sz="800" smtClean="0"/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мезодермы развиваются все виды соединительной ткани, дерма, скелет, поперечно-полосатая и гладкая мускулатура, кровеносная и лимфатическая системы, половая система.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материала энтодермы развивается эпителий кишечника и желудка, клетки печени, секретирующие клетки поджелудочной, кишечных и желудочных желез. Передний отдел эмбриональной кишки образует эпителий легких и воздухоносных путей, секретирующие отделы передней и средней доли гипофиза, щитовидной и паращитовидной желез.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Эмбриональная индукция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Наблюдения за оплодотворенной яйцеклеткой лягушки позволили проследить путь развития клеток, входящих в состав того или иного участка зародыша. Оказалось, что определенные клетки, занимающие соответствующее место в бластуле, дают начало строго определенным зачаткам органов. Удалось выяснить, какие группы клеток дают начало нервной трубке, хорде, мезодерме, кожному эпителию и т.д. Действительно, в развивающемся организме различные группы клеток дают начало определенным органам и тканям, а культивирование клеток вне зародыша (в пробирке) не приводит к формированию типичных тканевых структур, которые должны были бы образоваться из клеток. Чем же вызывается преобразование тех или иных клеток зародыша в конкретные ткани и органы?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1924 г. были опубликованы результаты опытов Г.Шпемана и Г.Мангольда, посвященные выяснению этого вопроса (рис. 318). На стадии ранней гаструлы зачаток эктодермы, который в нормальных условиях должен был развиться в структуры нервной системы, из зародыша гребенчатого (непигментриованного) тритона пересаживался под эктодерму брюшной стороны, дающую начало эпидермису кожи, зародыша обыкновенного (пигментированного) тритона. В итоге на брюшной стороне зародыша-реципиента возникала сначала нервная трубка и другие компоненты комплекса осевых органов, а затем формировался дополнительный зародыш. Причем, наблюдения показали, что ткани дополнительного зародыша формируются почти исключительно из клеточного материала реципиента.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Эти данные доказывают, что в ходе эмбриогенеза некоторые части зародыша влияют на пути развития соседних участков. Такое влияние одного зачатка на другой получило название </a:t>
            </a:r>
            <a:r>
              <a:rPr lang="ru-RU" altLang="ru-RU" sz="800" i="1" smtClean="0"/>
              <a:t>эмбриональной индукции</a:t>
            </a:r>
            <a:r>
              <a:rPr lang="ru-RU" altLang="ru-RU" sz="800" smtClean="0"/>
              <a:t>. Насколько важную роль играет эмбриональная индукция в развитии, показывает следующий опыт. Если на стадии ранней гаструлы полностью удалить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 318. Эмбриональная индукция: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зачаток хордомезодермы; 2 — полость бластулы; 3 — индуцирорванная нервная трубка; 4 — индуцированная хорда; 5 — первичная нервная трубка;  6 — первичная хорда; 7 — формирование вторичного зародыша, соединенного с зародышем-хозяином.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зачаток хорды, то нервная трубка совсем не развивается. Эктодерма на спинной стороне зародыша, из которой в норме формируется нервная трубка, образует кожный эпителий.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 дальнейшем изучении развития зародышей оказалось, что зачаток хордомезодермы представляет собой не только индуктор нервной трубки, но и сам для дифференцировки нуждается в индуцирующем влиянии со стороны зачатка нервной системы. Во время эмбрионального  развития  имеет место не односторонняя индукция, а взаимодействие частей развивающегося зародыша. Таким образом, эмбриональную индукцию можно определить как явление, при котором в процессе эмбриогенеза один зачаток влияет на другой, определяя путь его развития, и, кроме того, сам подвергается индуцирующему воздействию со стороны первого зачатка.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38.6. Постэмбриональное развитие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Постэмбриональный период развития начинается в момент рождения или выхода организма из яйцевых оболочек и продолжается вплоть до его смерти. Постэмбриональное развитие включает в себя: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рост организма;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установление окончательных пропорций тела;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переход систем органов на режим взрослого организма (в частности, половое созревание).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Типы постэмбрионального развития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Различают два основных типа постэмбрионального развития: 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Прямое</a:t>
            </a:r>
            <a:r>
              <a:rPr lang="ru-RU" altLang="ru-RU" sz="800" smtClean="0"/>
              <a:t>, при котором из тела матери или яйцевых оболочек выходит особь, отличающаяся от взрослого организма только меньшим размером (птицы, млекопитающие). Различают: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800" smtClean="0"/>
              <a:t> </a:t>
            </a:r>
            <a:r>
              <a:rPr lang="ru-RU" altLang="ru-RU" sz="800" i="1" smtClean="0"/>
              <a:t>неличиночный</a:t>
            </a:r>
            <a:r>
              <a:rPr lang="ru-RU" altLang="ru-RU" sz="800" smtClean="0"/>
              <a:t> (яйцекладный) тип, при котором зародыш развивается внутри яйца (рыбы, птицы);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800" smtClean="0"/>
              <a:t>Рис. 319. Развитие лягушки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 </a:t>
            </a:r>
            <a:r>
              <a:rPr lang="ru-RU" altLang="ru-RU" sz="800" i="1" smtClean="0"/>
              <a:t>внутриутробный</a:t>
            </a:r>
            <a:r>
              <a:rPr lang="ru-RU" altLang="ru-RU" sz="800" smtClean="0"/>
              <a:t> тип, при котором зародыш развивается внутри организма матери и связан с ним через плаценту (плацентарные млекопитающие).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С превращением</a:t>
            </a:r>
            <a:r>
              <a:rPr lang="ru-RU" altLang="ru-RU" sz="800" smtClean="0"/>
              <a:t> (метаморфозом), при котором из яйца выходит личинка, устроенная проще взрослого животного (иногда сильно отличающаяся от него); как правило, она имеет специальные личиночные органы, отсутствующие у взрослого животного, и не способна к размножению; часто личинка ведет иной образ жизни, чем взрослое животное (насекомые, некоторые паукообразные, амфибии).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Примером животных, имеющих постэмбриональное развитие с метаморфозом, служат бесхвостые земноводные (рис. 319). Из яйцевых оболочек земноводных выходит личинка — головастик, больше напоминающий рыбу, чем земноводное. Он имеет обтекаемую форму тела, хвостовой плавник, жаберные щели и жабры, органы боковой линии, двухкамерное сердце, один круг кровообращения. Со временем, под влиянием гормона щитовидной железы, головастик претерпевает метаморфоз. У него рассасывается  хвост,  появляются  конечности,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исчезает боковая линия, развиваются легкие и второй круг кровообращения, то есть постепенно он приобретает признаки, характерные для земноводных.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C243C4-6148-40DA-BFD0-8BE3E1028E77}" type="slidenum">
              <a:rPr lang="ru-RU" altLang="ru-RU" smtClean="0"/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Способы гаструляции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315. Гаструла.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эктодерма; 2 — энтодерма; 3 — бластопор;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4 — гастроцель.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зависимости от типа бластулы и от особенностей перемещения клеток, различают следующие основные способы образования двухслойного зародыша, или способы гаструляции (рис. 316):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Инвагинация</a:t>
            </a:r>
            <a:r>
              <a:rPr lang="ru-RU" altLang="ru-RU" sz="800" smtClean="0"/>
              <a:t>. При данном способе один из участков бластодермы начинает впячиваться внутрь бластоцеля (у ланцетника). При этом бластоцель практически полностью вытесняется. Образуется двухслойный мешок, наружная стенка которого является первичной эктодермой, а внутренняя — первичной энтодермой, выстилающей полость первичной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кишки, или </a:t>
            </a:r>
            <a:r>
              <a:rPr lang="ru-RU" altLang="ru-RU" sz="800" i="1" smtClean="0"/>
              <a:t>гастроцель</a:t>
            </a:r>
            <a:r>
              <a:rPr lang="ru-RU" altLang="ru-RU" sz="800" smtClean="0"/>
              <a:t>. Отверстие, при помощи которого полость сообщается с окружающей средой, называется </a:t>
            </a:r>
            <a:r>
              <a:rPr lang="ru-RU" altLang="ru-RU" sz="800" i="1" smtClean="0"/>
              <a:t>бластопором,</a:t>
            </a:r>
            <a:r>
              <a:rPr lang="ru-RU" altLang="ru-RU" sz="800" smtClean="0"/>
              <a:t> или </a:t>
            </a:r>
            <a:r>
              <a:rPr lang="ru-RU" altLang="ru-RU" sz="800" i="1" smtClean="0"/>
              <a:t>первичным ртом</a:t>
            </a:r>
            <a:r>
              <a:rPr lang="ru-RU" altLang="ru-RU" sz="800" smtClean="0"/>
              <a:t>. У представителей разных групп животных судьба бластопора различна. У </a:t>
            </a:r>
            <a:r>
              <a:rPr lang="ru-RU" altLang="ru-RU" sz="800" i="1" smtClean="0"/>
              <a:t>первичноротых животных</a:t>
            </a:r>
            <a:r>
              <a:rPr lang="ru-RU" altLang="ru-RU" sz="800" smtClean="0"/>
              <a:t> он превращается в ротовое отверстие. У </a:t>
            </a:r>
            <a:r>
              <a:rPr lang="ru-RU" altLang="ru-RU" sz="800" i="1" smtClean="0"/>
              <a:t>вторичноротых</a:t>
            </a:r>
            <a:r>
              <a:rPr lang="ru-RU" altLang="ru-RU" sz="800" smtClean="0"/>
              <a:t> бластопор зарастает, и на его месте нередко возникает анальное отверстие, а ротовое отверстие прорывается на противоположном полюсе (переднем конце тела).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316. Типы гаструл: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инвагинационная; 2 — эпиболическая; 3 — иммиграционная; 4 — деламинационная; а — эктодерма; б — энтодерма; в — гастроцель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/>
            </a:r>
            <a:br>
              <a:rPr lang="ru-RU" altLang="ru-RU" sz="800" smtClean="0"/>
            </a:br>
            <a:r>
              <a:rPr lang="ru-RU" altLang="ru-RU" sz="800" i="1" smtClean="0"/>
              <a:t>Иммиграция — </a:t>
            </a:r>
            <a:r>
              <a:rPr lang="ru-RU" altLang="ru-RU" sz="800" smtClean="0"/>
              <a:t>выселение части клеток бластодермы в полость бластоцеля (у высших позвоночных). Из них образуется энтодерма.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Деламинация</a:t>
            </a:r>
            <a:r>
              <a:rPr lang="ru-RU" altLang="ru-RU" sz="800" smtClean="0"/>
              <a:t> встречается у животных, имеющих бластулу без бластоцеля (у птиц). При таком способе гаструляции клеточные перемещения минимальны или совсем отсутствуют, так как происходит расслоение — наружные клетки бластулы преобразуются в эктодерму, а внутренние формируют энтодерму.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Эпиболия</a:t>
            </a:r>
            <a:r>
              <a:rPr lang="ru-RU" altLang="ru-RU" sz="800" smtClean="0"/>
              <a:t> происходит, когда более мелкие бластомеры анимального полюса дробятся быстрее и обрастают более крупные бластомеры вегетативного полюса, образуя эктодерму (у земноводных). Клетки вегетативного полюса дают начало внутреннему зародышевому листку — энтодерме.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Описанные способы гаструляции редко встречаются в чистом виде и обычно наблюдаются их сочетания (инвагинация с эпиболией у амфибий или деляминация с иммиграцией у иглокожих).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Образование мезодермы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Чаще всего клеточный материал мезодермы входит в состав энтодермы. Он впячивается в бластоцель в виде карманообразных выростов, которые затем отшнуровываются.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 образовании мезодермы происходит образование вторичной полости тела, или целома.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Первичный органогенез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Процесс формирования органов в эмбриональном развитии называют </a:t>
            </a:r>
            <a:r>
              <a:rPr lang="ru-RU" altLang="ru-RU" sz="800" i="1" smtClean="0"/>
              <a:t>органогенезом</a:t>
            </a:r>
            <a:r>
              <a:rPr lang="ru-RU" altLang="ru-RU" sz="800" smtClean="0"/>
              <a:t>. В построении любого органа участвуют несколько тканей. Поэтому стадия органогенеза является и стадией гистогенеза.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органогенезе можно выделить две фазы: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нейруляция</a:t>
            </a:r>
            <a:r>
              <a:rPr lang="ru-RU" altLang="ru-RU" sz="800" smtClean="0"/>
              <a:t> — образование комплекса осевых органов (нервная трубка, хорда, кишечная трубка и мезодерма сомитов), в который вовлекается почти весь зародыш;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построение остальных органов, приобретение различными участками тела типичной для них формы и черт внутренней организации, установление определенных пропорций (пространственно ограниченные процессы).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 теории зародышевых листков Карла Бэра, возникновение органов обусловлено преобразованием того или иного зародышевого листка — экто-, мезо- или энтодермы. Некоторые органы могут иметь смешанное происхождение, то есть они образованы при участии сразу несколько зародышевых листков. Например, мускулатура пищеварительного тракта является производным мезодермы, а его внутренняя выстилка — производное энтодермы. Однако, несколько упрощая, происхождение основных органов и их систем все-таки можно связать с определенными зародышевыми листками.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Нейруляция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Зародыш на стадии нейруляции называется </a:t>
            </a:r>
            <a:r>
              <a:rPr lang="ru-RU" altLang="ru-RU" sz="800" i="1" smtClean="0"/>
              <a:t>нейрулой</a:t>
            </a:r>
            <a:r>
              <a:rPr lang="ru-RU" altLang="ru-RU" sz="800" smtClean="0"/>
              <a:t> (рис. 317). Материал, используемый на построение нервной системы у позвоночных животных — </a:t>
            </a:r>
            <a:r>
              <a:rPr lang="ru-RU" altLang="ru-RU" sz="800" i="1" smtClean="0"/>
              <a:t>нейроэктодерма</a:t>
            </a:r>
            <a:r>
              <a:rPr lang="ru-RU" altLang="ru-RU" sz="800" smtClean="0"/>
              <a:t>, входит в состав спинной (дорсальной) части эктодермы. Он располагается над  за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Рис. 317. Нейрула: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эктодерма; 2 — хорда; 3 — вторичная полость тела; 4 — мезодерма; 5 — энтодерма; 6 — кишечная полость; 7 — нервная трубка.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чатком хорды. Взаимодействие этихзачатков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является одним из наиболее важных во всем развитии. Сначала в области нейроэктодермы происходит уплощение клеточного пласта, что приводит к образованию </a:t>
            </a:r>
            <a:r>
              <a:rPr lang="ru-RU" altLang="ru-RU" sz="800" i="1" smtClean="0"/>
              <a:t>нервной пластинки</a:t>
            </a:r>
            <a:r>
              <a:rPr lang="ru-RU" altLang="ru-RU" sz="800" smtClean="0"/>
              <a:t>. Затем края нервной пластинки утолщаются и приподнимаются, образуя </a:t>
            </a:r>
            <a:r>
              <a:rPr lang="ru-RU" altLang="ru-RU" sz="800" i="1" smtClean="0"/>
              <a:t>нервные валики</a:t>
            </a:r>
            <a:r>
              <a:rPr lang="ru-RU" altLang="ru-RU" sz="800" smtClean="0"/>
              <a:t>. В центре пластинки за счет перемещения клеток по средней линии возникает </a:t>
            </a:r>
            <a:r>
              <a:rPr lang="ru-RU" altLang="ru-RU" sz="800" i="1" smtClean="0"/>
              <a:t>нервный желобок</a:t>
            </a:r>
            <a:r>
              <a:rPr lang="ru-RU" altLang="ru-RU" sz="800" smtClean="0"/>
              <a:t>, разделяющий зародыш на будущие правую и левую половины. Нервная пластинка начинает складываться по средней линии. Края ее соприкасаются, а затем смыкаются. В результате этих процессов возникает нервная трубка с  полостью — </a:t>
            </a:r>
            <a:r>
              <a:rPr lang="ru-RU" altLang="ru-RU" sz="800" i="1" smtClean="0"/>
              <a:t>невроцелем</a:t>
            </a:r>
            <a:r>
              <a:rPr lang="ru-RU" altLang="ru-RU" sz="8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Смыкание валиков происходит сначала в средней, а затем в задней части нервного желобка. В последнюю очередь это происходит в головной части, которая по ширине превосходит другие. Передний, расширенный отдел в дальнейшем образует головной мозг, остальная часть нервной трубки — спинной. В результате нервная пластинка превращается в нервную трубку, лежащую под эктодермой.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ходе нейруляции часть клеток нервной пластинки не входят в состав нервной трубки. Они образуют </a:t>
            </a:r>
            <a:r>
              <a:rPr lang="ru-RU" altLang="ru-RU" sz="800" i="1" smtClean="0"/>
              <a:t>ганглиозную пластинку</a:t>
            </a:r>
            <a:r>
              <a:rPr lang="ru-RU" altLang="ru-RU" sz="800" smtClean="0"/>
              <a:t>, или </a:t>
            </a:r>
            <a:r>
              <a:rPr lang="ru-RU" altLang="ru-RU" sz="800" i="1" smtClean="0"/>
              <a:t>нервный гребень</a:t>
            </a:r>
            <a:r>
              <a:rPr lang="ru-RU" altLang="ru-RU" sz="800" smtClean="0"/>
              <a:t>, — скопление клеток вдоль нервной трубки. Позднее эти клетки мигрируют по всему зародышу, образуя клетки нервных узлов, мозгового вещества надпочечников, пигментные клетки и т.п.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Образование систем органов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материала </a:t>
            </a:r>
            <a:r>
              <a:rPr lang="ru-RU" altLang="ru-RU" sz="800" i="1" smtClean="0"/>
              <a:t>эктодермы</a:t>
            </a:r>
            <a:r>
              <a:rPr lang="ru-RU" altLang="ru-RU" sz="800" smtClean="0"/>
              <a:t>, помимо нервной трубки, развиваются эпидермис и его производные (перо, волосы, ногти, когти, кожные железы и т.д.), компоненты органов зрения, слуха, обоняния, эпителий ротовой полости, эмаль зубов.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Мезодермальные и энтодермальные органы формируются не после образования нервной трубки, а одновременно с ней. Практически одновременно с нейруляцией происходят процессы закладки мезодермы и хорды. Вначале вдоль боковых стенок первичной кишки путем выпячивания энтодермы образуются карманы, или складки. Участок энтодермы, расположенный между этими складками, утолщается, прогибается, сворачивается и отшнуровывается от основной массы энтодермы. Так появляется </a:t>
            </a:r>
            <a:r>
              <a:rPr lang="ru-RU" altLang="ru-RU" sz="800" i="1" smtClean="0"/>
              <a:t>хорда</a:t>
            </a:r>
            <a:r>
              <a:rPr lang="ru-RU" altLang="ru-RU" sz="800" smtClean="0"/>
              <a:t>. Возникшие карманообразные выпячивания энтодермы отшнуровываются от первичной кишки и превращаются в ряд сегментарно-расположенных замкнутых мешков, называемых также </a:t>
            </a:r>
            <a:r>
              <a:rPr lang="ru-RU" altLang="ru-RU" sz="800" i="1" smtClean="0"/>
              <a:t>целомическими мешками.</a:t>
            </a:r>
            <a:r>
              <a:rPr lang="ru-RU" altLang="ru-RU" sz="800" smtClean="0"/>
              <a:t> Их стенки образованы мезодермой, а полость внутри представляет собой вторичную полость тела (или </a:t>
            </a:r>
            <a:r>
              <a:rPr lang="ru-RU" altLang="ru-RU" sz="800" i="1" smtClean="0"/>
              <a:t>целом</a:t>
            </a:r>
            <a:r>
              <a:rPr lang="ru-RU" altLang="ru-RU" sz="800" smtClean="0"/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мезодермы развиваются все виды соединительной ткани, дерма, скелет, поперечно-полосатая и гладкая мускулатура, кровеносная и лимфатическая системы, половая система.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Из материала энтодермы развивается эпителий кишечника и желудка, клетки печени, секретирующие клетки поджелудочной, кишечных и желудочных желез. Передний отдел эмбриональной кишки образует эпителий легких и воздухоносных путей, секретирующие отделы передней и средней доли гипофиза, щитовидной и паращитовидной желез.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Эмбриональная индукция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Наблюдения за оплодотворенной яйцеклеткой лягушки позволили проследить путь развития клеток, входящих в состав того или иного участка зародыша. Оказалось, что определенные клетки, занимающие соответствующее место в бластуле, дают начало строго определенным зачаткам органов. Удалось выяснить, какие группы клеток дают начало нервной трубке, хорде, мезодерме, кожному эпителию и т.д. Действительно, в развивающемся организме различные группы клеток дают начало определенным органам и тканям, а культивирование клеток вне зародыша (в пробирке) не приводит к формированию типичных тканевых структур, которые должны были бы образоваться из клеток. Чем же вызывается преобразование тех или иных клеток зародыша в конкретные ткани и органы?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В 1924 г. были опубликованы результаты опытов Г.Шпемана и Г.Мангольда, посвященные выяснению этого вопроса (рис. 318). На стадии ранней гаструлы зачаток эктодермы, который в нормальных условиях должен был развиться в структуры нервной системы, из зародыша гребенчатого (непигментриованного) тритона пересаживался под эктодерму брюшной стороны, дающую начало эпидермису кожи, зародыша обыкновенного (пигментированного) тритона. В итоге на брюшной стороне зародыша-реципиента возникала сначала нервная трубка и другие компоненты комплекса осевых органов, а затем формировался дополнительный зародыш. Причем, наблюдения показали, что ткани дополнительного зародыша формируются почти исключительно из клеточного материала реципиента.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Эти данные доказывают, что в ходе эмбриогенеза некоторые части зародыша влияют на пути развития соседних участков. Такое влияние одного зачатка на другой получило название </a:t>
            </a:r>
            <a:r>
              <a:rPr lang="ru-RU" altLang="ru-RU" sz="800" i="1" smtClean="0"/>
              <a:t>эмбриональной индукции</a:t>
            </a:r>
            <a:r>
              <a:rPr lang="ru-RU" altLang="ru-RU" sz="800" smtClean="0"/>
              <a:t>. Насколько важную роль играет эмбриональная индукция в развитии, показывает следующий опыт. Если на стадии ранней гаструлы полностью удалить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Рис 318. Эмбриональная индукция: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1 — зачаток хордомезодермы; 2 — полость бластулы; 3 — индуцирорванная нервная трубка; 4 — индуцированная хорда; 5 — первичная нервная трубка;  6 — первичная хорда; 7 — формирование вторичного зародыша, соединенного с зародышем-хозяином.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зачаток хорды, то нервная трубка совсем не развивается. Эктодерма на спинной стороне зародыша, из которой в норме формируется нервная трубка, образует кожный эпителий.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 дальнейшем изучении развития зародышей оказалось, что зачаток хордомезодермы представляет собой не только индуктор нервной трубки, но и сам для дифференцировки нуждается в индуцирующем влиянии со стороны зачатка нервной системы. Во время эмбрионального  развития  имеет место не односторонняя индукция, а взаимодействие частей развивающегося зародыша. Таким образом, эмбриональную индукцию можно определить как явление, при котором в процессе эмбриогенеза один зачаток влияет на другой, определяя путь его развития, и, кроме того, сам подвергается индуцирующему воздействию со стороны первого зачатка.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38.6. Постэмбриональное развитие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Постэмбриональный период развития начинается в момент рождения или выхода организма из яйцевых оболочек и продолжается вплоть до его смерти. Постэмбриональное развитие включает в себя: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рост организма;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установление окончательных пропорций тела;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переход систем органов на режим взрослого организма (в частности, половое созревание).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Типы постэмбрионального развития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Различают два основных типа постэмбрионального развития: 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Прямое</a:t>
            </a:r>
            <a:r>
              <a:rPr lang="ru-RU" altLang="ru-RU" sz="800" smtClean="0"/>
              <a:t>, при котором из тела матери или яйцевых оболочек выходит особь, отличающаяся от взрослого организма только меньшим размером (птицы, млекопитающие). Различают: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800" smtClean="0"/>
              <a:t> </a:t>
            </a:r>
            <a:r>
              <a:rPr lang="ru-RU" altLang="ru-RU" sz="800" i="1" smtClean="0"/>
              <a:t>неличиночный</a:t>
            </a:r>
            <a:r>
              <a:rPr lang="ru-RU" altLang="ru-RU" sz="800" smtClean="0"/>
              <a:t> (яйцекладный) тип, при котором зародыш развивается внутри яйца (рыбы, птицы);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800" smtClean="0"/>
              <a:t>Рис. 319. Развитие лягушки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 </a:t>
            </a:r>
            <a:r>
              <a:rPr lang="ru-RU" altLang="ru-RU" sz="800" i="1" smtClean="0"/>
              <a:t>внутриутробный</a:t>
            </a:r>
            <a:r>
              <a:rPr lang="ru-RU" altLang="ru-RU" sz="800" smtClean="0"/>
              <a:t> тип, при котором зародыш развивается внутри организма матери и связан с ним через плаценту (плацентарные млекопитающие).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С превращением</a:t>
            </a:r>
            <a:r>
              <a:rPr lang="ru-RU" altLang="ru-RU" sz="800" smtClean="0"/>
              <a:t> (метаморфозом), при котором из яйца выходит личинка, устроенная проще взрослого животного (иногда сильно отличающаяся от него); как правило, она имеет специальные личиночные органы, отсутствующие у взрослого животного, и не способна к размножению; часто личинка ведет иной образ жизни, чем взрослое животное (насекомые, некоторые паукообразные, амфибии).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Примером животных, имеющих постэмбриональное развитие с метаморфозом, служат бесхвостые земноводные (рис. 319). Из яйцевых оболочек земноводных выходит личинка — головастик, больше напоминающий рыбу, чем земноводное. Он имеет обтекаемую форму тела, хвостовой плавник, жаберные щели и жабры, органы боковой линии, двухкамерное сердце, один круг кровообращения. Со временем, под влиянием гормона щитовидной железы, головастик претерпевает метаморфоз. У него рассасывается  хвост,  появляются  конечности,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исчезает боковая линия, развиваются легкие и второй круг кровообращения, то есть постепенно он приобретает признаки, характерные для земноводных.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061DB2-E305-4770-8AAA-E3486EE8A944}" type="slidenum">
              <a:rPr lang="ru-RU" altLang="ru-RU" smtClean="0"/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Эмбриональная индукция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38.6. Постэмбриональное развитие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Постэмбриональный период развития начинается в момент рождения или выхода организма из яйцевых оболочек и продолжается вплоть до его смерти. Постэмбриональное развитие включает в себя: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рост организма;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установление окончательных пропорций тела;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переход систем органов на режим взрослого организма (в частности, половое созревание).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Типы постэмбрионального развития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Различают два основных типа постэмбрионального развития: 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Прямое</a:t>
            </a:r>
            <a:r>
              <a:rPr lang="ru-RU" altLang="ru-RU" sz="800" smtClean="0"/>
              <a:t>, при котором из тела матери или яйцевых оболочек выходит особь, отличающаяся от взрослого организма только меньшим размером (птицы, млекопитающие). Различают: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800" smtClean="0"/>
              <a:t> </a:t>
            </a:r>
            <a:r>
              <a:rPr lang="ru-RU" altLang="ru-RU" sz="800" i="1" smtClean="0"/>
              <a:t>неличиночный</a:t>
            </a:r>
            <a:r>
              <a:rPr lang="ru-RU" altLang="ru-RU" sz="800" smtClean="0"/>
              <a:t> (яйцекладный) тип, при котором зародыш развивается внутри яйца (рыбы, птицы);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800" smtClean="0"/>
              <a:t>Рис. 319. Развитие лягушки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 </a:t>
            </a:r>
            <a:r>
              <a:rPr lang="ru-RU" altLang="ru-RU" sz="800" i="1" smtClean="0"/>
              <a:t>внутриутробный</a:t>
            </a:r>
            <a:r>
              <a:rPr lang="ru-RU" altLang="ru-RU" sz="800" smtClean="0"/>
              <a:t> тип, при котором зародыш развивается внутри организма матери и связан с ним через плаценту (плацентарные млекопитающие).</a:t>
            </a:r>
            <a:endParaRPr lang="ru-RU" altLang="ru-RU" sz="8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800" i="1" smtClean="0"/>
              <a:t>С превращением</a:t>
            </a:r>
            <a:r>
              <a:rPr lang="ru-RU" altLang="ru-RU" sz="800" smtClean="0"/>
              <a:t> (метаморфозом), при котором из яйца выходит личинка, устроенная проще взрослого животного (иногда сильно отличающаяся от него); как правило, она имеет специальные личиночные органы, отсутствующие у взрослого животного, и не способна к размножению; часто личинка ведет иной образ жизни, чем взрослое животное (насекомые, некоторые паукообразные, амфибии).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Примером животных, имеющих постэмбриональное развитие с метаморфозом, служат бесхвостые земноводные (рис. 319). Из яйцевых оболочек земноводных выходит личинка — головастик, больше напоминающий рыбу, чем земноводное. Он имеет обтекаемую форму тела, хвостовой плавник, жаберные щели и жабры, органы боковой линии, двухкамерное сердце, один круг кровообращения. Со временем, под влиянием гормона щитовидной железы, головастик претерпевает метаморфоз. У него рассасывается  хвост,  появляются  конечности,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800" smtClean="0"/>
              <a:t>исчезает боковая линия, развиваются легкие и второй круг кровообращения, то есть постепенно он приобретает признаки, характерные для земноводных.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485A-7BC7-43DE-B2C7-84636775C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84003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89CD-5429-4E54-85E3-FBABB8EFF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22724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57C7-A587-428A-8AF2-B3120F2D7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73486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DC86-0B3C-495A-A680-267EA128E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57680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9DE23-E317-4E7E-8C59-C78FE985D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60309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8CB3-EA2E-4867-8281-4DF8D78CB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12318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09A2F-7DE8-4D0A-A3AF-DEB2B530C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88606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FD146-E2DA-434D-8A10-3B3266CAA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529281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B8C8-3ED3-48D6-8F9D-7592FBF68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31573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CC62-6D54-4619-B5B0-09052007E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302401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969A-1283-4555-8817-BB29B7560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10017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B050"/>
            </a:gs>
            <a:gs pos="30000">
              <a:srgbClr val="CDEAFF"/>
            </a:gs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5F6A802-3173-42A5-BACD-075403E29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ransition spd="slow">
    <p:split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001.%20&#1055;&#1080;&#1084;&#1077;&#1085;&#1086;&#1074;\01.%20&#1059;&#1095;&#1077;&#1073;&#1085;&#1080;&#1082;&#1080;\&#1042;&#1059;&#1047;%204.%20&#1054;&#1073;&#1097;&#1072;&#1103;\2.%20&#1041;&#1080;&#1086;&#1093;&#1080;&#1084;&#1080;&#1103;\2.%20&#1055;&#1088;&#1077;&#1079;&#1077;&#1085;&#1090;&#1072;&#1094;&#1080;&#1080;%2011\4.%20&#1056;&#1072;&#1079;&#1084;&#1085;&#1086;&#1078;&#1077;&#1085;&#1080;&#1077;\5.%20&#1069;&#1084;&#1073;&#1088;&#1080;&#1086;&#1075;&#1077;&#1085;&#1077;&#1079;\&#1054;&#1074;&#1091;&#1083;&#1103;.av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001.%20&#1055;&#1080;&#1084;&#1077;&#1085;&#1086;&#1074;\01.%20&#1059;&#1095;&#1077;&#1073;&#1085;&#1080;&#1082;&#1080;\&#1042;&#1059;&#1047;%204.%20&#1054;&#1073;&#1097;&#1072;&#1103;\2.%20&#1041;&#1080;&#1086;&#1093;&#1080;&#1084;&#1080;&#1103;\2.%20&#1055;&#1088;&#1077;&#1079;&#1077;&#1085;&#1090;&#1072;&#1094;&#1080;&#1080;%2011\4.%20&#1056;&#1072;&#1079;&#1084;&#1085;&#1086;&#1078;&#1077;&#1085;&#1080;&#1077;\5.%20&#1069;&#1084;&#1073;&#1088;&#1080;&#1086;&#1075;&#1077;&#1085;&#1077;&#1079;\&#1056;&#1072;&#1079;&#1074;&#1080;&#1090;&#1080;&#1077;.avi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0" y="-14288"/>
            <a:ext cx="9144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2000" b="1"/>
          </a:p>
          <a:p>
            <a:pPr algn="ctr" eaLnBrk="1" hangingPunct="1"/>
            <a:r>
              <a:rPr lang="ru-RU" altLang="ru-RU" sz="10000" b="1">
                <a:solidFill>
                  <a:srgbClr val="FF0000"/>
                </a:solidFill>
                <a:latin typeface="Arial Black" pitchFamily="34" charset="0"/>
              </a:rPr>
              <a:t>ВНИМАНИЕ!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7"/>
          <a:stretch>
            <a:fillRect/>
          </a:stretch>
        </p:blipFill>
        <p:spPr bwMode="auto">
          <a:xfrm>
            <a:off x="-3175" y="-31750"/>
            <a:ext cx="9147175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975"/>
            <a:ext cx="9144000" cy="28082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Тема: </a:t>
            </a:r>
            <a:r>
              <a:rPr lang="ru-RU" sz="60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«Оплодотворение. Эмбриональный период онтогенеза»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2060575"/>
            <a:ext cx="9144000" cy="2376488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ЦЕЛЬ: </a:t>
            </a:r>
            <a:r>
              <a:rPr lang="ru-RU" alt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Дать характеристику </a:t>
            </a:r>
            <a:br>
              <a:rPr lang="ru-RU" alt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alt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 изучить основные этапы эмбрионального периода онтогенеза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"/>
          <p:cNvSpPr txBox="1">
            <a:spLocks noChangeArrowheads="1"/>
          </p:cNvSpPr>
          <p:nvPr/>
        </p:nvSpPr>
        <p:spPr bwMode="auto">
          <a:xfrm>
            <a:off x="1763713" y="-47625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Онтогенез</a:t>
            </a:r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12700" y="47625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  <a:latin typeface="Arial Black" pitchFamily="34" charset="0"/>
              </a:rPr>
              <a:t>Онтогенез: эмбриогенез + постэмбриональное развитие</a:t>
            </a:r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0" y="4421188"/>
            <a:ext cx="91630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Онтогенез – индивидуальное развитие организма</a:t>
            </a:r>
            <a:r>
              <a:rPr lang="ru-RU" altLang="ru-RU" b="1">
                <a:latin typeface="Arial Black" pitchFamily="34" charset="0"/>
              </a:rPr>
              <a:t>, начинается с момента образования зиготы и заканчивается смертью организма. У многоклеточных животных, размножающихся половым способом, онтогенез подразделяется на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эмбриогенез</a:t>
            </a:r>
            <a:r>
              <a:rPr lang="ru-RU" altLang="ru-RU" b="1">
                <a:latin typeface="Arial Black" pitchFamily="34" charset="0"/>
              </a:rPr>
              <a:t> (от образования зиготы до рождения или выхода из яйцевых оболочек) и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постэмбриональное развитие</a:t>
            </a:r>
            <a:r>
              <a:rPr lang="ru-RU" altLang="ru-RU" b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b="1">
                <a:latin typeface="Arial Black" pitchFamily="34" charset="0"/>
              </a:rPr>
              <a:t>(от выхода из яйцевых оболочек или рождения до смерти организма).</a:t>
            </a:r>
          </a:p>
        </p:txBody>
      </p:sp>
      <p:pic>
        <p:nvPicPr>
          <p:cNvPr id="17413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33488"/>
            <a:ext cx="62865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55775" y="17463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Онтогенез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343525" y="3081338"/>
            <a:ext cx="38004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000" b="1">
                <a:latin typeface="Arial Black" pitchFamily="34" charset="0"/>
              </a:rPr>
              <a:t>Эмбриональный период состоит из ряда стадий:</a:t>
            </a:r>
            <a:endParaRPr lang="en-US" altLang="ru-RU" sz="3000" b="1">
              <a:latin typeface="Arial Black" pitchFamily="34" charset="0"/>
            </a:endParaRPr>
          </a:p>
          <a:p>
            <a:pPr eaLnBrk="1" hangingPunct="1"/>
            <a:r>
              <a:rPr lang="ru-RU" altLang="ru-RU" sz="3000" b="1" i="1">
                <a:solidFill>
                  <a:srgbClr val="0000FF"/>
                </a:solidFill>
                <a:latin typeface="Arial Black" pitchFamily="34" charset="0"/>
              </a:rPr>
              <a:t>1)зигота;</a:t>
            </a:r>
          </a:p>
          <a:p>
            <a:pPr eaLnBrk="1" hangingPunct="1"/>
            <a:r>
              <a:rPr lang="ru-RU" altLang="ru-RU" sz="3000" b="1" i="1">
                <a:solidFill>
                  <a:srgbClr val="0000FF"/>
                </a:solidFill>
                <a:latin typeface="Arial Black" pitchFamily="34" charset="0"/>
              </a:rPr>
              <a:t>2) дробление;</a:t>
            </a:r>
          </a:p>
          <a:p>
            <a:pPr eaLnBrk="1" hangingPunct="1"/>
            <a:r>
              <a:rPr lang="ru-RU" altLang="ru-RU" sz="3000" b="1" i="1">
                <a:solidFill>
                  <a:srgbClr val="0000FF"/>
                </a:solidFill>
                <a:latin typeface="Arial Black" pitchFamily="34" charset="0"/>
              </a:rPr>
              <a:t>3) гаструляция;</a:t>
            </a:r>
          </a:p>
          <a:p>
            <a:pPr eaLnBrk="1" hangingPunct="1"/>
            <a:r>
              <a:rPr lang="ru-RU" altLang="ru-RU" sz="3000" b="1" i="1">
                <a:solidFill>
                  <a:srgbClr val="0000FF"/>
                </a:solidFill>
                <a:latin typeface="Arial Black" pitchFamily="34" charset="0"/>
              </a:rPr>
              <a:t>4) нейруляция и органогенез.</a:t>
            </a:r>
            <a:endParaRPr lang="ru-RU" altLang="ru-RU" sz="3000" b="1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5" name="Овул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908050"/>
            <a:ext cx="27622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5343525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5191125" y="19050"/>
            <a:ext cx="394493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200" b="1">
                <a:solidFill>
                  <a:srgbClr val="FF0000"/>
                </a:solidFill>
                <a:latin typeface="Arial Black" pitchFamily="34" charset="0"/>
              </a:rPr>
              <a:t>Дробление, бластуляция.</a:t>
            </a:r>
            <a:r>
              <a:rPr lang="ru-RU" altLang="ru-RU" sz="2200" b="1">
                <a:latin typeface="Arial Black" pitchFamily="34" charset="0"/>
              </a:rPr>
              <a:t> После оплодотворения зигота начинает делиться. </a:t>
            </a:r>
            <a:r>
              <a:rPr lang="ru-RU" altLang="ru-RU" sz="2200" b="1" i="1">
                <a:solidFill>
                  <a:srgbClr val="FF0000"/>
                </a:solidFill>
                <a:latin typeface="Arial Black" pitchFamily="34" charset="0"/>
              </a:rPr>
              <a:t>Дроблением</a:t>
            </a:r>
            <a:r>
              <a:rPr lang="ru-RU" altLang="ru-RU" sz="2200" b="1">
                <a:solidFill>
                  <a:srgbClr val="FF0000"/>
                </a:solidFill>
                <a:latin typeface="Arial Black" pitchFamily="34" charset="0"/>
              </a:rPr>
              <a:t> называют ряд последовательных митотических делений зиготы, в результате которых огромный объем цитоплазмы яйца разделяется на многочисленные, содержащие ядра клетки меньшего размера.</a:t>
            </a:r>
            <a:r>
              <a:rPr lang="ru-RU" altLang="ru-RU" sz="2200" b="1">
                <a:latin typeface="Arial Black" pitchFamily="34" charset="0"/>
              </a:rPr>
              <a:t> В результате дробления образуются клетки, которые называют </a:t>
            </a:r>
            <a:r>
              <a:rPr lang="ru-RU" altLang="ru-RU" sz="2200" b="1" i="1">
                <a:solidFill>
                  <a:srgbClr val="FF3300"/>
                </a:solidFill>
                <a:latin typeface="Arial Black" pitchFamily="34" charset="0"/>
              </a:rPr>
              <a:t>бластомерами</a:t>
            </a:r>
            <a:r>
              <a:rPr lang="ru-RU" altLang="ru-RU" sz="2200" b="1">
                <a:solidFill>
                  <a:srgbClr val="FF0000"/>
                </a:solidFill>
                <a:latin typeface="Arial Black" pitchFamily="34" charset="0"/>
              </a:rPr>
              <a:t>.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7"/>
          <a:stretch>
            <a:fillRect/>
          </a:stretch>
        </p:blipFill>
        <p:spPr bwMode="auto">
          <a:xfrm>
            <a:off x="19050" y="1000125"/>
            <a:ext cx="5172075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050" y="19050"/>
            <a:ext cx="4481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Бластуляция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04813"/>
            <a:ext cx="67151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400" y="4652963"/>
            <a:ext cx="9074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3000" b="1" i="1">
                <a:solidFill>
                  <a:srgbClr val="0000FF"/>
                </a:solidFill>
                <a:latin typeface="Arial Black" pitchFamily="34" charset="0"/>
              </a:rPr>
              <a:t>Бластула</a:t>
            </a:r>
            <a:r>
              <a:rPr lang="ru-RU" altLang="ru-RU" sz="3000" b="1">
                <a:latin typeface="Arial Black" pitchFamily="34" charset="0"/>
              </a:rPr>
              <a:t> — это зародыш с первичной полостью внутри. Он состоит из слоя клеток — </a:t>
            </a:r>
            <a:r>
              <a:rPr lang="ru-RU" altLang="ru-RU" sz="3000" b="1" i="1">
                <a:solidFill>
                  <a:srgbClr val="0000FF"/>
                </a:solidFill>
                <a:latin typeface="Arial Black" pitchFamily="34" charset="0"/>
              </a:rPr>
              <a:t>бластодермы</a:t>
            </a:r>
            <a:r>
              <a:rPr lang="ru-RU" altLang="ru-RU" sz="3000" b="1">
                <a:latin typeface="Arial Black" pitchFamily="34" charset="0"/>
              </a:rPr>
              <a:t>, ограничивающей полость — </a:t>
            </a:r>
            <a:r>
              <a:rPr lang="ru-RU" altLang="ru-RU" sz="3000" b="1" i="1">
                <a:solidFill>
                  <a:srgbClr val="0000FF"/>
                </a:solidFill>
                <a:latin typeface="Arial Black" pitchFamily="34" charset="0"/>
              </a:rPr>
              <a:t>бластоцель</a:t>
            </a:r>
            <a:r>
              <a:rPr lang="ru-RU" altLang="ru-RU" sz="3000" b="1">
                <a:latin typeface="Arial Black" pitchFamily="34" charset="0"/>
              </a:rPr>
              <a:t>, или </a:t>
            </a:r>
            <a:r>
              <a:rPr lang="ru-RU" altLang="ru-RU" sz="3000" b="1" i="1">
                <a:solidFill>
                  <a:srgbClr val="0000FF"/>
                </a:solidFill>
                <a:latin typeface="Arial Black" pitchFamily="34" charset="0"/>
              </a:rPr>
              <a:t>первичную полостью тела</a:t>
            </a:r>
            <a:r>
              <a:rPr lang="ru-RU" altLang="ru-RU" sz="3000" b="1">
                <a:solidFill>
                  <a:srgbClr val="0000FF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71650" y="-100013"/>
            <a:ext cx="5616575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Бластуляция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63713" y="6350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Бластуляция</a:t>
            </a:r>
          </a:p>
        </p:txBody>
      </p:sp>
      <p:pic>
        <p:nvPicPr>
          <p:cNvPr id="8" name="Развити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84200"/>
            <a:ext cx="36004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86100"/>
            <a:ext cx="590391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3344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Гаструляция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132138" y="0"/>
            <a:ext cx="6011862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200" b="1">
                <a:latin typeface="Arial Black" pitchFamily="34" charset="0"/>
              </a:rPr>
              <a:t>После того как сформировалась бластула, начинается новый этап эмбриогенеза — </a:t>
            </a:r>
            <a:r>
              <a:rPr lang="ru-RU" altLang="ru-RU" sz="2200" b="1" i="1">
                <a:solidFill>
                  <a:srgbClr val="0000FF"/>
                </a:solidFill>
                <a:latin typeface="Arial Black" pitchFamily="34" charset="0"/>
              </a:rPr>
              <a:t>гаструляция</a:t>
            </a:r>
            <a:r>
              <a:rPr lang="ru-RU" altLang="ru-RU" sz="2200" b="1">
                <a:latin typeface="Arial Black" pitchFamily="34" charset="0"/>
              </a:rPr>
              <a:t> (образование зародышевых листков). Для гаструляции характерны </a:t>
            </a:r>
            <a:r>
              <a:rPr lang="ru-RU" altLang="ru-RU" sz="2200" b="1">
                <a:solidFill>
                  <a:srgbClr val="0000FF"/>
                </a:solidFill>
                <a:latin typeface="Arial Black" pitchFamily="34" charset="0"/>
              </a:rPr>
              <a:t>интенсивные перемещения отдельных клеток и клеточных масс</a:t>
            </a:r>
            <a:r>
              <a:rPr lang="ru-RU" altLang="ru-RU" sz="2200" b="1">
                <a:latin typeface="Arial Black" pitchFamily="34" charset="0"/>
              </a:rPr>
              <a:t>. Деление клеток при гаструляции отсутствует или выражено очень слабо.</a:t>
            </a:r>
            <a:endParaRPr lang="en-US" altLang="ru-RU" sz="2200" b="1">
              <a:latin typeface="Arial Black" pitchFamily="34" charset="0"/>
            </a:endParaRPr>
          </a:p>
          <a:p>
            <a:pPr algn="just" eaLnBrk="1" hangingPunct="1"/>
            <a:r>
              <a:rPr lang="ru-RU" altLang="ru-RU" sz="2200" b="1">
                <a:latin typeface="Arial Black" pitchFamily="34" charset="0"/>
              </a:rPr>
              <a:t>В результате гаструляции образуется </a:t>
            </a:r>
            <a:r>
              <a:rPr lang="ru-RU" altLang="ru-RU" sz="2200" b="1">
                <a:solidFill>
                  <a:srgbClr val="FF0000"/>
                </a:solidFill>
                <a:latin typeface="Arial Black" pitchFamily="34" charset="0"/>
              </a:rPr>
              <a:t>двуслойный</a:t>
            </a:r>
            <a:r>
              <a:rPr lang="ru-RU" altLang="ru-RU" sz="2200" b="1">
                <a:latin typeface="Arial Black" pitchFamily="34" charset="0"/>
              </a:rPr>
              <a:t>, а затем </a:t>
            </a:r>
            <a:r>
              <a:rPr lang="ru-RU" altLang="ru-RU" sz="2200" b="1">
                <a:solidFill>
                  <a:srgbClr val="FF0000"/>
                </a:solidFill>
                <a:latin typeface="Arial Black" pitchFamily="34" charset="0"/>
              </a:rPr>
              <a:t>трехслойный зародыш</a:t>
            </a:r>
            <a:r>
              <a:rPr lang="ru-RU" altLang="ru-RU" sz="2200" b="1">
                <a:latin typeface="Arial Black" pitchFamily="34" charset="0"/>
              </a:rPr>
              <a:t> (у большинства животных) — </a:t>
            </a:r>
            <a:r>
              <a:rPr lang="ru-RU" altLang="ru-RU" sz="2200" b="1" i="1">
                <a:solidFill>
                  <a:srgbClr val="0000FF"/>
                </a:solidFill>
                <a:latin typeface="Arial Black" pitchFamily="34" charset="0"/>
              </a:rPr>
              <a:t>гаструла</a:t>
            </a:r>
            <a:r>
              <a:rPr lang="ru-RU" altLang="ru-RU" sz="2200" b="1">
                <a:latin typeface="Arial Black" pitchFamily="34" charset="0"/>
              </a:rPr>
              <a:t>. Первоначально образуются наружный (</a:t>
            </a:r>
            <a:r>
              <a:rPr lang="ru-RU" altLang="ru-RU" sz="2200" b="1" i="1">
                <a:solidFill>
                  <a:srgbClr val="0000FF"/>
                </a:solidFill>
                <a:latin typeface="Arial Black" pitchFamily="34" charset="0"/>
              </a:rPr>
              <a:t>эктодерма</a:t>
            </a:r>
            <a:r>
              <a:rPr lang="ru-RU" altLang="ru-RU" sz="2200" b="1">
                <a:latin typeface="Arial Black" pitchFamily="34" charset="0"/>
              </a:rPr>
              <a:t>) и внутренний (</a:t>
            </a:r>
            <a:r>
              <a:rPr lang="ru-RU" altLang="ru-RU" sz="2200" b="1" i="1">
                <a:solidFill>
                  <a:srgbClr val="0000FF"/>
                </a:solidFill>
                <a:latin typeface="Arial Black" pitchFamily="34" charset="0"/>
              </a:rPr>
              <a:t>энтодерма</a:t>
            </a:r>
            <a:r>
              <a:rPr lang="ru-RU" altLang="ru-RU" sz="2200" b="1">
                <a:latin typeface="Arial Black" pitchFamily="34" charset="0"/>
              </a:rPr>
              <a:t>). Позже между экто- и энтодермой</a:t>
            </a:r>
            <a:r>
              <a:rPr lang="ru-RU" altLang="ru-RU" sz="2200" b="1" i="1">
                <a:latin typeface="Arial Black" pitchFamily="34" charset="0"/>
              </a:rPr>
              <a:t> </a:t>
            </a:r>
            <a:r>
              <a:rPr lang="ru-RU" altLang="ru-RU" sz="2200" b="1">
                <a:latin typeface="Arial Black" pitchFamily="34" charset="0"/>
              </a:rPr>
              <a:t>закладывается третий зародышевый листок — </a:t>
            </a:r>
            <a:r>
              <a:rPr lang="ru-RU" altLang="ru-RU" sz="2200" b="1" i="1">
                <a:solidFill>
                  <a:srgbClr val="0000FF"/>
                </a:solidFill>
                <a:latin typeface="Arial Black" pitchFamily="34" charset="0"/>
              </a:rPr>
              <a:t>мезодерма</a:t>
            </a:r>
            <a:r>
              <a:rPr lang="ru-RU" altLang="ru-RU" sz="2200" b="1">
                <a:latin typeface="Arial Black" pitchFamily="34" charset="0"/>
              </a:rPr>
              <a:t>. </a:t>
            </a:r>
            <a:endParaRPr lang="ru-RU" altLang="ru-RU" sz="2200" b="1" i="1">
              <a:latin typeface="Arial Black" pitchFamily="34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935038"/>
            <a:ext cx="3192462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4"/>
          <a:stretch>
            <a:fillRect/>
          </a:stretch>
        </p:blipFill>
        <p:spPr bwMode="auto">
          <a:xfrm>
            <a:off x="6350" y="3057525"/>
            <a:ext cx="319722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1"/>
          <p:cNvSpPr txBox="1">
            <a:spLocks noChangeArrowheads="1"/>
          </p:cNvSpPr>
          <p:nvPr/>
        </p:nvSpPr>
        <p:spPr bwMode="auto">
          <a:xfrm>
            <a:off x="-19050" y="333375"/>
            <a:ext cx="91440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200" b="1" i="1">
                <a:solidFill>
                  <a:srgbClr val="0000FF"/>
                </a:solidFill>
                <a:latin typeface="Arial Black" pitchFamily="34" charset="0"/>
              </a:rPr>
              <a:t>Нейруляция</a:t>
            </a:r>
            <a:r>
              <a:rPr lang="ru-RU" altLang="ru-RU" sz="2200" b="1">
                <a:latin typeface="Arial Black" pitchFamily="34" charset="0"/>
              </a:rPr>
              <a:t> — образование комплекса осевых органов (нервная трубка, хорда, кишечная трубка, мезодермальные карманы. В эктодерме, на спинной стороне зародыша, вдоль тела появляется желобок, который замыкается в </a:t>
            </a:r>
            <a:r>
              <a:rPr lang="ru-RU" altLang="ru-RU" sz="2200" b="1">
                <a:solidFill>
                  <a:srgbClr val="FF3300"/>
                </a:solidFill>
                <a:latin typeface="Arial Black" pitchFamily="34" charset="0"/>
              </a:rPr>
              <a:t>нервную трубку</a:t>
            </a:r>
            <a:r>
              <a:rPr lang="ru-RU" altLang="ru-RU" sz="2200" b="1">
                <a:latin typeface="Arial Black" pitchFamily="34" charset="0"/>
              </a:rPr>
              <a:t> и уходит под эктодерму. Под ней из материала мезодермы формируется </a:t>
            </a:r>
            <a:r>
              <a:rPr lang="ru-RU" altLang="ru-RU" sz="2200" b="1">
                <a:solidFill>
                  <a:srgbClr val="FF3300"/>
                </a:solidFill>
                <a:latin typeface="Arial Black" pitchFamily="34" charset="0"/>
              </a:rPr>
              <a:t>хорда</a:t>
            </a:r>
            <a:r>
              <a:rPr lang="ru-RU" altLang="ru-RU" sz="2200" b="1">
                <a:latin typeface="Arial Black" pitchFamily="34" charset="0"/>
              </a:rPr>
              <a:t>, по бокам -  </a:t>
            </a:r>
            <a:r>
              <a:rPr lang="ru-RU" altLang="ru-RU" sz="2200" b="1">
                <a:solidFill>
                  <a:srgbClr val="FF3300"/>
                </a:solidFill>
                <a:latin typeface="Arial Black" pitchFamily="34" charset="0"/>
              </a:rPr>
              <a:t>мезодермальные карманы</a:t>
            </a:r>
            <a:r>
              <a:rPr lang="ru-RU" altLang="ru-RU" sz="2200" b="1">
                <a:latin typeface="Arial Black" pitchFamily="34" charset="0"/>
              </a:rPr>
              <a:t>. Под хордой из материала энтодермы формируется </a:t>
            </a:r>
            <a:r>
              <a:rPr lang="ru-RU" altLang="ru-RU" sz="2200" b="1">
                <a:solidFill>
                  <a:srgbClr val="FF3300"/>
                </a:solidFill>
                <a:latin typeface="Arial Black" pitchFamily="34" charset="0"/>
              </a:rPr>
              <a:t>пищеварительная трубка</a:t>
            </a:r>
            <a:r>
              <a:rPr lang="ru-RU" altLang="ru-RU" sz="2200" b="1">
                <a:latin typeface="Arial Black" pitchFamily="34" charset="0"/>
              </a:rPr>
              <a:t>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360863"/>
            <a:ext cx="485775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7" b="9525"/>
          <a:stretch>
            <a:fillRect/>
          </a:stretch>
        </p:blipFill>
        <p:spPr bwMode="auto">
          <a:xfrm>
            <a:off x="1323975" y="3400425"/>
            <a:ext cx="64579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78000" y="-107950"/>
            <a:ext cx="561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FF3300"/>
                </a:solidFill>
                <a:latin typeface="Arial Black" panose="020B0A04020102020204" pitchFamily="34" charset="0"/>
              </a:rPr>
              <a:t>Нейруляция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1200" b="1"/>
          </a:p>
          <a:p>
            <a:pPr eaLnBrk="1" hangingPunct="1"/>
            <a:r>
              <a:rPr lang="ru-RU" altLang="ru-RU" sz="10000" b="1">
                <a:solidFill>
                  <a:srgbClr val="0070C0"/>
                </a:solidFill>
                <a:latin typeface="Arial Black" pitchFamily="34" charset="0"/>
              </a:rPr>
              <a:t>ВНИМАНИЕ!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350" y="3284538"/>
            <a:ext cx="914400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100" b="1">
                <a:latin typeface="Arial Black" pitchFamily="34" charset="0"/>
              </a:rPr>
              <a:t>Из материала </a:t>
            </a:r>
            <a:r>
              <a:rPr lang="ru-RU" altLang="ru-RU" sz="2100" b="1" i="1">
                <a:solidFill>
                  <a:srgbClr val="FF3300"/>
                </a:solidFill>
                <a:latin typeface="Arial Black" pitchFamily="34" charset="0"/>
              </a:rPr>
              <a:t>эктодермы</a:t>
            </a:r>
            <a:r>
              <a:rPr lang="ru-RU" altLang="ru-RU" sz="2100" b="1">
                <a:latin typeface="Arial Black" pitchFamily="34" charset="0"/>
              </a:rPr>
              <a:t>, помимо </a:t>
            </a:r>
            <a:r>
              <a:rPr lang="ru-RU" altLang="ru-RU" sz="2100" b="1">
                <a:solidFill>
                  <a:srgbClr val="0000FF"/>
                </a:solidFill>
                <a:latin typeface="Arial Black" pitchFamily="34" charset="0"/>
              </a:rPr>
              <a:t>нервной трубки, </a:t>
            </a:r>
            <a:r>
              <a:rPr lang="ru-RU" altLang="ru-RU" sz="2100" b="1">
                <a:latin typeface="Arial Black" pitchFamily="34" charset="0"/>
              </a:rPr>
              <a:t>развиваются</a:t>
            </a:r>
            <a:r>
              <a:rPr lang="ru-RU" altLang="ru-RU" sz="2100" b="1">
                <a:solidFill>
                  <a:srgbClr val="0000FF"/>
                </a:solidFill>
                <a:latin typeface="Arial Black" pitchFamily="34" charset="0"/>
              </a:rPr>
              <a:t>: эпидермис и его производные (перо, волосы, ногти, когти, кожные железы и т.д.);</a:t>
            </a:r>
            <a:r>
              <a:rPr lang="en-US" altLang="ru-RU" sz="2100" b="1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altLang="ru-RU" sz="2100" b="1">
                <a:solidFill>
                  <a:srgbClr val="0000FF"/>
                </a:solidFill>
                <a:latin typeface="Arial Black" pitchFamily="34" charset="0"/>
              </a:rPr>
              <a:t>компоненты органов зрения, слуха, обоняния;</a:t>
            </a:r>
            <a:r>
              <a:rPr lang="en-US" altLang="ru-RU" sz="2100" b="1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altLang="ru-RU" sz="2100" b="1">
                <a:solidFill>
                  <a:srgbClr val="0000FF"/>
                </a:solidFill>
                <a:latin typeface="Arial Black" pitchFamily="34" charset="0"/>
              </a:rPr>
              <a:t>эпителий ротовой полости;</a:t>
            </a:r>
            <a:r>
              <a:rPr lang="en-US" altLang="ru-RU" sz="2100" b="1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altLang="ru-RU" sz="2100" b="1">
                <a:solidFill>
                  <a:srgbClr val="0000FF"/>
                </a:solidFill>
                <a:latin typeface="Arial Black" pitchFamily="34" charset="0"/>
              </a:rPr>
              <a:t>эмаль зубов</a:t>
            </a:r>
            <a:r>
              <a:rPr lang="en-US" altLang="ru-RU" sz="2100" b="1">
                <a:solidFill>
                  <a:srgbClr val="0000FF"/>
                </a:solidFill>
                <a:latin typeface="Arial Black" pitchFamily="34" charset="0"/>
              </a:rPr>
              <a:t>.</a:t>
            </a:r>
            <a:r>
              <a:rPr lang="ru-RU" altLang="ru-RU" sz="2100" b="1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altLang="ru-RU" sz="2100" b="1">
                <a:latin typeface="Arial Black" pitchFamily="34" charset="0"/>
              </a:rPr>
              <a:t>Из материала </a:t>
            </a:r>
            <a:r>
              <a:rPr lang="ru-RU" altLang="ru-RU" sz="2100" b="1">
                <a:solidFill>
                  <a:srgbClr val="FF3300"/>
                </a:solidFill>
                <a:latin typeface="Arial Black" pitchFamily="34" charset="0"/>
              </a:rPr>
              <a:t>энтодермы</a:t>
            </a:r>
            <a:r>
              <a:rPr lang="ru-RU" altLang="ru-RU" sz="2100" b="1">
                <a:latin typeface="Arial Black" pitchFamily="34" charset="0"/>
              </a:rPr>
              <a:t> развиваются:</a:t>
            </a:r>
            <a:r>
              <a:rPr lang="en-US" altLang="ru-RU" sz="2100" b="1">
                <a:latin typeface="Arial Black" pitchFamily="34" charset="0"/>
              </a:rPr>
              <a:t> </a:t>
            </a:r>
            <a:r>
              <a:rPr lang="ru-RU" altLang="ru-RU" sz="2100" b="1">
                <a:solidFill>
                  <a:srgbClr val="0000FF"/>
                </a:solidFill>
                <a:latin typeface="Arial Black" pitchFamily="34" charset="0"/>
              </a:rPr>
              <a:t>эпителий кишечника и желудка, клетки печени, секретирующие клетки поджелудочной, кишечных и желудочных желез;</a:t>
            </a:r>
            <a:r>
              <a:rPr lang="en-US" altLang="ru-RU" sz="2100" b="1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altLang="ru-RU" sz="2100" b="1">
                <a:solidFill>
                  <a:srgbClr val="0000FF"/>
                </a:solidFill>
                <a:latin typeface="Arial Black" pitchFamily="34" charset="0"/>
              </a:rPr>
              <a:t>глоточная область и легкие;</a:t>
            </a:r>
            <a:r>
              <a:rPr lang="en-US" altLang="ru-RU" sz="2100" b="1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altLang="ru-RU" sz="2100" b="1">
                <a:solidFill>
                  <a:srgbClr val="0000FF"/>
                </a:solidFill>
                <a:latin typeface="Arial Black" pitchFamily="34" charset="0"/>
              </a:rPr>
              <a:t>передняя и средняя доли гипофиза;</a:t>
            </a:r>
            <a:r>
              <a:rPr lang="en-US" altLang="ru-RU" sz="2100" b="1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altLang="ru-RU" sz="2100" b="1">
                <a:solidFill>
                  <a:srgbClr val="0000FF"/>
                </a:solidFill>
                <a:latin typeface="Arial Black" pitchFamily="34" charset="0"/>
              </a:rPr>
              <a:t>щитовидная железа и паращитовидные железы;</a:t>
            </a:r>
            <a:r>
              <a:rPr lang="en-US" altLang="ru-RU" sz="2100" b="1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altLang="ru-RU" sz="2100" b="1">
                <a:solidFill>
                  <a:srgbClr val="0000FF"/>
                </a:solidFill>
                <a:latin typeface="Arial Black" pitchFamily="34" charset="0"/>
              </a:rPr>
              <a:t>тимус;</a:t>
            </a:r>
            <a:r>
              <a:rPr lang="en-US" altLang="ru-RU" sz="2100" b="1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altLang="ru-RU" sz="2100" b="1">
                <a:solidFill>
                  <a:srgbClr val="0000FF"/>
                </a:solidFill>
                <a:latin typeface="Arial Black" pitchFamily="34" charset="0"/>
              </a:rPr>
              <a:t>евстахиева труба и полость среднего уха.</a:t>
            </a:r>
            <a:endParaRPr lang="ru-RU" altLang="ru-RU" sz="2100" b="1">
              <a:latin typeface="Arial Black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" b="2092"/>
          <a:stretch>
            <a:fillRect/>
          </a:stretch>
        </p:blipFill>
        <p:spPr bwMode="auto">
          <a:xfrm>
            <a:off x="1511300" y="355600"/>
            <a:ext cx="607218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9900" y="-220663"/>
            <a:ext cx="5616575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Нейруляция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60538" y="-87313"/>
            <a:ext cx="5616575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Нейруляция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4457700"/>
            <a:ext cx="9144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3000" b="1">
                <a:latin typeface="Arial Black" pitchFamily="34" charset="0"/>
              </a:rPr>
              <a:t>Производные</a:t>
            </a:r>
            <a:r>
              <a:rPr lang="ru-RU" altLang="ru-RU" sz="3000" b="1">
                <a:solidFill>
                  <a:srgbClr val="FF3300"/>
                </a:solidFill>
                <a:latin typeface="Arial Black" pitchFamily="34" charset="0"/>
              </a:rPr>
              <a:t> мезодермы:</a:t>
            </a:r>
            <a:r>
              <a:rPr lang="en-US" altLang="ru-RU" sz="3000" b="1">
                <a:solidFill>
                  <a:srgbClr val="FF3300"/>
                </a:solidFill>
                <a:latin typeface="Arial Black" pitchFamily="34" charset="0"/>
              </a:rPr>
              <a:t> </a:t>
            </a:r>
            <a:r>
              <a:rPr lang="ru-RU" altLang="ru-RU" sz="3000" b="1">
                <a:solidFill>
                  <a:srgbClr val="0000FF"/>
                </a:solidFill>
                <a:latin typeface="Arial Black" pitchFamily="34" charset="0"/>
              </a:rPr>
              <a:t>целом;</a:t>
            </a:r>
            <a:r>
              <a:rPr lang="en-US" altLang="ru-RU" sz="3000" b="1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altLang="ru-RU" sz="3000" b="1">
                <a:solidFill>
                  <a:srgbClr val="0000FF"/>
                </a:solidFill>
                <a:latin typeface="Arial Black" pitchFamily="34" charset="0"/>
              </a:rPr>
              <a:t>все виды соединительной ткани;</a:t>
            </a:r>
            <a:r>
              <a:rPr lang="en-US" altLang="ru-RU" sz="3000" b="1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altLang="ru-RU" sz="3000" b="1">
                <a:solidFill>
                  <a:srgbClr val="0000FF"/>
                </a:solidFill>
                <a:latin typeface="Arial Black" pitchFamily="34" charset="0"/>
              </a:rPr>
              <a:t>дерма;</a:t>
            </a:r>
            <a:r>
              <a:rPr lang="en-US" altLang="ru-RU" sz="3000" b="1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altLang="ru-RU" sz="3000" b="1">
                <a:solidFill>
                  <a:srgbClr val="0000FF"/>
                </a:solidFill>
                <a:latin typeface="Arial Black" pitchFamily="34" charset="0"/>
              </a:rPr>
              <a:t>скелет и мускулатура;</a:t>
            </a:r>
            <a:r>
              <a:rPr lang="en-US" altLang="ru-RU" sz="3000" b="1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altLang="ru-RU" sz="3000" b="1">
                <a:solidFill>
                  <a:srgbClr val="0000FF"/>
                </a:solidFill>
                <a:latin typeface="Arial Black" pitchFamily="34" charset="0"/>
              </a:rPr>
              <a:t>кровеносная и лимфатическая системы;</a:t>
            </a:r>
            <a:r>
              <a:rPr lang="en-US" altLang="ru-RU" sz="3000" b="1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altLang="ru-RU" sz="3000" b="1">
                <a:solidFill>
                  <a:srgbClr val="0000FF"/>
                </a:solidFill>
                <a:latin typeface="Arial Black" pitchFamily="34" charset="0"/>
              </a:rPr>
              <a:t>половая система и выделительная система.</a:t>
            </a:r>
            <a:endParaRPr lang="ru-RU" altLang="ru-RU" sz="3000" b="1">
              <a:latin typeface="Arial Black" pitchFamily="34" charset="0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76250"/>
            <a:ext cx="71850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504825" y="587375"/>
            <a:ext cx="8424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  <a:latin typeface="Arial Black" pitchFamily="34" charset="0"/>
              </a:rPr>
              <a:t>Установите соответствие между органами и зародышевыми листками, из которых они формируются в процессе онтогенеза:</a:t>
            </a:r>
            <a:endParaRPr lang="ru-RU" altLang="ru-RU" sz="2400" b="1">
              <a:latin typeface="Arial Black" pitchFamily="34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116013" y="2143125"/>
            <a:ext cx="3887787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b="1">
                <a:latin typeface="Arial Black" pitchFamily="34" charset="0"/>
              </a:rPr>
              <a:t>Сердечная мышца.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b="1">
                <a:latin typeface="Arial Black" pitchFamily="34" charset="0"/>
              </a:rPr>
              <a:t>Головной мозг.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b="1">
                <a:latin typeface="Arial Black" pitchFamily="34" charset="0"/>
              </a:rPr>
              <a:t>Печень.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b="1">
                <a:latin typeface="Arial Black" pitchFamily="34" charset="0"/>
              </a:rPr>
              <a:t>Органы зрения, слуха.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b="1">
                <a:latin typeface="Arial Black" pitchFamily="34" charset="0"/>
              </a:rPr>
              <a:t>Волосы, ногти.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b="1">
                <a:latin typeface="Arial Black" pitchFamily="34" charset="0"/>
              </a:rPr>
              <a:t>Кости скелета.	</a:t>
            </a:r>
            <a:endParaRPr lang="en-US" altLang="ru-RU" b="1">
              <a:latin typeface="Arial Black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b="1">
                <a:latin typeface="Arial Black" pitchFamily="34" charset="0"/>
              </a:rPr>
              <a:t>Кровеносная система.</a:t>
            </a:r>
            <a:endParaRPr lang="en-US" altLang="ru-RU" b="1">
              <a:latin typeface="Arial Black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b="1">
                <a:latin typeface="Arial Black" pitchFamily="34" charset="0"/>
              </a:rPr>
              <a:t>Легкие.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b="1">
                <a:latin typeface="Arial Black" pitchFamily="34" charset="0"/>
              </a:rPr>
              <a:t>Наружный слой кожи.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b="1">
                <a:latin typeface="Arial Black" pitchFamily="34" charset="0"/>
              </a:rPr>
              <a:t>Выделительная система.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5076825" y="2133600"/>
            <a:ext cx="3167063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solidFill>
                  <a:srgbClr val="FF3300"/>
                </a:solidFill>
                <a:latin typeface="Arial Black" pitchFamily="34" charset="0"/>
              </a:rPr>
              <a:t>Мезодерма.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solidFill>
                  <a:srgbClr val="FF3300"/>
                </a:solidFill>
                <a:latin typeface="Arial Black" pitchFamily="34" charset="0"/>
              </a:rPr>
              <a:t>Эктодерма.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solidFill>
                  <a:srgbClr val="FF3300"/>
                </a:solidFill>
                <a:latin typeface="Arial Black" pitchFamily="34" charset="0"/>
              </a:rPr>
              <a:t>Энтодерма.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solidFill>
                  <a:srgbClr val="FF3300"/>
                </a:solidFill>
                <a:latin typeface="Arial Black" pitchFamily="34" charset="0"/>
              </a:rPr>
              <a:t>Эктодерма.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solidFill>
                  <a:srgbClr val="FF3300"/>
                </a:solidFill>
                <a:latin typeface="Arial Black" pitchFamily="34" charset="0"/>
              </a:rPr>
              <a:t>Эктодерма.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solidFill>
                  <a:srgbClr val="FF3300"/>
                </a:solidFill>
                <a:latin typeface="Arial Black" pitchFamily="34" charset="0"/>
              </a:rPr>
              <a:t>Мезодерма.		</a:t>
            </a:r>
            <a:endParaRPr lang="en-US" altLang="ru-RU" b="1">
              <a:solidFill>
                <a:srgbClr val="FF3300"/>
              </a:solidFill>
              <a:latin typeface="Arial Black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solidFill>
                  <a:srgbClr val="FF3300"/>
                </a:solidFill>
                <a:latin typeface="Arial Black" pitchFamily="34" charset="0"/>
              </a:rPr>
              <a:t>Мезодерма.</a:t>
            </a:r>
            <a:endParaRPr lang="en-US" altLang="ru-RU" b="1">
              <a:solidFill>
                <a:srgbClr val="FF3300"/>
              </a:solidFill>
              <a:latin typeface="Arial Black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solidFill>
                  <a:srgbClr val="FF3300"/>
                </a:solidFill>
                <a:latin typeface="Arial Black" pitchFamily="34" charset="0"/>
              </a:rPr>
              <a:t>Энтодерма.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solidFill>
                  <a:srgbClr val="FF3300"/>
                </a:solidFill>
                <a:latin typeface="Arial Black" pitchFamily="34" charset="0"/>
              </a:rPr>
              <a:t>Эктодерма.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ru-RU" b="1">
                <a:solidFill>
                  <a:srgbClr val="FF3300"/>
                </a:solidFill>
                <a:latin typeface="Arial Black" pitchFamily="34" charset="0"/>
              </a:rPr>
              <a:t>Мезодерма.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63713" y="6350"/>
            <a:ext cx="561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Повторим: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4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4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4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4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4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4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44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Эмбриональная индукция. Опыты </a:t>
            </a:r>
            <a:r>
              <a:rPr lang="ru-RU" sz="2800" b="1" i="1" dirty="0" err="1">
                <a:solidFill>
                  <a:srgbClr val="FF3300"/>
                </a:solidFill>
                <a:latin typeface="Arial Black" panose="020B0A04020102020204" pitchFamily="34" charset="0"/>
              </a:rPr>
              <a:t>Шпемана</a:t>
            </a:r>
            <a:endParaRPr lang="ru-RU" sz="2800" b="1" i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455863" y="404813"/>
            <a:ext cx="658018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800" b="1">
                <a:latin typeface="Arial Black" pitchFamily="34" charset="0"/>
              </a:rPr>
              <a:t>В 1924 г. были опубликованы результаты опытов Г.Шпемана и Г.Мангольда. На стадии ранней гаструлы зачаток эктодермы, который в нормальных условиях должен был развиться в структуры нервной системы, из зародыша гребенчатого (непигментриованного) тритона пересаживался под эктодерму брюшной стороны обыкновенного (пигментированного) тритона. 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24558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7938" y="3860800"/>
            <a:ext cx="9144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b="1">
                <a:latin typeface="Arial Black" pitchFamily="34" charset="0"/>
              </a:rPr>
              <a:t>В итоге на брюшной стороне зародыша-реципиента возникала сначала нервная трубка и другие компоненты комплекса осевых органов, а затем формировался дополнительный зародыш. Причем, наблюдения показали, что ткани дополнительного зародыша формируются почти исключительно из клеточного материала реципиента. Эти данные доказывают, что в ходе эмбриогенеза некоторые части зародыша влияют на пути развития соседних участков. Такое влияние одного зачатка на другой получило название </a:t>
            </a:r>
            <a:r>
              <a:rPr lang="ru-RU" altLang="ru-RU" b="1" i="1">
                <a:solidFill>
                  <a:srgbClr val="0000FF"/>
                </a:solidFill>
                <a:latin typeface="Arial Black" pitchFamily="34" charset="0"/>
              </a:rPr>
              <a:t>эмбриональной индукции</a:t>
            </a:r>
            <a:r>
              <a:rPr lang="ru-RU" altLang="ru-RU" b="1">
                <a:solidFill>
                  <a:srgbClr val="0000FF"/>
                </a:solidFill>
                <a:latin typeface="Arial Black" pitchFamily="34" charset="0"/>
              </a:rPr>
              <a:t>. 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3"/>
          <a:stretch>
            <a:fillRect/>
          </a:stretch>
        </p:blipFill>
        <p:spPr bwMode="auto">
          <a:xfrm>
            <a:off x="4811713" y="2663825"/>
            <a:ext cx="42148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-1714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Постэмбриональное</a:t>
            </a:r>
            <a:r>
              <a:rPr lang="ru-RU" sz="32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 развитие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0163" y="3500438"/>
            <a:ext cx="91440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b="1" i="1">
                <a:solidFill>
                  <a:srgbClr val="0000FF"/>
                </a:solidFill>
                <a:latin typeface="Arial Black" pitchFamily="34" charset="0"/>
              </a:rPr>
              <a:t>Различают два основных типа постэмбрионального развития</a:t>
            </a:r>
            <a:r>
              <a:rPr lang="en-US" altLang="ru-RU" b="1" i="1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altLang="ru-RU" b="1" i="1">
                <a:solidFill>
                  <a:srgbClr val="0000FF"/>
                </a:solidFill>
                <a:latin typeface="Arial Black" pitchFamily="34" charset="0"/>
              </a:rPr>
              <a:t>– прямое и непрямое, с метаморфозом. </a:t>
            </a:r>
          </a:p>
          <a:p>
            <a:pPr algn="just" eaLnBrk="1" hangingPunct="1"/>
            <a:r>
              <a:rPr lang="ru-RU" altLang="ru-RU" b="1" i="1">
                <a:solidFill>
                  <a:srgbClr val="FF3300"/>
                </a:solidFill>
                <a:latin typeface="Arial Black" pitchFamily="34" charset="0"/>
              </a:rPr>
              <a:t>Прямое</a:t>
            </a:r>
            <a:r>
              <a:rPr lang="ru-RU" altLang="ru-RU" b="1">
                <a:latin typeface="Arial Black" pitchFamily="34" charset="0"/>
              </a:rPr>
              <a:t>, при котором из тела матери или яйцевых оболочек выходит особь, отличающаяся от взрослого организма только меньшим размером (птицы, млекопитающие).</a:t>
            </a:r>
          </a:p>
          <a:p>
            <a:pPr algn="just" eaLnBrk="1" hangingPunct="1"/>
            <a:r>
              <a:rPr lang="ru-RU" altLang="ru-RU" b="1">
                <a:latin typeface="Arial Black" pitchFamily="34" charset="0"/>
              </a:rPr>
              <a:t>Различают: </a:t>
            </a:r>
            <a:r>
              <a:rPr lang="ru-RU" altLang="ru-RU" b="1" i="1">
                <a:solidFill>
                  <a:srgbClr val="0000FF"/>
                </a:solidFill>
                <a:latin typeface="Arial Black" pitchFamily="34" charset="0"/>
              </a:rPr>
              <a:t>яйцекладный</a:t>
            </a:r>
            <a:r>
              <a:rPr lang="ru-RU" altLang="ru-RU" b="1">
                <a:latin typeface="Arial Black" pitchFamily="34" charset="0"/>
              </a:rPr>
              <a:t> тип, при котором зародыш развивается внутри яйца (хрящевые рыбы, птицы, пресмыкающиеся); </a:t>
            </a:r>
            <a:r>
              <a:rPr lang="ru-RU" altLang="ru-RU" b="1" i="1">
                <a:solidFill>
                  <a:srgbClr val="0000FF"/>
                </a:solidFill>
                <a:latin typeface="Arial Black" pitchFamily="34" charset="0"/>
              </a:rPr>
              <a:t>внутриутробный</a:t>
            </a:r>
            <a:r>
              <a:rPr lang="ru-RU" altLang="ru-RU" b="1">
                <a:latin typeface="Arial Black" pitchFamily="34" charset="0"/>
              </a:rPr>
              <a:t> тип, при котором зародыш развивается внутри организма матери и связан с ним через плаценту (плацентарные млекопитающие).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2750"/>
            <a:ext cx="3313112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412750"/>
            <a:ext cx="2643187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3660775" y="2590800"/>
            <a:ext cx="543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  <a:latin typeface="Arial Black" pitchFamily="34" charset="0"/>
              </a:rPr>
              <a:t>Три зародышевых оболочки у амниот: амнион, хорион, аллантоис </a:t>
            </a:r>
          </a:p>
          <a:p>
            <a:pPr algn="ctr" eaLnBrk="1" hangingPunct="1"/>
            <a:r>
              <a:rPr lang="ru-RU" altLang="ru-RU" b="1">
                <a:solidFill>
                  <a:srgbClr val="FF0000"/>
                </a:solidFill>
                <a:latin typeface="Arial Black" pitchFamily="34" charset="0"/>
              </a:rPr>
              <a:t>(ночной горшок)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Постэмбриональное развитие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563938" y="708025"/>
            <a:ext cx="530225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3000" b="1" i="1">
                <a:solidFill>
                  <a:srgbClr val="FF3300"/>
                </a:solidFill>
                <a:latin typeface="Arial Black" pitchFamily="34" charset="0"/>
              </a:rPr>
              <a:t>С превращением (метаморфозом),</a:t>
            </a:r>
            <a:r>
              <a:rPr lang="ru-RU" altLang="ru-RU" sz="3000" b="1">
                <a:latin typeface="Arial Black" pitchFamily="34" charset="0"/>
              </a:rPr>
              <a:t> при котором из яйца выходит личинка, устроенная проще взрослого животного (иногда сильно отличающаяся от него); часто личинка ведет иной образ жизни, чем взрослое животное (насекомые,  амфибии).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714375"/>
            <a:ext cx="329565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233488" y="-223838"/>
            <a:ext cx="6553200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FF3300"/>
                </a:solidFill>
                <a:latin typeface="Arial Black" panose="020B0A04020102020204" pitchFamily="34" charset="0"/>
              </a:rPr>
              <a:t>Подведем итоги: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88913"/>
            <a:ext cx="9144000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b="1">
                <a:latin typeface="Arial Black" pitchFamily="34" charset="0"/>
              </a:rPr>
              <a:t>Стадии онтогенеза:</a:t>
            </a:r>
          </a:p>
          <a:p>
            <a:pPr algn="just" eaLnBrk="1" hangingPunct="1"/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Эмбриональный (от образования зиготы до рождения или же выхода из яйцевых оболочек) и постэмбриональный — от выхода из яйцевых оболочек или рождения до смерти организма.</a:t>
            </a:r>
          </a:p>
          <a:p>
            <a:pPr algn="just" eaLnBrk="1" hangingPunct="1"/>
            <a:r>
              <a:rPr lang="ru-RU" altLang="ru-RU" b="1">
                <a:latin typeface="Arial Black" pitchFamily="34" charset="0"/>
              </a:rPr>
              <a:t>Первая стадия, дробление:</a:t>
            </a:r>
          </a:p>
          <a:p>
            <a:pPr algn="just" eaLnBrk="1" hangingPunct="1"/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Дроблением называют ряд последовательных митотических делений зиготы, в результате которых огромный объем цитоплазмы яйца разделяется на многочисленные, содержащие ядра клетки меньшего размера. В результате дробления образуются клетки, которые называют бластомерами.</a:t>
            </a:r>
          </a:p>
          <a:p>
            <a:pPr algn="just" eaLnBrk="1" hangingPunct="1"/>
            <a:r>
              <a:rPr lang="ru-RU" altLang="ru-RU" b="1">
                <a:latin typeface="Arial Black" pitchFamily="34" charset="0"/>
              </a:rPr>
              <a:t>Бластула:</a:t>
            </a:r>
          </a:p>
          <a:p>
            <a:pPr algn="just" eaLnBrk="1" hangingPunct="1"/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Зародыш с первичной полостью внутри.</a:t>
            </a:r>
          </a:p>
          <a:p>
            <a:pPr algn="just" eaLnBrk="1" hangingPunct="1"/>
            <a:r>
              <a:rPr lang="ru-RU" altLang="ru-RU" b="1">
                <a:latin typeface="Arial Black" pitchFamily="34" charset="0"/>
              </a:rPr>
              <a:t>Строение бластулы:</a:t>
            </a:r>
          </a:p>
          <a:p>
            <a:pPr algn="just" eaLnBrk="1" hangingPunct="1"/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Состоит из слоя клеток — бластодермы, ограничивающей полость — бластоцель, или первичную полостью тела.</a:t>
            </a:r>
          </a:p>
          <a:p>
            <a:pPr algn="just" eaLnBrk="1" hangingPunct="1"/>
            <a:r>
              <a:rPr lang="ru-RU" altLang="ru-RU" b="1">
                <a:latin typeface="Arial Black" pitchFamily="34" charset="0"/>
              </a:rPr>
              <a:t>Строение гаструлы:</a:t>
            </a:r>
          </a:p>
          <a:p>
            <a:pPr algn="just" eaLnBrk="1" hangingPunct="1"/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В результате гаструляции образуется двуслойный, а затем трехслойный зародыш. Наружный слой клеток – эктодерма, внутренний – энтодерма, между ними – мезодерма. Отверстие – первичный рот, полость – гастроцель.</a:t>
            </a:r>
            <a:endParaRPr lang="ru-RU" altLang="ru-RU" b="1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8" y="260350"/>
            <a:ext cx="9109075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b="1">
                <a:latin typeface="Arial Black" pitchFamily="34" charset="0"/>
              </a:rPr>
              <a:t>Нейруляция:</a:t>
            </a:r>
          </a:p>
          <a:p>
            <a:pPr algn="just" eaLnBrk="1" hangingPunct="1"/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Нейруляция — образование комплекса осевых органов (нервная трубка, хорда, кишечная трубка, мезодермальные карманы.</a:t>
            </a:r>
          </a:p>
          <a:p>
            <a:pPr algn="just" eaLnBrk="1" hangingPunct="1"/>
            <a:r>
              <a:rPr lang="ru-RU" altLang="ru-RU" b="1">
                <a:latin typeface="Arial Black" pitchFamily="34" charset="0"/>
              </a:rPr>
              <a:t>Производные эктодермы: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Из материала эктодермы, помимо нервной трубки, развиваются: эпидермис и его производные (перо, волосы, ногти, когти, кожные железы и т.д.);</a:t>
            </a:r>
            <a:r>
              <a:rPr lang="en-US" altLang="ru-RU" b="1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компоненты органов зрения, слуха, обоняния;</a:t>
            </a:r>
            <a:r>
              <a:rPr lang="en-US" altLang="ru-RU" b="1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эпителий ротовой полости;</a:t>
            </a:r>
            <a:r>
              <a:rPr lang="en-US" altLang="ru-RU" b="1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эмаль зубов.</a:t>
            </a:r>
          </a:p>
          <a:p>
            <a:pPr algn="just" eaLnBrk="1" hangingPunct="1"/>
            <a:r>
              <a:rPr lang="ru-RU" altLang="ru-RU" b="1">
                <a:latin typeface="Arial Black" pitchFamily="34" charset="0"/>
              </a:rPr>
              <a:t>Производные энтодермы: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Эпителий кишечника и желудка, клетки печени, секретирующие клетки поджелудочной, кишечных и желудочных желез;</a:t>
            </a:r>
            <a:r>
              <a:rPr lang="en-US" altLang="ru-RU" b="1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глоточная область и легкие;</a:t>
            </a:r>
            <a:r>
              <a:rPr lang="en-US" altLang="ru-RU" b="1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передняя и средняя доли гипофиза;</a:t>
            </a:r>
            <a:r>
              <a:rPr lang="en-US" altLang="ru-RU" b="1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щитовидная железа и паращитовидные железы;</a:t>
            </a:r>
            <a:r>
              <a:rPr lang="en-US" altLang="ru-RU" b="1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тимус;</a:t>
            </a:r>
            <a:r>
              <a:rPr lang="en-US" altLang="ru-RU" b="1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евстахиева труба и полость среднего уха.</a:t>
            </a:r>
          </a:p>
          <a:p>
            <a:pPr algn="just" eaLnBrk="1" hangingPunct="1"/>
            <a:r>
              <a:rPr lang="ru-RU" altLang="ru-RU" b="1">
                <a:latin typeface="Arial Black" pitchFamily="34" charset="0"/>
              </a:rPr>
              <a:t>Производные мезодермы: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Все виды соединительной ткани;</a:t>
            </a:r>
            <a:r>
              <a:rPr lang="en-US" altLang="ru-RU" b="1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дерма;</a:t>
            </a:r>
            <a:r>
              <a:rPr lang="en-US" altLang="ru-RU" b="1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скелет и мускулатура;</a:t>
            </a:r>
            <a:r>
              <a:rPr lang="en-US" altLang="ru-RU" b="1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кровеносная и лимфатическая системы;</a:t>
            </a:r>
            <a:r>
              <a:rPr lang="en-US" altLang="ru-RU" b="1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половая система и выделительная система.</a:t>
            </a:r>
          </a:p>
          <a:p>
            <a:pPr algn="just" eaLnBrk="1" hangingPunct="1"/>
            <a:r>
              <a:rPr lang="ru-RU" altLang="ru-RU" b="1">
                <a:latin typeface="Arial Black" pitchFamily="34" charset="0"/>
              </a:rPr>
              <a:t>Эмбриональная индукция:</a:t>
            </a:r>
          </a:p>
          <a:p>
            <a:pPr algn="just" eaLnBrk="1" hangingPunct="1"/>
            <a:r>
              <a:rPr lang="ru-RU" altLang="ru-RU" b="1" i="1">
                <a:solidFill>
                  <a:srgbClr val="FF0000"/>
                </a:solidFill>
                <a:latin typeface="Arial Black" pitchFamily="34" charset="0"/>
              </a:rPr>
              <a:t>Влияние одного зачатка на другой получило название эмбриональной индукции.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58888" y="-171450"/>
            <a:ext cx="655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3300"/>
                </a:solidFill>
                <a:latin typeface="Arial Black" panose="020B0A04020102020204" pitchFamily="34" charset="0"/>
              </a:rPr>
              <a:t>Подведем итоги: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76375"/>
            <a:ext cx="7010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43563" y="1500188"/>
            <a:ext cx="1571625" cy="357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3688" y="2357438"/>
            <a:ext cx="1571625" cy="357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0188" y="4857750"/>
            <a:ext cx="1571625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50" y="2143125"/>
            <a:ext cx="1571625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762000"/>
            <a:ext cx="85248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00313" y="1357313"/>
            <a:ext cx="1571625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5063" y="1428750"/>
            <a:ext cx="1571625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86625" y="4643438"/>
            <a:ext cx="1571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00375" y="2428875"/>
            <a:ext cx="1571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86063" y="4572000"/>
            <a:ext cx="1571625" cy="857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33338" y="0"/>
            <a:ext cx="91440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1200" b="1"/>
          </a:p>
          <a:p>
            <a:pPr eaLnBrk="1" hangingPunct="1"/>
            <a:r>
              <a:rPr lang="ru-RU" altLang="ru-RU" sz="10000" b="1">
                <a:solidFill>
                  <a:srgbClr val="7030A0"/>
                </a:solidFill>
                <a:latin typeface="Arial Black" pitchFamily="34" charset="0"/>
              </a:rPr>
              <a:t>ВНИМАНИЕ!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14375"/>
            <a:ext cx="6286500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5063" y="2428875"/>
            <a:ext cx="1000125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7625" y="3214688"/>
            <a:ext cx="1071563" cy="21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4750" y="4357688"/>
            <a:ext cx="1000125" cy="21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15063" y="3214688"/>
            <a:ext cx="1000125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5063" y="3357563"/>
            <a:ext cx="1000125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57938" y="3857625"/>
            <a:ext cx="1000125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15063" y="4286250"/>
            <a:ext cx="1214437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15063" y="4714875"/>
            <a:ext cx="1285875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15063" y="4929188"/>
            <a:ext cx="714375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15063" y="5072063"/>
            <a:ext cx="1357312" cy="357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15063" y="5429250"/>
            <a:ext cx="857250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15063" y="5929313"/>
            <a:ext cx="135731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5000" y="6286500"/>
            <a:ext cx="785813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13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0" y="1770063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200" b="1">
                <a:solidFill>
                  <a:srgbClr val="FF3300"/>
                </a:solidFill>
                <a:latin typeface="Arial Black" pitchFamily="34" charset="0"/>
              </a:rPr>
              <a:t>ЗАРОЖДАЕТСЯ…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0" y="1700213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200" b="1">
                <a:solidFill>
                  <a:srgbClr val="0000FF"/>
                </a:solidFill>
                <a:latin typeface="Arial Black" pitchFamily="34" charset="0"/>
              </a:rPr>
              <a:t>ЗАРОЖДАЕТСЯ…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0" y="1844675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200" b="1">
                <a:solidFill>
                  <a:srgbClr val="0070C0"/>
                </a:solidFill>
                <a:latin typeface="Arial Black" pitchFamily="34" charset="0"/>
              </a:rPr>
              <a:t>ЗАРОЖДАЕТСЯ…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0" y="2060575"/>
            <a:ext cx="9144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0" b="1">
                <a:latin typeface="Arial Black" pitchFamily="34" charset="0"/>
              </a:rPr>
              <a:t>НОВАЯ…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-36513" y="2036763"/>
            <a:ext cx="9144001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0" b="1">
                <a:solidFill>
                  <a:srgbClr val="FF0000"/>
                </a:solidFill>
                <a:latin typeface="Arial Black" pitchFamily="34" charset="0"/>
              </a:rPr>
              <a:t>НОВАЯ…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0" y="1989138"/>
            <a:ext cx="9144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0" b="1">
                <a:solidFill>
                  <a:srgbClr val="FF0000"/>
                </a:solidFill>
                <a:latin typeface="Arial Black" pitchFamily="34" charset="0"/>
              </a:rPr>
              <a:t>ЖИЗНЬ!!!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1797</TotalTime>
  <Words>14045</Words>
  <Application>Microsoft Office PowerPoint</Application>
  <PresentationFormat>Экран (4:3)</PresentationFormat>
  <Paragraphs>551</Paragraphs>
  <Slides>30</Slides>
  <Notes>11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 «Оплодотворение. Эмбриональный период онтогенеза»</vt:lpstr>
      <vt:lpstr>ЦЕЛЬ: Дать характеристику  и изучить основные этапы эмбрионального периода онтогенеза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«Гаметогенез, эмбриогенез»</dc:title>
  <dc:creator>Алексей Силантьеы</dc:creator>
  <cp:lastModifiedBy>Alexdoctor</cp:lastModifiedBy>
  <cp:revision>115</cp:revision>
  <dcterms:created xsi:type="dcterms:W3CDTF">2004-03-08T10:03:44Z</dcterms:created>
  <dcterms:modified xsi:type="dcterms:W3CDTF">2022-03-30T12:28:21Z</dcterms:modified>
</cp:coreProperties>
</file>