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513C"/>
    <a:srgbClr val="F7BC47"/>
    <a:srgbClr val="DFC009"/>
    <a:srgbClr val="63A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82585" autoAdjust="0"/>
  </p:normalViewPr>
  <p:slideViewPr>
    <p:cSldViewPr snapToGrid="0">
      <p:cViewPr varScale="1">
        <p:scale>
          <a:sx n="61" d="100"/>
          <a:sy n="61" d="100"/>
        </p:scale>
        <p:origin x="10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A4AF4-34E1-45A8-9309-5D1B73A3C21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35AF1-6FC2-4EB7-A602-3EBF4C86B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955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75698-196D-470F-89CD-990DF17B2101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C384-E120-4EC2-9BFD-84487316D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832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Игра «…» проводится для учеников </a:t>
            </a:r>
            <a:r>
              <a:rPr lang="ru-RU" dirty="0" smtClean="0"/>
              <a:t>7-9кл</a:t>
            </a:r>
            <a:r>
              <a:rPr lang="ru-RU" dirty="0" smtClean="0"/>
              <a:t>…..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8C384-E120-4EC2-9BFD-84487316D95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10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18E2B5D-8EBC-48C2-B8F6-3FDDD11E70E4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ru-RU" smtClean="0"/>
              <a:t>МОУ "Школа №85 г. Донецка" Ряшко С.В.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68DF-CCB4-4F63-AAC5-2DE208FAB0FC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"Школа №85 г. Донецка" Ряшко С.В.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CADD-618B-4E82-A631-458CD6C9AAC1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"Школа №85 г. Донецка" Ряшко С.В.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5A88-28F1-4374-BA45-D35223D67C2C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"Школа №85 г. Донецка" Ряшко С.В.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5754-09AA-488F-808B-5AA5CF531BBE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"Школа №85 г. Донецка" Ряшко С.В.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72B5-EC8E-4D02-BFCD-39ABBAC0682E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"Школа №85 г. Донецка" Ряшко С.В.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88F3-4677-432B-85DB-580D8898FCF1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"Школа №85 г. Донецка" Ряшко С.В.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3F95-F568-4C7C-8504-1EE140DB7DDA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"Школа №85 г. Донецка" Ряшко С.В.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F1F8-6C7E-4670-9F85-68028B151864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"Школа №85 г. Донецка" Ряшко С.В.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54F6-D33F-4ED7-A583-3F6F23E5009E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"Школа №85 г. Донецка" Ряшко С.В.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E09A-79C8-4FAA-B372-6B88D425E69C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"Школа №85 г. Донецка" Ряшко С.В.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8D9D-7C07-40B1-B344-BEEC4DA53B5E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"Школа №85 г. Донецка" Ряшко С.В.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C461-E695-47E0-86AD-1D44A6C3DB1E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"Школа №85 г. Донецка" Ряшко С.В.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D16A-12DE-4FF6-A722-A2C660125ECC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"Школа №85 г. Донецка" Ряшко С.В.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873B-617F-4D8E-98C5-CDF4ED215EEF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"Школа №85 г. Донецка" Ряшко С.В.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44D1-8734-46E3-B99D-0DA36B24F148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"Школа №85 г. Донецка" Ряшко С.В.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823F-0A83-4DFF-BE6C-F8A3181FE25C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"Школа №85 г. Донецка" Ряшко С.В.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247F7-377D-4F7C-9557-31ABEA7F0300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МОУ "Школа №85 г. Донецка" Ряшко С.В.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6.xml"/><Relationship Id="rId18" Type="http://schemas.openxmlformats.org/officeDocument/2006/relationships/slide" Target="slide36.xml"/><Relationship Id="rId3" Type="http://schemas.openxmlformats.org/officeDocument/2006/relationships/slide" Target="slide6.xml"/><Relationship Id="rId21" Type="http://schemas.openxmlformats.org/officeDocument/2006/relationships/slide" Target="slide42.xml"/><Relationship Id="rId7" Type="http://schemas.openxmlformats.org/officeDocument/2006/relationships/slide" Target="slide14.xml"/><Relationship Id="rId12" Type="http://schemas.openxmlformats.org/officeDocument/2006/relationships/slide" Target="slide24.xml"/><Relationship Id="rId17" Type="http://schemas.openxmlformats.org/officeDocument/2006/relationships/slide" Target="slide34.xml"/><Relationship Id="rId2" Type="http://schemas.openxmlformats.org/officeDocument/2006/relationships/slide" Target="slide4.xml"/><Relationship Id="rId16" Type="http://schemas.openxmlformats.org/officeDocument/2006/relationships/slide" Target="slide32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11" Type="http://schemas.openxmlformats.org/officeDocument/2006/relationships/slide" Target="slide22.xml"/><Relationship Id="rId5" Type="http://schemas.openxmlformats.org/officeDocument/2006/relationships/slide" Target="slide10.xml"/><Relationship Id="rId15" Type="http://schemas.openxmlformats.org/officeDocument/2006/relationships/slide" Target="slide30.xml"/><Relationship Id="rId10" Type="http://schemas.openxmlformats.org/officeDocument/2006/relationships/slide" Target="slide20.xml"/><Relationship Id="rId19" Type="http://schemas.openxmlformats.org/officeDocument/2006/relationships/slide" Target="slide38.xml"/><Relationship Id="rId4" Type="http://schemas.openxmlformats.org/officeDocument/2006/relationships/slide" Target="slide8.xml"/><Relationship Id="rId9" Type="http://schemas.openxmlformats.org/officeDocument/2006/relationships/slide" Target="slide18.xml"/><Relationship Id="rId14" Type="http://schemas.openxmlformats.org/officeDocument/2006/relationships/slide" Target="slide2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slide" Target="slide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0.png"/><Relationship Id="rId4" Type="http://schemas.openxmlformats.org/officeDocument/2006/relationships/slide" Target="slide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Игра «Физика вокруг нас»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Для учащихся 7-9 классов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1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51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500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4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612083" y="1933110"/>
            <a:ext cx="92989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Экспедиция Григория Капустина впервые нашла каменный уголь в Донбассе недалеко от г.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Бахмут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реки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Курдючей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(приток Северского Донца) 295 лет назад.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каком  году это произошло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/>
              <a:t> </a:t>
            </a: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91194" y="5842861"/>
            <a:ext cx="1875294" cy="666426"/>
          </a:xfrm>
          <a:prstGeom prst="rect">
            <a:avLst/>
          </a:prstGeom>
          <a:solidFill>
            <a:srgbClr val="63A0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54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51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500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4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293749"/>
            <a:ext cx="929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4955584" y="5716292"/>
            <a:ext cx="2146514" cy="666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 таблице</a:t>
            </a:r>
            <a:endParaRPr lang="ru-RU" sz="2800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3200400" y="2008725"/>
            <a:ext cx="5806440" cy="261869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1721 г.</a:t>
            </a:r>
            <a:endParaRPr lang="ru-RU" sz="8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65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6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1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1513652"/>
            <a:ext cx="929898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Донецкой области обитает около 250 видов птиц. Название самой крупной из них вы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узнаете,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записав ответы в порядке  возрастания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3*0            (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р)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-5,1+2,7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-8*(-4) 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(а)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1,5*10   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о)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 (-9)    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91194" y="5842861"/>
            <a:ext cx="1875294" cy="666426"/>
          </a:xfrm>
          <a:prstGeom prst="rect">
            <a:avLst/>
          </a:prstGeom>
          <a:solidFill>
            <a:srgbClr val="63A0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30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6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1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293749"/>
            <a:ext cx="929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4955584" y="5716292"/>
            <a:ext cx="2146514" cy="666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 таблице</a:t>
            </a:r>
            <a:endParaRPr lang="ru-RU" sz="2800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4036534" y="2008725"/>
            <a:ext cx="3984614" cy="261869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дрофа</a:t>
            </a:r>
            <a:endParaRPr lang="ru-RU" sz="96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8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6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2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107769"/>
            <a:ext cx="92989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футбольного поля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стадиона Донбасс Арена105×68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 Найдите площадь поля.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91194" y="5842861"/>
            <a:ext cx="1875294" cy="666426"/>
          </a:xfrm>
          <a:prstGeom prst="rect">
            <a:avLst/>
          </a:prstGeom>
          <a:solidFill>
            <a:srgbClr val="63A0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2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293749"/>
            <a:ext cx="929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6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4955584" y="5716292"/>
            <a:ext cx="2146514" cy="666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 таблице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hlinkClick r:id="rId3" action="ppaction://hlinksldjump"/>
              </p:cNvPr>
              <p:cNvSpPr/>
              <p:nvPr/>
            </p:nvSpPr>
            <p:spPr>
              <a:xfrm>
                <a:off x="4036534" y="2008725"/>
                <a:ext cx="5442746" cy="2618698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9600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7 140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96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96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96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9600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>
                <a:hlinkClick r:id="rId4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6534" y="2008725"/>
                <a:ext cx="5442746" cy="2618698"/>
              </a:xfrm>
              <a:prstGeom prst="rect">
                <a:avLst/>
              </a:prstGeom>
              <a:blipFill rotWithShape="1">
                <a:blip r:embed="rId5"/>
                <a:stretch>
                  <a:fillRect l="-4022" b="-5800"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94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6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3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107769"/>
            <a:ext cx="929898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между городами Донецк и Курахово по прямой равно 14 км. Чему равно это расстояние на карте, масштаб которой 1:400000?</a:t>
            </a: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91194" y="5842861"/>
            <a:ext cx="1875294" cy="666426"/>
          </a:xfrm>
          <a:prstGeom prst="rect">
            <a:avLst/>
          </a:prstGeom>
          <a:solidFill>
            <a:srgbClr val="63A0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12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6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3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293749"/>
            <a:ext cx="929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4955584" y="5716292"/>
            <a:ext cx="2146514" cy="666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 таблице</a:t>
            </a:r>
            <a:endParaRPr lang="ru-RU" sz="2800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4036534" y="2008725"/>
            <a:ext cx="3984614" cy="261869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3,5 см</a:t>
            </a:r>
            <a:endParaRPr lang="ru-RU" sz="96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2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6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4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112520" y="1432803"/>
            <a:ext cx="9326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 1 т клинкера (полуфабриката цемента)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крупнейших цементных комбинатах (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Амвросиевском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Краматорском,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Енакиевском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расходуется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1,5 т карбонатных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пород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(мергеля, доломита, известняка, мела) и почти 0,5 т глины.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карбонатных пород и сколько глины необходимо для производства 7 т клинкера.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91194" y="5842861"/>
            <a:ext cx="1875294" cy="666426"/>
          </a:xfrm>
          <a:prstGeom prst="rect">
            <a:avLst/>
          </a:prstGeom>
          <a:solidFill>
            <a:srgbClr val="63A0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6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6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4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293749"/>
            <a:ext cx="929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4955584" y="5716292"/>
            <a:ext cx="2146514" cy="666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 таблице</a:t>
            </a:r>
            <a:endParaRPr lang="ru-RU" sz="2800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3106894" y="1554723"/>
            <a:ext cx="7225826" cy="340822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Пород 10,5 т</a:t>
            </a:r>
          </a:p>
          <a:p>
            <a:pPr algn="ctr"/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Глины 3,5 т</a:t>
            </a:r>
            <a:endParaRPr lang="ru-RU" sz="96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3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1" y="387459"/>
            <a:ext cx="9906000" cy="1348351"/>
          </a:xfrm>
        </p:spPr>
        <p:txBody>
          <a:bodyPr/>
          <a:lstStyle/>
          <a:p>
            <a:r>
              <a:rPr lang="ru-RU" dirty="0" smtClean="0"/>
              <a:t>Этап 2.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1411" y="2402237"/>
            <a:ext cx="9906000" cy="297567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    «Игровое поле»</a:t>
            </a:r>
            <a:endParaRPr lang="ru-RU" sz="6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14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C000"/>
            </a:gs>
            <a:gs pos="2000">
              <a:schemeClr val="accent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7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1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107769"/>
            <a:ext cx="92989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Донецкого краеведческого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музея 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лесов в области 130 тыс.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га,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примерно 5%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всей территории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области.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всю территорию</a:t>
            </a: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91194" y="5842861"/>
            <a:ext cx="1875294" cy="666426"/>
          </a:xfrm>
          <a:prstGeom prst="rect">
            <a:avLst/>
          </a:prstGeom>
          <a:solidFill>
            <a:srgbClr val="63A0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4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C000"/>
            </a:gs>
            <a:gs pos="2000">
              <a:schemeClr val="accent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7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1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293749"/>
            <a:ext cx="929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4955584" y="5716292"/>
            <a:ext cx="2146514" cy="666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 таблице</a:t>
            </a:r>
            <a:endParaRPr lang="ru-RU" sz="2800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3394129" y="2008725"/>
            <a:ext cx="6786191" cy="2618698"/>
          </a:xfrm>
          <a:prstGeom prst="rect">
            <a:avLst/>
          </a:prstGeom>
          <a:gradFill>
            <a:gsLst>
              <a:gs pos="0">
                <a:schemeClr val="accent2">
                  <a:tint val="58000"/>
                  <a:satMod val="108000"/>
                  <a:lumMod val="110000"/>
                </a:schemeClr>
              </a:gs>
              <a:gs pos="100000">
                <a:srgbClr val="F7BC47"/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CF51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2600000 га</a:t>
            </a:r>
            <a:endParaRPr lang="ru-RU" sz="9600" dirty="0">
              <a:solidFill>
                <a:srgbClr val="CF513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2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C000"/>
            </a:gs>
            <a:gs pos="2000">
              <a:schemeClr val="accent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7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2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1452692"/>
            <a:ext cx="929898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Лилия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Подкопаева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1996 году на 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ХXVI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Олимпийских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играх 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Атланте завоевала две золотые медали — в абсолютном первенстве и вольных упражнениях. Один из её элементов — двойное сальто вперёд с поворотом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сих пор никто из спортсменов не может повторить, даже мужчины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Найдите угол поворота в этом сальто, если он равен сумме углов треугольника.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91194" y="5842861"/>
            <a:ext cx="1875294" cy="666426"/>
          </a:xfrm>
          <a:prstGeom prst="rect">
            <a:avLst/>
          </a:prstGeom>
          <a:solidFill>
            <a:srgbClr val="63A0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8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C000"/>
            </a:gs>
            <a:gs pos="2000">
              <a:schemeClr val="accent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7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2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293749"/>
            <a:ext cx="929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4955584" y="5716292"/>
            <a:ext cx="2146514" cy="666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 таблице</a:t>
            </a:r>
            <a:endParaRPr lang="ru-RU" sz="2800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3394129" y="2008725"/>
            <a:ext cx="6786191" cy="2618698"/>
          </a:xfrm>
          <a:prstGeom prst="rect">
            <a:avLst/>
          </a:prstGeom>
          <a:gradFill>
            <a:gsLst>
              <a:gs pos="0">
                <a:schemeClr val="accent2">
                  <a:tint val="58000"/>
                  <a:satMod val="108000"/>
                  <a:lumMod val="110000"/>
                </a:schemeClr>
              </a:gs>
              <a:gs pos="100000">
                <a:srgbClr val="F7BC47"/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CF51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  <a:r>
              <a:rPr lang="en-US" sz="9600" dirty="0" smtClean="0">
                <a:solidFill>
                  <a:srgbClr val="CF51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endParaRPr lang="ru-RU" sz="9600" dirty="0">
              <a:solidFill>
                <a:srgbClr val="CF513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C000"/>
            </a:gs>
            <a:gs pos="2000">
              <a:schemeClr val="accent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7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3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107769"/>
            <a:ext cx="92989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Плотность населения в Донецкой области составляет 185 чел./км².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Донецка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358,3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км². 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должно проживать в Донецке при такой плотности населения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Ответ округлить до единиц.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91194" y="5842861"/>
            <a:ext cx="1875294" cy="666426"/>
          </a:xfrm>
          <a:prstGeom prst="rect">
            <a:avLst/>
          </a:prstGeom>
          <a:solidFill>
            <a:srgbClr val="63A0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26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C000"/>
            </a:gs>
            <a:gs pos="2000">
              <a:schemeClr val="accent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7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3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293749"/>
            <a:ext cx="929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4955584" y="5716292"/>
            <a:ext cx="2146514" cy="666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 таблице</a:t>
            </a:r>
            <a:endParaRPr lang="ru-RU" sz="2800" dirty="0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3394129" y="2008725"/>
            <a:ext cx="6786191" cy="2618698"/>
          </a:xfrm>
          <a:prstGeom prst="rect">
            <a:avLst/>
          </a:prstGeom>
          <a:gradFill>
            <a:gsLst>
              <a:gs pos="0">
                <a:schemeClr val="accent2">
                  <a:tint val="58000"/>
                  <a:satMod val="108000"/>
                  <a:lumMod val="110000"/>
                </a:schemeClr>
              </a:gs>
              <a:gs pos="100000">
                <a:srgbClr val="F7BC47"/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CF51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66 286 </a:t>
            </a:r>
            <a:endParaRPr lang="ru-RU" sz="9600" dirty="0">
              <a:solidFill>
                <a:srgbClr val="CF513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3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C000"/>
            </a:gs>
            <a:gs pos="2000">
              <a:schemeClr val="accent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7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4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746760" y="1446305"/>
            <a:ext cx="10744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на территории Донецкого региона работают крупнейшие тепловые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электростанции (ТЭС):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Углегорская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Светлодарск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г. Дебальцево) – крупнейшая в Европе: 3,6 ГВт;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Старобешевская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Новый Свет) – 2,0 ГВт;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Славянская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(г. Николаевка, г. Славянск) – 1,8 ГВт;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Кураховская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(г. Курахово,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Марьинский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район) – 1,49 ГВт;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Зуевская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Зугрэс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Харцизск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1,215 ГВт;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Мироновская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Мироновский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г. Дебальцево) – 0,085 ГВт;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Краматорская-4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(г. Краматорск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среднюю мощность ТЭС по региону (ответ округлите).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91194" y="5842861"/>
            <a:ext cx="1875294" cy="666426"/>
          </a:xfrm>
          <a:prstGeom prst="rect">
            <a:avLst/>
          </a:prstGeom>
          <a:solidFill>
            <a:srgbClr val="63A0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7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C000"/>
            </a:gs>
            <a:gs pos="2000">
              <a:schemeClr val="accent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7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4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293749"/>
            <a:ext cx="929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4955584" y="5716292"/>
            <a:ext cx="2146514" cy="666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 таблице</a:t>
            </a:r>
            <a:endParaRPr lang="ru-RU" sz="2800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3394129" y="2008725"/>
            <a:ext cx="6786191" cy="2618698"/>
          </a:xfrm>
          <a:prstGeom prst="rect">
            <a:avLst/>
          </a:prstGeom>
          <a:gradFill>
            <a:gsLst>
              <a:gs pos="0">
                <a:schemeClr val="accent2">
                  <a:tint val="58000"/>
                  <a:satMod val="108000"/>
                  <a:lumMod val="110000"/>
                </a:schemeClr>
              </a:gs>
              <a:gs pos="100000">
                <a:srgbClr val="F7BC47"/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CF51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ГВт </a:t>
            </a:r>
            <a:endParaRPr lang="ru-RU" sz="9600" dirty="0">
              <a:solidFill>
                <a:srgbClr val="CF513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08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8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1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107769"/>
            <a:ext cx="95782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лесах Донецкой области можно встретить изящную косулю, занесенную в Красную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книгу.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высоту дерева, рядом с которым стоит косуля, если  рост косули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0,7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 , длина ее тени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м, а длина тени дерева 2  метра</a:t>
            </a: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91194" y="5842861"/>
            <a:ext cx="1875294" cy="666426"/>
          </a:xfrm>
          <a:prstGeom prst="rect">
            <a:avLst/>
          </a:prstGeom>
          <a:solidFill>
            <a:srgbClr val="63A0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5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8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1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293749"/>
            <a:ext cx="929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4955584" y="5716292"/>
            <a:ext cx="2146514" cy="666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 таблице</a:t>
            </a:r>
            <a:endParaRPr lang="ru-RU" sz="2800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4036534" y="2008725"/>
            <a:ext cx="3984614" cy="261869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2,8 м</a:t>
            </a:r>
            <a:endParaRPr lang="ru-RU" sz="96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0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5000" y="1929230"/>
            <a:ext cx="2949263" cy="8113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Флора и фауна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5000" y="2998177"/>
            <a:ext cx="2949263" cy="8113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Земляки и достопримечательности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5000" y="4067124"/>
            <a:ext cx="2949263" cy="8113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и территория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5000" y="5142511"/>
            <a:ext cx="2949263" cy="8113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экология,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промышленность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18962" y="873163"/>
            <a:ext cx="1352281" cy="8113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7кл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41700" y="873163"/>
            <a:ext cx="1352281" cy="8113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</a:t>
            </a:r>
            <a:r>
              <a:rPr lang="ru-RU" dirty="0" smtClean="0"/>
              <a:t> </a:t>
            </a:r>
            <a:r>
              <a:rPr lang="ru-RU" dirty="0" err="1" smtClean="0"/>
              <a:t>кл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57996" y="873163"/>
            <a:ext cx="1352281" cy="8113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</a:t>
            </a:r>
            <a:r>
              <a:rPr lang="ru-RU" dirty="0" smtClean="0"/>
              <a:t> </a:t>
            </a:r>
            <a:r>
              <a:rPr lang="ru-RU" dirty="0" err="1" smtClean="0"/>
              <a:t>кл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474292" y="873163"/>
            <a:ext cx="1352281" cy="8113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7-8 </a:t>
            </a:r>
            <a:r>
              <a:rPr lang="ru-RU" dirty="0" err="1" smtClean="0"/>
              <a:t>кл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090588" y="873163"/>
            <a:ext cx="1352281" cy="8113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 </a:t>
            </a:r>
            <a:r>
              <a:rPr lang="ru-RU" dirty="0" err="1" smtClean="0"/>
              <a:t>кл</a:t>
            </a:r>
            <a:endParaRPr lang="ru-RU" dirty="0"/>
          </a:p>
        </p:txBody>
      </p:sp>
      <p:sp>
        <p:nvSpPr>
          <p:cNvPr id="14" name="Прямоугольник 13">
            <a:hlinkClick r:id="rId2" action="ppaction://hlinksldjump"/>
          </p:cNvPr>
          <p:cNvSpPr/>
          <p:nvPr/>
        </p:nvSpPr>
        <p:spPr>
          <a:xfrm>
            <a:off x="3618961" y="1929230"/>
            <a:ext cx="1352281" cy="8113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5</a:t>
            </a:r>
            <a:r>
              <a:rPr lang="ru-RU" sz="2800" dirty="0" smtClean="0"/>
              <a:t>00</a:t>
            </a:r>
            <a:endParaRPr lang="ru-RU" sz="2800" dirty="0"/>
          </a:p>
        </p:txBody>
      </p:sp>
      <p:sp>
        <p:nvSpPr>
          <p:cNvPr id="15" name="Прямоугольник 14">
            <a:hlinkClick r:id="rId3" action="ppaction://hlinksldjump"/>
          </p:cNvPr>
          <p:cNvSpPr/>
          <p:nvPr/>
        </p:nvSpPr>
        <p:spPr>
          <a:xfrm>
            <a:off x="3618959" y="2985297"/>
            <a:ext cx="1352281" cy="8113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500</a:t>
            </a:r>
            <a:endParaRPr lang="ru-RU" sz="2800" dirty="0"/>
          </a:p>
        </p:txBody>
      </p:sp>
      <p:sp>
        <p:nvSpPr>
          <p:cNvPr id="16" name="Прямоугольник 15">
            <a:hlinkClick r:id="rId4" action="ppaction://hlinksldjump"/>
          </p:cNvPr>
          <p:cNvSpPr/>
          <p:nvPr/>
        </p:nvSpPr>
        <p:spPr>
          <a:xfrm>
            <a:off x="3618960" y="4067124"/>
            <a:ext cx="1352281" cy="8113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500</a:t>
            </a:r>
            <a:endParaRPr lang="ru-RU" sz="2800" dirty="0"/>
          </a:p>
        </p:txBody>
      </p:sp>
      <p:sp>
        <p:nvSpPr>
          <p:cNvPr id="17" name="Прямоугольник 16">
            <a:hlinkClick r:id="rId5" action="ppaction://hlinksldjump"/>
          </p:cNvPr>
          <p:cNvSpPr/>
          <p:nvPr/>
        </p:nvSpPr>
        <p:spPr>
          <a:xfrm>
            <a:off x="3618958" y="5142511"/>
            <a:ext cx="1352281" cy="8113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500</a:t>
            </a:r>
            <a:endParaRPr lang="ru-RU" sz="2800" dirty="0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5241700" y="1929230"/>
            <a:ext cx="1352281" cy="81137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6</a:t>
            </a:r>
            <a:r>
              <a:rPr lang="ru-RU" sz="2800" dirty="0" smtClean="0"/>
              <a:t>00</a:t>
            </a:r>
            <a:endParaRPr lang="ru-RU" sz="2800" dirty="0"/>
          </a:p>
        </p:txBody>
      </p:sp>
      <p:sp>
        <p:nvSpPr>
          <p:cNvPr id="25" name="Прямоугольник 24">
            <a:hlinkClick r:id="rId7" action="ppaction://hlinksldjump"/>
          </p:cNvPr>
          <p:cNvSpPr/>
          <p:nvPr/>
        </p:nvSpPr>
        <p:spPr>
          <a:xfrm>
            <a:off x="5241698" y="2985297"/>
            <a:ext cx="1352281" cy="81137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6</a:t>
            </a:r>
            <a:r>
              <a:rPr lang="ru-RU" sz="2800" dirty="0" smtClean="0"/>
              <a:t>00</a:t>
            </a:r>
            <a:endParaRPr lang="ru-RU" sz="2800" dirty="0"/>
          </a:p>
        </p:txBody>
      </p:sp>
      <p:sp>
        <p:nvSpPr>
          <p:cNvPr id="26" name="Прямоугольник 25">
            <a:hlinkClick r:id="rId8" action="ppaction://hlinksldjump"/>
          </p:cNvPr>
          <p:cNvSpPr/>
          <p:nvPr/>
        </p:nvSpPr>
        <p:spPr>
          <a:xfrm>
            <a:off x="5241699" y="4067124"/>
            <a:ext cx="1352281" cy="81137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6</a:t>
            </a:r>
            <a:r>
              <a:rPr lang="ru-RU" sz="2800" dirty="0" smtClean="0"/>
              <a:t>00</a:t>
            </a:r>
            <a:endParaRPr lang="ru-RU" sz="2800" dirty="0"/>
          </a:p>
        </p:txBody>
      </p:sp>
      <p:sp>
        <p:nvSpPr>
          <p:cNvPr id="27" name="Прямоугольник 26">
            <a:hlinkClick r:id="rId9" action="ppaction://hlinksldjump"/>
          </p:cNvPr>
          <p:cNvSpPr/>
          <p:nvPr/>
        </p:nvSpPr>
        <p:spPr>
          <a:xfrm>
            <a:off x="5241697" y="5142511"/>
            <a:ext cx="1352281" cy="81137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6</a:t>
            </a:r>
            <a:r>
              <a:rPr lang="ru-RU" sz="2800" dirty="0" smtClean="0"/>
              <a:t>00</a:t>
            </a:r>
            <a:endParaRPr lang="ru-RU" sz="2800" dirty="0"/>
          </a:p>
        </p:txBody>
      </p:sp>
      <p:sp>
        <p:nvSpPr>
          <p:cNvPr id="29" name="Прямоугольник 28">
            <a:hlinkClick r:id="rId10" action="ppaction://hlinksldjump"/>
          </p:cNvPr>
          <p:cNvSpPr/>
          <p:nvPr/>
        </p:nvSpPr>
        <p:spPr>
          <a:xfrm>
            <a:off x="6857996" y="1929230"/>
            <a:ext cx="1352281" cy="811370"/>
          </a:xfrm>
          <a:prstGeom prst="rect">
            <a:avLst/>
          </a:prstGeom>
          <a:gradFill>
            <a:gsLst>
              <a:gs pos="100000">
                <a:srgbClr val="FFC000"/>
              </a:gs>
              <a:gs pos="2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700</a:t>
            </a:r>
            <a:endParaRPr lang="ru-RU" sz="2800" dirty="0"/>
          </a:p>
        </p:txBody>
      </p:sp>
      <p:sp>
        <p:nvSpPr>
          <p:cNvPr id="30" name="Прямоугольник 29">
            <a:hlinkClick r:id="rId11" action="ppaction://hlinksldjump"/>
          </p:cNvPr>
          <p:cNvSpPr/>
          <p:nvPr/>
        </p:nvSpPr>
        <p:spPr>
          <a:xfrm>
            <a:off x="6857994" y="2985297"/>
            <a:ext cx="1352281" cy="811370"/>
          </a:xfrm>
          <a:prstGeom prst="rect">
            <a:avLst/>
          </a:prstGeom>
          <a:gradFill>
            <a:gsLst>
              <a:gs pos="100000">
                <a:srgbClr val="FFC000"/>
              </a:gs>
              <a:gs pos="2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700</a:t>
            </a:r>
            <a:endParaRPr lang="ru-RU" sz="2800" dirty="0"/>
          </a:p>
        </p:txBody>
      </p:sp>
      <p:sp>
        <p:nvSpPr>
          <p:cNvPr id="31" name="Прямоугольник 30">
            <a:hlinkClick r:id="rId12" action="ppaction://hlinksldjump"/>
          </p:cNvPr>
          <p:cNvSpPr/>
          <p:nvPr/>
        </p:nvSpPr>
        <p:spPr>
          <a:xfrm>
            <a:off x="6857995" y="4067124"/>
            <a:ext cx="1352281" cy="811370"/>
          </a:xfrm>
          <a:prstGeom prst="rect">
            <a:avLst/>
          </a:prstGeom>
          <a:gradFill>
            <a:gsLst>
              <a:gs pos="100000">
                <a:srgbClr val="FFC000"/>
              </a:gs>
              <a:gs pos="2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700</a:t>
            </a:r>
            <a:endParaRPr lang="ru-RU" sz="2800" dirty="0"/>
          </a:p>
        </p:txBody>
      </p:sp>
      <p:sp>
        <p:nvSpPr>
          <p:cNvPr id="32" name="Прямоугольник 31">
            <a:hlinkClick r:id="rId13" action="ppaction://hlinksldjump"/>
          </p:cNvPr>
          <p:cNvSpPr/>
          <p:nvPr/>
        </p:nvSpPr>
        <p:spPr>
          <a:xfrm>
            <a:off x="6857993" y="5142511"/>
            <a:ext cx="1352281" cy="811370"/>
          </a:xfrm>
          <a:prstGeom prst="rect">
            <a:avLst/>
          </a:prstGeom>
          <a:gradFill>
            <a:gsLst>
              <a:gs pos="100000">
                <a:srgbClr val="FFC000"/>
              </a:gs>
              <a:gs pos="2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700</a:t>
            </a:r>
            <a:endParaRPr lang="ru-RU" sz="2800" dirty="0"/>
          </a:p>
        </p:txBody>
      </p:sp>
      <p:sp>
        <p:nvSpPr>
          <p:cNvPr id="34" name="Прямоугольник 33">
            <a:hlinkClick r:id="rId14" action="ppaction://hlinksldjump"/>
          </p:cNvPr>
          <p:cNvSpPr/>
          <p:nvPr/>
        </p:nvSpPr>
        <p:spPr>
          <a:xfrm>
            <a:off x="8474293" y="1929230"/>
            <a:ext cx="1352281" cy="811370"/>
          </a:xfrm>
          <a:prstGeom prst="rect">
            <a:avLst/>
          </a:prstGeom>
          <a:gradFill>
            <a:gsLst>
              <a:gs pos="24000">
                <a:schemeClr val="accent1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8</a:t>
            </a:r>
            <a:r>
              <a:rPr lang="ru-RU" sz="2800" dirty="0" smtClean="0"/>
              <a:t>00</a:t>
            </a:r>
            <a:endParaRPr lang="ru-RU" sz="2800" dirty="0"/>
          </a:p>
        </p:txBody>
      </p:sp>
      <p:sp>
        <p:nvSpPr>
          <p:cNvPr id="35" name="Прямоугольник 34">
            <a:hlinkClick r:id="rId15" action="ppaction://hlinksldjump"/>
          </p:cNvPr>
          <p:cNvSpPr/>
          <p:nvPr/>
        </p:nvSpPr>
        <p:spPr>
          <a:xfrm>
            <a:off x="8474291" y="2985297"/>
            <a:ext cx="1352281" cy="811370"/>
          </a:xfrm>
          <a:prstGeom prst="rect">
            <a:avLst/>
          </a:prstGeom>
          <a:gradFill>
            <a:gsLst>
              <a:gs pos="24000">
                <a:schemeClr val="accent1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8</a:t>
            </a:r>
            <a:r>
              <a:rPr lang="ru-RU" sz="2800" dirty="0" smtClean="0"/>
              <a:t>00</a:t>
            </a:r>
            <a:endParaRPr lang="ru-RU" sz="2800" dirty="0"/>
          </a:p>
        </p:txBody>
      </p:sp>
      <p:sp>
        <p:nvSpPr>
          <p:cNvPr id="36" name="Прямоугольник 35">
            <a:hlinkClick r:id="rId16" action="ppaction://hlinksldjump"/>
          </p:cNvPr>
          <p:cNvSpPr/>
          <p:nvPr/>
        </p:nvSpPr>
        <p:spPr>
          <a:xfrm>
            <a:off x="8474292" y="4067124"/>
            <a:ext cx="1352281" cy="811370"/>
          </a:xfrm>
          <a:prstGeom prst="rect">
            <a:avLst/>
          </a:prstGeom>
          <a:gradFill>
            <a:gsLst>
              <a:gs pos="24000">
                <a:schemeClr val="accent1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8</a:t>
            </a:r>
            <a:r>
              <a:rPr lang="ru-RU" sz="2800" dirty="0" smtClean="0"/>
              <a:t>00</a:t>
            </a:r>
            <a:endParaRPr lang="ru-RU" sz="2800" dirty="0"/>
          </a:p>
        </p:txBody>
      </p:sp>
      <p:sp>
        <p:nvSpPr>
          <p:cNvPr id="37" name="Прямоугольник 36">
            <a:hlinkClick r:id="rId17" action="ppaction://hlinksldjump"/>
          </p:cNvPr>
          <p:cNvSpPr/>
          <p:nvPr/>
        </p:nvSpPr>
        <p:spPr>
          <a:xfrm>
            <a:off x="8474290" y="5142511"/>
            <a:ext cx="1352281" cy="811370"/>
          </a:xfrm>
          <a:prstGeom prst="rect">
            <a:avLst/>
          </a:prstGeom>
          <a:gradFill>
            <a:gsLst>
              <a:gs pos="24000">
                <a:schemeClr val="accent1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8</a:t>
            </a:r>
            <a:r>
              <a:rPr lang="ru-RU" sz="2800" dirty="0" smtClean="0"/>
              <a:t>00</a:t>
            </a:r>
            <a:endParaRPr lang="ru-RU" sz="2800" dirty="0"/>
          </a:p>
        </p:txBody>
      </p:sp>
      <p:sp>
        <p:nvSpPr>
          <p:cNvPr id="39" name="Прямоугольник 38">
            <a:hlinkClick r:id="rId18" action="ppaction://hlinksldjump"/>
          </p:cNvPr>
          <p:cNvSpPr/>
          <p:nvPr/>
        </p:nvSpPr>
        <p:spPr>
          <a:xfrm>
            <a:off x="10090590" y="1929230"/>
            <a:ext cx="1352281" cy="811370"/>
          </a:xfrm>
          <a:prstGeom prst="rect">
            <a:avLst/>
          </a:prstGeom>
          <a:gradFill>
            <a:gsLst>
              <a:gs pos="100000">
                <a:schemeClr val="accent1"/>
              </a:gs>
              <a:gs pos="0">
                <a:srgbClr val="00B050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900</a:t>
            </a:r>
            <a:endParaRPr lang="ru-RU" sz="2800" dirty="0"/>
          </a:p>
        </p:txBody>
      </p:sp>
      <p:sp>
        <p:nvSpPr>
          <p:cNvPr id="40" name="Прямоугольник 39">
            <a:hlinkClick r:id="rId19" action="ppaction://hlinksldjump"/>
          </p:cNvPr>
          <p:cNvSpPr/>
          <p:nvPr/>
        </p:nvSpPr>
        <p:spPr>
          <a:xfrm>
            <a:off x="10090588" y="2985297"/>
            <a:ext cx="1352281" cy="811370"/>
          </a:xfrm>
          <a:prstGeom prst="rect">
            <a:avLst/>
          </a:prstGeom>
          <a:gradFill>
            <a:gsLst>
              <a:gs pos="100000">
                <a:schemeClr val="accent1"/>
              </a:gs>
              <a:gs pos="0">
                <a:srgbClr val="00B050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900</a:t>
            </a:r>
            <a:endParaRPr lang="ru-RU" sz="2800" dirty="0"/>
          </a:p>
        </p:txBody>
      </p:sp>
      <p:sp>
        <p:nvSpPr>
          <p:cNvPr id="41" name="Прямоугольник 40">
            <a:hlinkClick r:id="rId20" action="ppaction://hlinksldjump"/>
          </p:cNvPr>
          <p:cNvSpPr/>
          <p:nvPr/>
        </p:nvSpPr>
        <p:spPr>
          <a:xfrm>
            <a:off x="10090589" y="4067124"/>
            <a:ext cx="1352281" cy="811370"/>
          </a:xfrm>
          <a:prstGeom prst="rect">
            <a:avLst/>
          </a:prstGeom>
          <a:gradFill>
            <a:gsLst>
              <a:gs pos="100000">
                <a:schemeClr val="accent1"/>
              </a:gs>
              <a:gs pos="0">
                <a:srgbClr val="00B050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900</a:t>
            </a:r>
            <a:endParaRPr lang="ru-RU" sz="2800" dirty="0"/>
          </a:p>
        </p:txBody>
      </p:sp>
      <p:sp>
        <p:nvSpPr>
          <p:cNvPr id="42" name="Прямоугольник 41">
            <a:hlinkClick r:id="rId21" action="ppaction://hlinksldjump"/>
          </p:cNvPr>
          <p:cNvSpPr/>
          <p:nvPr/>
        </p:nvSpPr>
        <p:spPr>
          <a:xfrm>
            <a:off x="10090587" y="5142511"/>
            <a:ext cx="1352281" cy="811370"/>
          </a:xfrm>
          <a:prstGeom prst="rect">
            <a:avLst/>
          </a:prstGeom>
          <a:gradFill>
            <a:gsLst>
              <a:gs pos="100000">
                <a:schemeClr val="accent1"/>
              </a:gs>
              <a:gs pos="0">
                <a:srgbClr val="00B050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900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4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8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2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1650569"/>
            <a:ext cx="92989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площадь трибун  Донбасс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Арены—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81 567 м² 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Известен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факт, что при максимальной абсолютной загрузке стадион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вместить 61 тысячу человек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Какая площадь приходится при такой загрузке на 1 человека? (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округлите до десятых)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91194" y="5842861"/>
            <a:ext cx="1875294" cy="666426"/>
          </a:xfrm>
          <a:prstGeom prst="rect">
            <a:avLst/>
          </a:prstGeom>
          <a:solidFill>
            <a:srgbClr val="63A0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7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8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2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293749"/>
            <a:ext cx="929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4955584" y="5716292"/>
            <a:ext cx="2146514" cy="666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 таблице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hlinkClick r:id="rId3" action="ppaction://hlinksldjump"/>
              </p:cNvPr>
              <p:cNvSpPr/>
              <p:nvPr/>
            </p:nvSpPr>
            <p:spPr>
              <a:xfrm>
                <a:off x="4036534" y="2008725"/>
                <a:ext cx="3984614" cy="2618698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9600" dirty="0" smtClean="0">
                    <a:solidFill>
                      <a:schemeClr val="accent4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960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96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96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9600" dirty="0">
                  <a:solidFill>
                    <a:schemeClr val="accent4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>
                <a:hlinkClick r:id="rId4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6534" y="2008725"/>
                <a:ext cx="3984614" cy="2618698"/>
              </a:xfrm>
              <a:prstGeom prst="rect">
                <a:avLst/>
              </a:prstGeom>
              <a:blipFill rotWithShape="1">
                <a:blip r:embed="rId5"/>
                <a:stretch>
                  <a:fillRect l="-8537" b="-5800"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9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8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3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107769"/>
            <a:ext cx="92989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2013 г. В Донецкой области проживало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4 375 400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численность женщин составляла 55%. Сколько проживало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мужчин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ru-RU" sz="3600" dirty="0"/>
              <a:t> </a:t>
            </a: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91194" y="5842861"/>
            <a:ext cx="1875294" cy="666426"/>
          </a:xfrm>
          <a:prstGeom prst="rect">
            <a:avLst/>
          </a:prstGeom>
          <a:solidFill>
            <a:srgbClr val="63A0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34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8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3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293749"/>
            <a:ext cx="929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4955584" y="5716292"/>
            <a:ext cx="2146514" cy="666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 таблице</a:t>
            </a:r>
            <a:endParaRPr lang="ru-RU" sz="2800" dirty="0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4036534" y="2008725"/>
            <a:ext cx="5061746" cy="261869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1 968 930</a:t>
            </a:r>
            <a:endParaRPr lang="ru-RU" sz="96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9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8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4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1432803"/>
            <a:ext cx="929898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солнечный день 1 га леса поглощает около 240 кг углекислого газа и выделяет 200 кг кислорода.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сутки 1 га леса даёт 3 кг фитонцидов,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 кг которых достаточно для уничтожения вредных микроорганизмов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большом городе. За сутки 1 человек при обычных условиях поглощает в среднем 600 г кислорода и выдыхает 750 г углекислого газа. Подсчитайте для леса площадью 10 га массу поглощаемого углекислого газа, выделяемого кислорода и фитонцидов за сутки. Какому числу людей хватит выделяемого этим лесом кислорода?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91194" y="5842861"/>
            <a:ext cx="1875294" cy="666426"/>
          </a:xfrm>
          <a:prstGeom prst="rect">
            <a:avLst/>
          </a:prstGeom>
          <a:solidFill>
            <a:srgbClr val="63A0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54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8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4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293749"/>
            <a:ext cx="929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4955584" y="5716292"/>
            <a:ext cx="2146514" cy="666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 таблице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hlinkClick r:id="rId3" action="ppaction://hlinksldjump"/>
              </p:cNvPr>
              <p:cNvSpPr/>
              <p:nvPr/>
            </p:nvSpPr>
            <p:spPr>
              <a:xfrm>
                <a:off x="2987040" y="1325880"/>
                <a:ext cx="8793480" cy="4038599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6600" dirty="0" smtClean="0">
                    <a:solidFill>
                      <a:schemeClr val="accent4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660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66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О</m:t>
                        </m:r>
                      </m:e>
                      <m:sub>
                        <m:r>
                          <a:rPr lang="ru-RU" sz="66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6600" dirty="0" smtClean="0">
                    <a:solidFill>
                      <a:schemeClr val="accent4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- 2400кг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66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66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О</m:t>
                        </m:r>
                      </m:e>
                      <m:sub>
                        <m:r>
                          <a:rPr lang="ru-RU" sz="66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ru-RU" sz="6600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6600" dirty="0" smtClean="0">
                    <a:solidFill>
                      <a:schemeClr val="accent4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- 2000кг</a:t>
                </a:r>
              </a:p>
              <a:p>
                <a:pPr algn="ctr"/>
                <a:r>
                  <a:rPr lang="ru-RU" sz="6600" dirty="0">
                    <a:solidFill>
                      <a:schemeClr val="accent4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</a:t>
                </a:r>
                <a:r>
                  <a:rPr lang="ru-RU" sz="6600" dirty="0" smtClean="0">
                    <a:solidFill>
                      <a:schemeClr val="accent4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итонцидов – 30кг</a:t>
                </a:r>
              </a:p>
              <a:p>
                <a:pPr algn="ctr"/>
                <a:r>
                  <a:rPr lang="ru-RU" sz="6600" dirty="0" smtClean="0">
                    <a:solidFill>
                      <a:schemeClr val="accent4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3333 чел.</a:t>
                </a:r>
              </a:p>
            </p:txBody>
          </p:sp>
        </mc:Choice>
        <mc:Fallback xmlns="">
          <p:sp>
            <p:nvSpPr>
              <p:cNvPr id="7" name="Прямоугольник 6">
                <a:hlinkClick r:id="rId4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040" y="1325880"/>
                <a:ext cx="8793480" cy="4038599"/>
              </a:xfrm>
              <a:prstGeom prst="rect">
                <a:avLst/>
              </a:prstGeom>
              <a:blipFill rotWithShape="1">
                <a:blip r:embed="rId5"/>
                <a:stretch>
                  <a:fillRect t="-6024" b="-12349"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/>
            </a:gs>
            <a:gs pos="0">
              <a:srgbClr val="00B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9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1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1665809"/>
            <a:ext cx="929898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1986 году интересный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случай был зафиксирован в «Книге рекордов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Гиннесса» :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любитель-селекционер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учитель биологии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Гордеевич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Луцкий из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Курахово вырастил на своем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приусадебном участке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огурец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весом 8.5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 Длину этого огурца в см вы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узнаетерешив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задачу: Чему равно общее сопротивление последовательно соединенных проводников сопротивлением 90 Ом, 59 и 30 Ом? Нас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инторесует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число без размерности.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91194" y="5842861"/>
            <a:ext cx="1875294" cy="666426"/>
          </a:xfrm>
          <a:prstGeom prst="rect">
            <a:avLst/>
          </a:prstGeom>
          <a:solidFill>
            <a:srgbClr val="63A0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4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/>
            </a:gs>
            <a:gs pos="0">
              <a:srgbClr val="00B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9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1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293749"/>
            <a:ext cx="929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4955584" y="5716292"/>
            <a:ext cx="2146514" cy="666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 таблице</a:t>
            </a:r>
            <a:endParaRPr lang="ru-RU" sz="2800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4036534" y="2008725"/>
            <a:ext cx="3984614" cy="2618698"/>
          </a:xfrm>
          <a:prstGeom prst="rect">
            <a:avLst/>
          </a:prstGeom>
          <a:gradFill>
            <a:gsLst>
              <a:gs pos="100000">
                <a:schemeClr val="accent6">
                  <a:lumMod val="60000"/>
                  <a:lumOff val="40000"/>
                </a:schemeClr>
              </a:gs>
              <a:gs pos="0">
                <a:srgbClr val="92D050"/>
              </a:gs>
            </a:gsLst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179 </a:t>
            </a:r>
            <a:r>
              <a:rPr lang="ru-RU" sz="9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1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/>
            </a:gs>
            <a:gs pos="0">
              <a:srgbClr val="00B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9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2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1833449"/>
            <a:ext cx="92989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Бубка - легендарный спортсмен-легкоатлет  по прыжкам  в высоту с шестом,..35-кратный рекордсмен мира, олимпийский чемпион,.6-кратный чемпион мира: 1983, 1987, 1991, 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1993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1995, 1997 г. Какие из данных чисел образуют арифметические прогрессии. Вычислите разность полученных прогрессий?</a:t>
            </a: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91194" y="5842861"/>
            <a:ext cx="1875294" cy="666426"/>
          </a:xfrm>
          <a:prstGeom prst="rect">
            <a:avLst/>
          </a:prstGeom>
          <a:solidFill>
            <a:srgbClr val="63A0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/>
            </a:gs>
            <a:gs pos="0">
              <a:srgbClr val="00B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9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2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415669"/>
            <a:ext cx="92989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1983, 1987, 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1991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 = 4</a:t>
            </a:r>
          </a:p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1993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1995, 1997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d = 2</a:t>
            </a:r>
            <a:endParaRPr lang="ru-RU" sz="4000" dirty="0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4955584" y="5716292"/>
            <a:ext cx="2146514" cy="666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 таблице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08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51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500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188418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Тема 1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122853" y="1742008"/>
            <a:ext cx="68807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Донецкой степи  можно встретить безногую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ящерицу-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веретиницу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длину (в см) вам поможет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задача, которую вам предстоит решить: Какое расстояние преодолевает тело, двигаясь со скоростью 10 м/с за 0,03с.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91194" y="5842861"/>
            <a:ext cx="1875294" cy="666426"/>
          </a:xfrm>
          <a:prstGeom prst="rect">
            <a:avLst/>
          </a:prstGeom>
          <a:solidFill>
            <a:srgbClr val="63A0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8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/>
            </a:gs>
            <a:gs pos="0">
              <a:srgbClr val="00B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9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3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107769"/>
            <a:ext cx="92989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Донецкому горсовету относятся следующие административно-территориальные единицы: города-2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поселки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типа -2, сельские населенные пункты - 8. Какова вероятность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что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выбранный наудачу населенный пункт окажется поселком городского типа?</a:t>
            </a: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91194" y="5842861"/>
            <a:ext cx="1875294" cy="666426"/>
          </a:xfrm>
          <a:prstGeom prst="rect">
            <a:avLst/>
          </a:prstGeom>
          <a:solidFill>
            <a:srgbClr val="63A0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52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/>
            </a:gs>
            <a:gs pos="0">
              <a:srgbClr val="00B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9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3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20974" y="2293749"/>
            <a:ext cx="929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4955584" y="5716292"/>
            <a:ext cx="2146514" cy="666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 таблице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hlinkClick r:id="rId3" action="ppaction://hlinksldjump"/>
              </p:cNvPr>
              <p:cNvSpPr/>
              <p:nvPr/>
            </p:nvSpPr>
            <p:spPr>
              <a:xfrm>
                <a:off x="4036534" y="2008725"/>
                <a:ext cx="3984614" cy="2618698"/>
              </a:xfrm>
              <a:prstGeom prst="rect">
                <a:avLst/>
              </a:prstGeom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rgbClr val="92D050"/>
                  </a:gs>
                </a:gsLst>
              </a:gradFill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80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8000" b="0" i="1" smtClean="0">
                              <a:solidFill>
                                <a:schemeClr val="bg2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8000" b="0" i="1" smtClean="0">
                              <a:solidFill>
                                <a:schemeClr val="bg2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80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>
                <a:hlinkClick r:id="rId4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6534" y="2008725"/>
                <a:ext cx="3984614" cy="26186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7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/>
            </a:gs>
            <a:gs pos="0">
              <a:srgbClr val="00B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9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4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90717" y="1589852"/>
            <a:ext cx="92989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статистическим данным, за 2013 год в нашем крае было выработано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28,3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кВт/ч.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электроэнергии,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1 % меньше по сравнению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 годом, когда было выработано самое большое количество электроэнергии за последние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лет. Сколько электроэнергии было выработано в 2011 году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Ответ запишите в стандартном виде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кВт/ч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91194" y="5842861"/>
            <a:ext cx="1875294" cy="666426"/>
          </a:xfrm>
          <a:prstGeom prst="rect">
            <a:avLst/>
          </a:prstGeom>
          <a:solidFill>
            <a:srgbClr val="63A0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79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/>
            </a:gs>
            <a:gs pos="0">
              <a:srgbClr val="00B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9</a:t>
            </a:r>
            <a:r>
              <a:rPr lang="ru-RU" sz="7200" dirty="0" smtClean="0"/>
              <a:t>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4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293749"/>
            <a:ext cx="929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4955584" y="5716292"/>
            <a:ext cx="2146514" cy="666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 таблице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hlinkClick r:id="rId3" action="ppaction://hlinksldjump"/>
              </p:cNvPr>
              <p:cNvSpPr/>
              <p:nvPr/>
            </p:nvSpPr>
            <p:spPr>
              <a:xfrm>
                <a:off x="2865120" y="2008725"/>
                <a:ext cx="8564880" cy="2618698"/>
              </a:xfrm>
              <a:prstGeom prst="rect">
                <a:avLst/>
              </a:prstGeom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rgbClr val="92D050"/>
                  </a:gs>
                </a:gsLst>
              </a:gradFill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9600" dirty="0" smtClean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2,86</a:t>
                </a:r>
                <a14:m>
                  <m:oMath xmlns:m="http://schemas.openxmlformats.org/officeDocument/2006/math">
                    <m:r>
                      <a:rPr lang="ru-RU" sz="960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ru-RU" sz="96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9600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ru-RU" sz="9600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ru-RU" sz="9600" dirty="0" smtClean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кВт/ч</a:t>
                </a:r>
                <a:endParaRPr lang="ru-RU" sz="96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>
                <a:hlinkClick r:id="rId4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120" y="2008725"/>
                <a:ext cx="8564880" cy="2618698"/>
              </a:xfrm>
              <a:prstGeom prst="rect">
                <a:avLst/>
              </a:prstGeom>
              <a:blipFill rotWithShape="1">
                <a:blip r:embed="rId5"/>
                <a:stretch>
                  <a:fillRect t="-19722" b="-33643"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75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51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4036534" y="2008725"/>
            <a:ext cx="3984614" cy="261869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см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500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188418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Тема 1</a:t>
            </a:r>
            <a:endParaRPr lang="ru-RU" sz="7200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4955584" y="5716292"/>
            <a:ext cx="2146514" cy="666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 таблице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379350" y="2293749"/>
            <a:ext cx="929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0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51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500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2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944880" y="2107769"/>
            <a:ext cx="100431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году Вадим Писарев получил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 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ЮНЕСКО «Лучший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танцовщик мира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»? ( Подсказка: это произошло в последнем десятилетии ХХ века, год – число, кратное 5)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91194" y="5842861"/>
            <a:ext cx="1875294" cy="666426"/>
          </a:xfrm>
          <a:prstGeom prst="rect">
            <a:avLst/>
          </a:prstGeom>
          <a:solidFill>
            <a:srgbClr val="63A0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3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51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500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2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293749"/>
            <a:ext cx="929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4955584" y="5716292"/>
            <a:ext cx="2146514" cy="666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 таблице</a:t>
            </a:r>
            <a:endParaRPr lang="ru-RU" sz="2800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4036534" y="2008725"/>
            <a:ext cx="3984614" cy="261869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1995</a:t>
            </a:r>
            <a:endParaRPr lang="ru-RU" sz="9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51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500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3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107769"/>
            <a:ext cx="92989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между Донецком и Луганском 150 км. За какое время преодолеет это расстояние легковой автомобиль, скорость которого 75 км/ч?</a:t>
            </a: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91194" y="5842861"/>
            <a:ext cx="1875294" cy="666426"/>
          </a:xfrm>
          <a:prstGeom prst="rect">
            <a:avLst/>
          </a:prstGeom>
          <a:solidFill>
            <a:srgbClr val="63A0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51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350" y="232474"/>
            <a:ext cx="20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500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491927" y="232474"/>
            <a:ext cx="381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Тема 3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379350" y="2293749"/>
            <a:ext cx="929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4955584" y="5716292"/>
            <a:ext cx="2146514" cy="666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 таблице</a:t>
            </a:r>
            <a:endParaRPr lang="ru-RU" sz="2800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4036534" y="2008725"/>
            <a:ext cx="3984614" cy="261869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часа</a:t>
            </a:r>
            <a:endParaRPr lang="ru-RU" sz="9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smtClean="0"/>
              <a:t>"Школа №85 г. Донецка" Ряшко С.В.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68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679</TotalTime>
  <Words>1523</Words>
  <Application>Microsoft Office PowerPoint</Application>
  <PresentationFormat>Широкоэкранный</PresentationFormat>
  <Paragraphs>286</Paragraphs>
  <Slides>43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50" baseType="lpstr">
      <vt:lpstr>Arial</vt:lpstr>
      <vt:lpstr>Calibri</vt:lpstr>
      <vt:lpstr>Cambria Math</vt:lpstr>
      <vt:lpstr>Times New Roman</vt:lpstr>
      <vt:lpstr>Trebuchet MS</vt:lpstr>
      <vt:lpstr>Tw Cen MT</vt:lpstr>
      <vt:lpstr>Контур</vt:lpstr>
      <vt:lpstr>Игра «Физика вокруг нас»</vt:lpstr>
      <vt:lpstr>Этап 2.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«…»</dc:title>
  <dc:creator>Юля</dc:creator>
  <cp:lastModifiedBy>Пользователь</cp:lastModifiedBy>
  <cp:revision>42</cp:revision>
  <dcterms:created xsi:type="dcterms:W3CDTF">2016-01-20T15:04:23Z</dcterms:created>
  <dcterms:modified xsi:type="dcterms:W3CDTF">2024-04-01T15:56:43Z</dcterms:modified>
</cp:coreProperties>
</file>