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82" r:id="rId3"/>
    <p:sldId id="283" r:id="rId4"/>
    <p:sldId id="264" r:id="rId5"/>
    <p:sldId id="285" r:id="rId6"/>
    <p:sldId id="279" r:id="rId7"/>
    <p:sldId id="271" r:id="rId8"/>
    <p:sldId id="267" r:id="rId9"/>
    <p:sldId id="274" r:id="rId10"/>
    <p:sldId id="276" r:id="rId11"/>
    <p:sldId id="263" r:id="rId12"/>
    <p:sldId id="261" r:id="rId13"/>
    <p:sldId id="281" r:id="rId14"/>
    <p:sldId id="260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ECFF"/>
    <a:srgbClr val="CCFFFF"/>
    <a:srgbClr val="00FFFF"/>
    <a:srgbClr val="A83873"/>
    <a:srgbClr val="2512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93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24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D7CEB-C9BB-47B3-9293-74801DBE7AE9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CD32D-7E23-41CE-AD9C-814FBDD3FA6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CD32D-7E23-41CE-AD9C-814FBDD3FA6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CD32D-7E23-41CE-AD9C-814FBDD3FA6F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2214547" y="500042"/>
            <a:ext cx="6643734" cy="5715021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Муниципальное </a:t>
            </a:r>
          </a:p>
          <a:p>
            <a:pPr algn="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автономное </a:t>
            </a:r>
          </a:p>
          <a:p>
            <a:pPr algn="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дошкольное </a:t>
            </a:r>
          </a:p>
          <a:p>
            <a:pPr algn="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образовательное</a:t>
            </a:r>
          </a:p>
          <a:p>
            <a:pPr algn="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учреждение</a:t>
            </a:r>
          </a:p>
          <a:p>
            <a:pPr algn="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детский сад №27</a:t>
            </a:r>
          </a:p>
          <a:p>
            <a:pPr algn="r">
              <a:buNone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г.Хабаровск</a:t>
            </a:r>
          </a:p>
          <a:p>
            <a:pPr algn="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Учитель-логопед: </a:t>
            </a:r>
          </a:p>
          <a:p>
            <a:pPr algn="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Бичёва  Ирина Александровна</a:t>
            </a:r>
          </a:p>
          <a:p>
            <a:pPr algn="r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10059">
            <a:off x="300624" y="1354649"/>
            <a:ext cx="3738727" cy="35241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3438" y="428604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pPr algn="ctr"/>
            <a:r>
              <a:rPr lang="ru-RU" b="1" i="1" dirty="0" smtClean="0"/>
              <a:t>  «Что из чего?».</a:t>
            </a:r>
          </a:p>
          <a:p>
            <a:pPr algn="ctr"/>
            <a:r>
              <a:rPr lang="ru-RU" b="1" i="1" dirty="0" smtClean="0"/>
              <a:t> Цель:</a:t>
            </a:r>
            <a:r>
              <a:rPr lang="ru-RU" b="1" dirty="0" smtClean="0"/>
              <a:t> </a:t>
            </a:r>
            <a:r>
              <a:rPr lang="ru-RU" dirty="0" smtClean="0"/>
              <a:t>развитие зрительного восприятия, обобщение предметов, развитие навыка образования относительных прилагательных, развитие мелкой моторики.</a:t>
            </a:r>
          </a:p>
          <a:p>
            <a:pPr algn="ctr"/>
            <a:endParaRPr lang="ru-RU" dirty="0"/>
          </a:p>
        </p:txBody>
      </p:sp>
      <p:pic>
        <p:nvPicPr>
          <p:cNvPr id="4" name="Picture 2" descr="M:\DCIM\105_PANA\P1050157.JPG"/>
          <p:cNvPicPr>
            <a:picLocks noChangeAspect="1" noChangeArrowheads="1"/>
          </p:cNvPicPr>
          <p:nvPr/>
        </p:nvPicPr>
        <p:blipFill>
          <a:blip r:embed="rId2" cstate="print"/>
          <a:srcRect l="12368" t="9476" r="5193" b="13837"/>
          <a:stretch>
            <a:fillRect/>
          </a:stretch>
        </p:blipFill>
        <p:spPr bwMode="auto">
          <a:xfrm rot="5400000">
            <a:off x="357157" y="642918"/>
            <a:ext cx="3857652" cy="2857521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4000496" y="107154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M:\DCIM\105_PANA\P1050158.JPG"/>
          <p:cNvPicPr>
            <a:picLocks noChangeAspect="1" noChangeArrowheads="1"/>
          </p:cNvPicPr>
          <p:nvPr/>
        </p:nvPicPr>
        <p:blipFill>
          <a:blip r:embed="rId3" cstate="print"/>
          <a:srcRect l="11984" t="15711" r="9051" b="9094"/>
          <a:stretch>
            <a:fillRect/>
          </a:stretch>
        </p:blipFill>
        <p:spPr bwMode="auto">
          <a:xfrm rot="5400000">
            <a:off x="4857752" y="3214686"/>
            <a:ext cx="3857652" cy="285752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4357686" y="450057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14282" y="4143380"/>
            <a:ext cx="3857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«Определи, какой звук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есть в слове»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Цель: </a:t>
            </a:r>
            <a:r>
              <a:rPr lang="ru-RU" dirty="0" smtClean="0"/>
              <a:t>обобщение предметов, автоматизация и дифференциация звуков в словах, развитие зрительного восприятия и  мелкой моторики.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0" y="1500174"/>
            <a:ext cx="4286280" cy="40005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i="1" dirty="0" smtClean="0">
                <a:solidFill>
                  <a:schemeClr val="tx1"/>
                </a:solidFill>
              </a:rPr>
              <a:t>          «Прятки с картинками-2»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tx1"/>
                </a:solidFill>
              </a:rPr>
              <a:t>       Цель: </a:t>
            </a:r>
            <a:r>
              <a:rPr lang="ru-RU" sz="1800" dirty="0" smtClean="0">
                <a:solidFill>
                  <a:schemeClr val="tx1"/>
                </a:solidFill>
              </a:rPr>
              <a:t>развитие зрительного восприятия, обобщение предметов, автоматизация звуков, </a:t>
            </a:r>
            <a:r>
              <a:rPr lang="ru-RU" sz="18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формирование и закрепление навыка ориентировки в пространстве, </a:t>
            </a:r>
            <a:r>
              <a:rPr lang="ru-RU" sz="1800" dirty="0" smtClean="0">
                <a:solidFill>
                  <a:schemeClr val="tx1"/>
                </a:solidFill>
              </a:rPr>
              <a:t>развитие мелкой моторики.</a:t>
            </a:r>
            <a:endParaRPr lang="ru-RU" sz="1800" i="1" dirty="0" smtClean="0"/>
          </a:p>
          <a:p>
            <a:pPr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Примерные инструкции: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Какая картинка спряталась в верхнем правом углу? В первом ряду посередине? В левом нижнем углу? и т.д. (ребенок откручивает и называет предмет)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Picture 2" descr="M:\DCIM\105_PANA\P1050131.JPG"/>
          <p:cNvPicPr>
            <a:picLocks noChangeAspect="1" noChangeArrowheads="1"/>
          </p:cNvPicPr>
          <p:nvPr/>
        </p:nvPicPr>
        <p:blipFill>
          <a:blip r:embed="rId2" cstate="print"/>
          <a:srcRect l="21093" r="20631" b="2869"/>
          <a:stretch>
            <a:fillRect/>
          </a:stretch>
        </p:blipFill>
        <p:spPr bwMode="auto">
          <a:xfrm>
            <a:off x="428596" y="2357430"/>
            <a:ext cx="4214842" cy="4071966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332656"/>
            <a:ext cx="4000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 </a:t>
            </a:r>
            <a:r>
              <a:rPr lang="ru-RU" b="1" i="1" dirty="0" smtClean="0"/>
              <a:t>«Прятки с картинками -1» </a:t>
            </a:r>
          </a:p>
          <a:p>
            <a:r>
              <a:rPr lang="ru-RU" b="1" i="1" dirty="0" smtClean="0"/>
              <a:t>Цель: </a:t>
            </a:r>
            <a:r>
              <a:rPr lang="ru-RU" dirty="0" smtClean="0"/>
              <a:t>автоматизация (дифференциация) звуков, развитие звукового, слогового анализа и синтеза слов, развитие мелкой моторики. и т.д.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DCIM\105_PANA\P105019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23419" t="5109" r="23612" b="6951"/>
          <a:stretch>
            <a:fillRect/>
          </a:stretch>
        </p:blipFill>
        <p:spPr bwMode="auto">
          <a:xfrm>
            <a:off x="4857752" y="642918"/>
            <a:ext cx="3919539" cy="552609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571480"/>
            <a:ext cx="4357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 </a:t>
            </a:r>
            <a:r>
              <a:rPr lang="ru-RU" b="1" i="1" dirty="0" smtClean="0"/>
              <a:t>«Найди и прикрути  по схеме» </a:t>
            </a:r>
          </a:p>
          <a:p>
            <a:r>
              <a:rPr lang="ru-RU" b="1" i="1" dirty="0" smtClean="0"/>
              <a:t>Цель: </a:t>
            </a:r>
            <a:r>
              <a:rPr lang="ru-RU" dirty="0" smtClean="0"/>
              <a:t>автоматизация, дифференциация звуков, развитие зрительного восприятия, 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закрепление навыка ориентировки в пространстве и соотношение  рабочей поверхности с карточкой.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214686"/>
            <a:ext cx="41434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Примерные инструкции: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Ребенок выбирает крышечки с картинками , в названии которых есть заданный звук и прикручивает их в соответствии с карточкой.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же наоборот, сначала ребенок прикручивает крышечки в соответствии с карточкой, а затем определяет звук, который есть во всех этих словах.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85728"/>
            <a:ext cx="8535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Варианты  карточек:</a:t>
            </a:r>
            <a:endParaRPr lang="ru-RU" sz="2800" dirty="0"/>
          </a:p>
        </p:txBody>
      </p:sp>
      <p:pic>
        <p:nvPicPr>
          <p:cNvPr id="7" name="Рисунок 6" descr="M:\DCIM\102_PANA\P1020147.JPG"/>
          <p:cNvPicPr/>
          <p:nvPr/>
        </p:nvPicPr>
        <p:blipFill>
          <a:blip r:embed="rId2" cstate="print"/>
          <a:srcRect l="23009" t="10274" r="13831" b="12671"/>
          <a:stretch>
            <a:fillRect/>
          </a:stretch>
        </p:blipFill>
        <p:spPr bwMode="auto">
          <a:xfrm>
            <a:off x="6000760" y="1071546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57158" y="1285860"/>
            <a:ext cx="1428760" cy="13573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85984" y="1214422"/>
            <a:ext cx="1428760" cy="13573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4348" y="2214554"/>
            <a:ext cx="142876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1472" y="1857364"/>
            <a:ext cx="142876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flipV="1">
            <a:off x="1000100" y="1928802"/>
            <a:ext cx="142876" cy="14287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flipH="1">
            <a:off x="1142976" y="2285992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85786" y="1571612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500166" y="1857364"/>
            <a:ext cx="142876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flipH="1" flipV="1">
            <a:off x="1142976" y="157161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714612" y="1428736"/>
            <a:ext cx="142876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500298" y="1785926"/>
            <a:ext cx="142876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endCxn id="10" idx="5"/>
          </p:cNvCxnSpPr>
          <p:nvPr/>
        </p:nvCxnSpPr>
        <p:spPr>
          <a:xfrm rot="10800000" flipV="1">
            <a:off x="836301" y="2000240"/>
            <a:ext cx="663855" cy="33626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5" idx="2"/>
          </p:cNvCxnSpPr>
          <p:nvPr/>
        </p:nvCxnSpPr>
        <p:spPr>
          <a:xfrm rot="10800000" flipV="1">
            <a:off x="857224" y="1928802"/>
            <a:ext cx="642942" cy="29621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11" idx="7"/>
          </p:cNvCxnSpPr>
          <p:nvPr/>
        </p:nvCxnSpPr>
        <p:spPr>
          <a:xfrm rot="10800000">
            <a:off x="693424" y="1878288"/>
            <a:ext cx="827668" cy="2959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5" idx="3"/>
            <a:endCxn id="11" idx="4"/>
          </p:cNvCxnSpPr>
          <p:nvPr/>
        </p:nvCxnSpPr>
        <p:spPr>
          <a:xfrm rot="5400000">
            <a:off x="1071538" y="1550688"/>
            <a:ext cx="20924" cy="8781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3" idx="6"/>
          </p:cNvCxnSpPr>
          <p:nvPr/>
        </p:nvCxnSpPr>
        <p:spPr>
          <a:xfrm rot="10800000">
            <a:off x="857224" y="1714488"/>
            <a:ext cx="285752" cy="64294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3" idx="1"/>
            <a:endCxn id="14" idx="6"/>
          </p:cNvCxnSpPr>
          <p:nvPr/>
        </p:nvCxnSpPr>
        <p:spPr>
          <a:xfrm rot="16200000" flipV="1">
            <a:off x="764862" y="1806850"/>
            <a:ext cx="663866" cy="33626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4214810" y="1214422"/>
            <a:ext cx="1428760" cy="1428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643438" y="2214554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072066" y="2214554"/>
            <a:ext cx="142876" cy="14287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286380" y="1857364"/>
            <a:ext cx="142876" cy="1428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072066" y="1500174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643438" y="1428736"/>
            <a:ext cx="142876" cy="14287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3143240" y="1428736"/>
            <a:ext cx="142876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2928926" y="1785926"/>
            <a:ext cx="142876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357554" y="1785926"/>
            <a:ext cx="142876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2714612" y="2143116"/>
            <a:ext cx="142876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3143240" y="2143116"/>
            <a:ext cx="142876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4429124" y="1857364"/>
            <a:ext cx="142876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 flipH="1" flipV="1">
            <a:off x="4857752" y="1857364"/>
            <a:ext cx="142876" cy="14287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 flipV="1">
            <a:off x="5072066" y="2214554"/>
            <a:ext cx="142876" cy="142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92" name="Рисунок 91" descr="M:\DCIM\102_PANA\P1020143.JPG"/>
          <p:cNvPicPr/>
          <p:nvPr/>
        </p:nvPicPr>
        <p:blipFill>
          <a:blip r:embed="rId3" cstate="print"/>
          <a:srcRect t="17808" b="35274"/>
          <a:stretch>
            <a:fillRect/>
          </a:stretch>
        </p:blipFill>
        <p:spPr bwMode="auto">
          <a:xfrm>
            <a:off x="285720" y="4000504"/>
            <a:ext cx="378621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Прямоугольник 92"/>
          <p:cNvSpPr/>
          <p:nvPr/>
        </p:nvSpPr>
        <p:spPr>
          <a:xfrm>
            <a:off x="4429124" y="3429000"/>
            <a:ext cx="2071702" cy="9286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858016" y="4214818"/>
            <a:ext cx="2071702" cy="9286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500562" y="5429264"/>
            <a:ext cx="2071702" cy="9286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5643570" y="3571876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6072198" y="3571876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5214942" y="3571876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4786314" y="3571876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4643438" y="400050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5072066" y="400050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5857884" y="400050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5500694" y="4000504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7429520" y="435769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5857884" y="600076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5000628" y="557214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4714876" y="600076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6215074" y="557214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14" name="Овал 113"/>
          <p:cNvSpPr/>
          <p:nvPr/>
        </p:nvSpPr>
        <p:spPr>
          <a:xfrm>
            <a:off x="5857884" y="5572140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5143504" y="6000768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5429256" y="5572140"/>
            <a:ext cx="214314" cy="21431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5500694" y="6000768"/>
            <a:ext cx="214314" cy="21431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8215338" y="4357694"/>
            <a:ext cx="214314" cy="21431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8572528" y="4357694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7858148" y="4357694"/>
            <a:ext cx="214314" cy="2143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7429520" y="4786322"/>
            <a:ext cx="214314" cy="21431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7072330" y="4786322"/>
            <a:ext cx="214314" cy="21431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7858148" y="4786322"/>
            <a:ext cx="214314" cy="21431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8215338" y="4786322"/>
            <a:ext cx="214314" cy="21431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357158" y="0"/>
            <a:ext cx="8286808" cy="119854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itchFamily="66" charset="0"/>
              </a:rPr>
              <a:t>Любую  игру  можно  использовать  в  работе  по любой  лексической  теме  начиная  с  трех  лет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8" name="Picture 5" descr="M:\DCIM\105_PANA\P105034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041" t="10878" b="4816"/>
          <a:stretch>
            <a:fillRect/>
          </a:stretch>
        </p:blipFill>
        <p:spPr bwMode="auto">
          <a:xfrm>
            <a:off x="1357290" y="4000504"/>
            <a:ext cx="3427413" cy="2214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M:\DCIM\105_PANA\P1050345.JPG"/>
          <p:cNvPicPr>
            <a:picLocks noChangeAspect="1" noChangeArrowheads="1"/>
          </p:cNvPicPr>
          <p:nvPr/>
        </p:nvPicPr>
        <p:blipFill>
          <a:blip r:embed="rId3" cstate="print"/>
          <a:srcRect l="20313" t="6250" r="12499" b="2083"/>
          <a:stretch>
            <a:fillRect/>
          </a:stretch>
        </p:blipFill>
        <p:spPr bwMode="auto">
          <a:xfrm>
            <a:off x="571472" y="1285860"/>
            <a:ext cx="2234061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M:\DCIM\105_PANA\P1050344.JPG"/>
          <p:cNvPicPr>
            <a:picLocks noChangeAspect="1" noChangeArrowheads="1"/>
          </p:cNvPicPr>
          <p:nvPr/>
        </p:nvPicPr>
        <p:blipFill>
          <a:blip r:embed="rId4" cstate="print"/>
          <a:srcRect l="23077" t="5128" r="15009" b="5127"/>
          <a:stretch>
            <a:fillRect/>
          </a:stretch>
        </p:blipFill>
        <p:spPr bwMode="auto">
          <a:xfrm>
            <a:off x="6357950" y="1214422"/>
            <a:ext cx="2286016" cy="2307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M:\DCIM\105_PANA\P1050337.JPG"/>
          <p:cNvPicPr>
            <a:picLocks noChangeAspect="1" noChangeArrowheads="1"/>
          </p:cNvPicPr>
          <p:nvPr/>
        </p:nvPicPr>
        <p:blipFill>
          <a:blip r:embed="rId5" cstate="print"/>
          <a:srcRect l="17935" t="13043" r="15217" b="4348"/>
          <a:stretch>
            <a:fillRect/>
          </a:stretch>
        </p:blipFill>
        <p:spPr bwMode="auto">
          <a:xfrm>
            <a:off x="5286380" y="4000504"/>
            <a:ext cx="2428892" cy="2251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M:\DCIM\105_PANA\P1050351.JPG"/>
          <p:cNvPicPr>
            <a:picLocks noChangeAspect="1" noChangeArrowheads="1"/>
          </p:cNvPicPr>
          <p:nvPr/>
        </p:nvPicPr>
        <p:blipFill>
          <a:blip r:embed="rId6" cstate="print"/>
          <a:srcRect l="13125" t="2500" r="9999" b="2499"/>
          <a:stretch>
            <a:fillRect/>
          </a:stretch>
        </p:blipFill>
        <p:spPr bwMode="auto">
          <a:xfrm>
            <a:off x="3428992" y="1285860"/>
            <a:ext cx="2357454" cy="2251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714348" y="3571876"/>
            <a:ext cx="171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«МЕБЕЛЬ»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3571876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«ЖИВОТНЫЕ»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00826" y="3571876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«ТРАНСПОРТ»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6286520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«ПРОДУКТЫ  ПИТАНИЯ»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5857880" y="6286520"/>
            <a:ext cx="2857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«РЫБЫ»      и др.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ww.playcast.ru/uploads/2015/07/07/14250767.png"/>
          <p:cNvSpPr>
            <a:spLocks noChangeAspect="1" noChangeArrowheads="1"/>
          </p:cNvSpPr>
          <p:nvPr/>
        </p:nvSpPr>
        <p:spPr bwMode="auto">
          <a:xfrm>
            <a:off x="0" y="317202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764704"/>
            <a:ext cx="8519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Спасибо за   </a:t>
            </a:r>
          </a:p>
          <a:p>
            <a:r>
              <a:rPr lang="ru-RU" sz="5400" b="1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                 внимание!</a:t>
            </a:r>
            <a:endParaRPr lang="ru-RU" sz="5400" b="1" i="1" dirty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00230" y="1428736"/>
            <a:ext cx="11644394" cy="5429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802" y="4071942"/>
            <a:ext cx="3459804" cy="238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422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14290"/>
            <a:ext cx="8643998" cy="628654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5000" b="1" i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ru-RU" sz="5000" b="1" i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Универсальная  игра </a:t>
            </a:r>
            <a:br>
              <a:rPr lang="ru-RU" sz="5000" b="1" i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i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«КРЫШЕЧКИ»,</a:t>
            </a:r>
            <a:r>
              <a:rPr lang="en-US" sz="5400" b="1" i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/>
            </a:r>
            <a:br>
              <a:rPr lang="en-US" sz="5400" b="1" i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5000" b="1" i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эффективная технология речевого развития детей дошкольного возраста</a:t>
            </a:r>
            <a:r>
              <a:rPr lang="en-US" sz="5000" b="1" i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</a:t>
            </a:r>
            <a:r>
              <a:rPr lang="ru-RU" sz="5000" b="1" i="1" cap="none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000" b="1" i="1" cap="none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85728"/>
            <a:ext cx="8572560" cy="657227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ru-RU" sz="4400" b="1" i="1" dirty="0" smtClean="0">
                <a:solidFill>
                  <a:srgbClr val="A8387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4400" b="1" dirty="0" smtClean="0">
                <a:solidFill>
                  <a:srgbClr val="A8387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формировать  у детей  умения  воспринимать  и  представлять  предметы зрительно,  развивать  слуховое  внимание  и  слуховую  память,  которые  способствовали  бы  развитию  и  совершенствованию  процессов   речевого  развития.</a:t>
            </a:r>
            <a: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5000" b="1" i="1" cap="none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4282" y="714356"/>
            <a:ext cx="8715436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 smtClean="0"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адачи: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активизация словарного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запаса;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закрепление навыка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классификации предметов;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развитие звукового анализа;</a:t>
            </a:r>
            <a:endParaRPr lang="ru-RU" sz="3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формирование и закрепление навыка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ориентировки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 пространстве;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совершенствование грамматического строя речи;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азвитие мелкой моторики,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зрительного и    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слухового восприятия.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768" y="3357562"/>
            <a:ext cx="178595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«НАЙДИ ОДИНАКОВЫЕ  И ПОСЧИТАЙ»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85984" y="1857364"/>
            <a:ext cx="3214710" cy="1143008"/>
          </a:xfrm>
          <a:prstGeom prst="roundRect">
            <a:avLst/>
          </a:prstGeom>
          <a:gradFill flip="none" rotWithShape="1">
            <a:gsLst>
              <a:gs pos="20000">
                <a:schemeClr val="accent1">
                  <a:tint val="9000"/>
                </a:schemeClr>
              </a:gs>
              <a:gs pos="100000">
                <a:schemeClr val="accent1">
                  <a:tint val="70000"/>
                  <a:satMod val="100000"/>
                </a:schemeClr>
              </a:gs>
            </a:gsLst>
            <a:lin ang="0" scaled="1"/>
            <a:tileRect/>
          </a:gradFill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i="1" dirty="0" smtClean="0"/>
              <a:t>«Забавные паутинки»</a:t>
            </a:r>
            <a:endParaRPr lang="ru-RU" sz="28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14546" y="4357694"/>
            <a:ext cx="3357586" cy="1143008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i="1" dirty="0" smtClean="0">
                <a:solidFill>
                  <a:schemeClr val="tx1"/>
                </a:solidFill>
              </a:rPr>
              <a:t>«Прятки с картинками»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285728"/>
            <a:ext cx="785818" cy="6143668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«Крышечки»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92" y="2214554"/>
            <a:ext cx="192882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«НАЙДИ ОДИНАКОВЫЕ»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4414" y="5929330"/>
            <a:ext cx="1571636" cy="714380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«НАЙДИ  И ПРИКРУТИ  ПО СХЕМЕ»</a:t>
            </a:r>
            <a:endParaRPr lang="ru-RU" sz="1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500694" y="2500306"/>
            <a:ext cx="1714512" cy="892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9" idx="1"/>
          </p:cNvCxnSpPr>
          <p:nvPr/>
        </p:nvCxnSpPr>
        <p:spPr>
          <a:xfrm>
            <a:off x="5572132" y="2285992"/>
            <a:ext cx="1428760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1285852" y="3357562"/>
            <a:ext cx="178595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«БОЛЬШОЙ - МАЛЕНЬКИЙ»</a:t>
            </a:r>
          </a:p>
        </p:txBody>
      </p:sp>
      <p:cxnSp>
        <p:nvCxnSpPr>
          <p:cNvPr id="56" name="Прямая со стрелкой 55"/>
          <p:cNvCxnSpPr/>
          <p:nvPr/>
        </p:nvCxnSpPr>
        <p:spPr>
          <a:xfrm rot="16200000" flipH="1">
            <a:off x="5357818" y="3000372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202006" y="5500702"/>
            <a:ext cx="512606" cy="4445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6715140" y="5929330"/>
            <a:ext cx="1714512" cy="714380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«КАКОЙ  ЗВУК СПРЯТАЛСЯ?» </a:t>
            </a:r>
            <a:endParaRPr lang="ru-RU" sz="1400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4857752" y="5500702"/>
            <a:ext cx="571504" cy="4286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786314" y="5929330"/>
            <a:ext cx="1571636" cy="714380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«ПОЙМАЙ  ПЕРВЫЙ ЗВУК» </a:t>
            </a:r>
            <a:endParaRPr lang="ru-RU" sz="1400" dirty="0"/>
          </a:p>
        </p:txBody>
      </p:sp>
      <p:cxnSp>
        <p:nvCxnSpPr>
          <p:cNvPr id="44" name="Прямая со стрелкой 43"/>
          <p:cNvCxnSpPr>
            <a:stCxn id="7" idx="2"/>
          </p:cNvCxnSpPr>
          <p:nvPr/>
        </p:nvCxnSpPr>
        <p:spPr>
          <a:xfrm rot="16200000" flipH="1">
            <a:off x="3732603" y="5661437"/>
            <a:ext cx="428628" cy="10715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3000364" y="5929330"/>
            <a:ext cx="1581896" cy="714380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/>
              <a:t>«ПОДБЕРИ КАРТИНКИ»</a:t>
            </a:r>
            <a:endParaRPr lang="ru-RU" sz="14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286380" y="3357562"/>
            <a:ext cx="157163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«ЧТО ИЗ ЧЕГО?»</a:t>
            </a:r>
          </a:p>
        </p:txBody>
      </p:sp>
      <p:cxnSp>
        <p:nvCxnSpPr>
          <p:cNvPr id="47" name="Прямая со стрелкой 46"/>
          <p:cNvCxnSpPr>
            <a:endCxn id="30" idx="0"/>
          </p:cNvCxnSpPr>
          <p:nvPr/>
        </p:nvCxnSpPr>
        <p:spPr>
          <a:xfrm>
            <a:off x="5572132" y="5143512"/>
            <a:ext cx="2000264" cy="7858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1928794" y="3000372"/>
            <a:ext cx="357190" cy="35719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Стрелка вправо 30"/>
          <p:cNvSpPr/>
          <p:nvPr/>
        </p:nvSpPr>
        <p:spPr>
          <a:xfrm>
            <a:off x="1071538" y="2500306"/>
            <a:ext cx="1143008" cy="14287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1071538" y="4929198"/>
            <a:ext cx="1071570" cy="14287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28992" y="3357562"/>
            <a:ext cx="164307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«ЗВУКОВЫЕ БРАТЦЫ»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3751257" y="3178173"/>
            <a:ext cx="357190" cy="15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Стрелка вправо 37"/>
          <p:cNvSpPr/>
          <p:nvPr/>
        </p:nvSpPr>
        <p:spPr>
          <a:xfrm>
            <a:off x="1071538" y="785794"/>
            <a:ext cx="1071570" cy="14287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214546" y="357166"/>
            <a:ext cx="3357586" cy="1071570"/>
          </a:xfrm>
          <a:prstGeom prst="roundRect">
            <a:avLst/>
          </a:prstGeom>
          <a:ln w="28575"/>
          <a:effectLst>
            <a:glow rad="63500">
              <a:schemeClr val="accent1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lvl="0" algn="ctr"/>
            <a:r>
              <a:rPr lang="ru-RU" sz="2800" b="1" i="1" dirty="0" smtClean="0"/>
              <a:t>«Сортировка»</a:t>
            </a:r>
            <a:endParaRPr lang="ru-RU" sz="2800" b="1" i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000760" y="285728"/>
            <a:ext cx="1928826" cy="714380"/>
          </a:xfrm>
          <a:prstGeom prst="round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«ВЫБЕРИ ТОЛЬКО…»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786578" y="1142984"/>
            <a:ext cx="1928826" cy="714380"/>
          </a:xfrm>
          <a:prstGeom prst="roundRect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«ВЫБЕРИ И ПРИКРУТИ…»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9" name="Прямая со стрелкой 58"/>
          <p:cNvCxnSpPr>
            <a:endCxn id="50" idx="1"/>
          </p:cNvCxnSpPr>
          <p:nvPr/>
        </p:nvCxnSpPr>
        <p:spPr>
          <a:xfrm>
            <a:off x="5572132" y="1142984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572132" y="714356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85728"/>
            <a:ext cx="8535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Варианты  досточек  (основ)  для  крышечек :</a:t>
            </a:r>
            <a:endParaRPr lang="ru-RU" sz="2800" dirty="0"/>
          </a:p>
        </p:txBody>
      </p:sp>
      <p:pic>
        <p:nvPicPr>
          <p:cNvPr id="7" name="Рисунок 6" descr="M:\DCIM\102_PANA\P1020147.JPG"/>
          <p:cNvPicPr/>
          <p:nvPr/>
        </p:nvPicPr>
        <p:blipFill>
          <a:blip r:embed="rId2" cstate="print"/>
          <a:srcRect l="23009" t="10274" r="13831" b="12671"/>
          <a:stretch>
            <a:fillRect/>
          </a:stretch>
        </p:blipFill>
        <p:spPr bwMode="auto">
          <a:xfrm>
            <a:off x="5857884" y="1857364"/>
            <a:ext cx="25717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:\DCIM\102_PANA\P1020143.JPG"/>
          <p:cNvPicPr/>
          <p:nvPr/>
        </p:nvPicPr>
        <p:blipFill>
          <a:blip r:embed="rId3" cstate="print"/>
          <a:srcRect t="17808" b="35274"/>
          <a:stretch>
            <a:fillRect/>
          </a:stretch>
        </p:blipFill>
        <p:spPr bwMode="auto">
          <a:xfrm>
            <a:off x="500034" y="1214422"/>
            <a:ext cx="414340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1\AppData\Local\Microsoft\Windows\Temporary Internet Files\Content.Word\Screenshot_2023-11-29-13-37-43-745_com.miui.gallery.jpg"/>
          <p:cNvPicPr/>
          <p:nvPr/>
        </p:nvPicPr>
        <p:blipFill>
          <a:blip r:embed="rId4" cstate="print"/>
          <a:srcRect l="28793" t="34860" r="22206" b="33561"/>
          <a:stretch>
            <a:fillRect/>
          </a:stretch>
        </p:blipFill>
        <p:spPr bwMode="auto">
          <a:xfrm rot="5400000">
            <a:off x="1398702" y="3217922"/>
            <a:ext cx="2522220" cy="35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DCIM\105_PANA\P1050335.JPG"/>
          <p:cNvPicPr>
            <a:picLocks noChangeAspect="1" noChangeArrowheads="1"/>
          </p:cNvPicPr>
          <p:nvPr/>
        </p:nvPicPr>
        <p:blipFill>
          <a:blip r:embed="rId2" cstate="print"/>
          <a:srcRect l="11353" t="13794" r="11005" b="9927"/>
          <a:stretch>
            <a:fillRect/>
          </a:stretch>
        </p:blipFill>
        <p:spPr bwMode="auto">
          <a:xfrm rot="5400000">
            <a:off x="4231153" y="1912459"/>
            <a:ext cx="5305081" cy="3909007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" name="Picture 2" descr="G:\DCIM\105_PANA\P1050352.JPG"/>
          <p:cNvPicPr>
            <a:picLocks noChangeAspect="1" noChangeArrowheads="1"/>
          </p:cNvPicPr>
          <p:nvPr/>
        </p:nvPicPr>
        <p:blipFill>
          <a:blip r:embed="rId3" cstate="print"/>
          <a:srcRect l="21650" t="4851" r="28738" b="6951"/>
          <a:stretch>
            <a:fillRect/>
          </a:stretch>
        </p:blipFill>
        <p:spPr bwMode="auto">
          <a:xfrm rot="16200000">
            <a:off x="965657" y="3320568"/>
            <a:ext cx="2793734" cy="3724979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285728"/>
            <a:ext cx="8535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>
                  <a:glow rad="101600">
                    <a:schemeClr val="bg1">
                      <a:lumMod val="65000"/>
                      <a:alpha val="60000"/>
                    </a:schemeClr>
                  </a:glow>
                  <a:reflection blurRad="6350" stA="55000" endA="300" endPos="455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Варианты  досточек  (основ)  для  крышечек :</a:t>
            </a:r>
            <a:endParaRPr lang="ru-RU" sz="2800" dirty="0"/>
          </a:p>
        </p:txBody>
      </p:sp>
      <p:pic>
        <p:nvPicPr>
          <p:cNvPr id="2050" name="Picture 2" descr="F:\DCIM\105_PANA\P1050393.JPG"/>
          <p:cNvPicPr>
            <a:picLocks noChangeAspect="1" noChangeArrowheads="1"/>
          </p:cNvPicPr>
          <p:nvPr/>
        </p:nvPicPr>
        <p:blipFill>
          <a:blip r:embed="rId4" cstate="print"/>
          <a:srcRect l="11413" t="10101" r="7476" b="12200"/>
          <a:stretch>
            <a:fillRect/>
          </a:stretch>
        </p:blipFill>
        <p:spPr bwMode="auto">
          <a:xfrm>
            <a:off x="500034" y="1071546"/>
            <a:ext cx="3714776" cy="2376264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71480"/>
            <a:ext cx="600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714357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6000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«Большой – маленький»</a:t>
            </a:r>
          </a:p>
          <a:p>
            <a:r>
              <a:rPr lang="ru-RU" b="1" i="1" dirty="0" smtClean="0"/>
              <a:t>Цель: </a:t>
            </a:r>
            <a:r>
              <a:rPr lang="ru-RU" dirty="0" smtClean="0"/>
              <a:t>тренировка в образовании существительных с суффиксами уменьшительно-ласкательного значения, развитие тонкой моторики пальцев рук.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DCIM\105_PANA\P1050395.JPG"/>
          <p:cNvPicPr>
            <a:picLocks noChangeAspect="1" noChangeArrowheads="1"/>
          </p:cNvPicPr>
          <p:nvPr/>
        </p:nvPicPr>
        <p:blipFill>
          <a:blip r:embed="rId2" cstate="print"/>
          <a:srcRect l="3538" t="2751" r="2751" b="2751"/>
          <a:stretch>
            <a:fillRect/>
          </a:stretch>
        </p:blipFill>
        <p:spPr bwMode="auto">
          <a:xfrm>
            <a:off x="467544" y="1700808"/>
            <a:ext cx="3744416" cy="2831912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1027" name="Picture 3" descr="F:\DCIM\105_PANA\P1050396.JPG"/>
          <p:cNvPicPr>
            <a:picLocks noChangeAspect="1" noChangeArrowheads="1"/>
          </p:cNvPicPr>
          <p:nvPr/>
        </p:nvPicPr>
        <p:blipFill>
          <a:blip r:embed="rId3" cstate="print"/>
          <a:srcRect l="2751" t="2751" r="5113" b="4851"/>
          <a:stretch>
            <a:fillRect/>
          </a:stretch>
        </p:blipFill>
        <p:spPr bwMode="auto">
          <a:xfrm>
            <a:off x="4932040" y="3501008"/>
            <a:ext cx="3744416" cy="288032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7164288" y="2924944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Вариант -2.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797152"/>
            <a:ext cx="1396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Вариант -1.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:\DCIM\105_PANA\P1050332.JPG"/>
          <p:cNvPicPr>
            <a:picLocks noChangeAspect="1" noChangeArrowheads="1"/>
          </p:cNvPicPr>
          <p:nvPr/>
        </p:nvPicPr>
        <p:blipFill>
          <a:blip r:embed="rId2" cstate="print"/>
          <a:srcRect l="7955" t="10353" r="6111" b="9018"/>
          <a:stretch>
            <a:fillRect/>
          </a:stretch>
        </p:blipFill>
        <p:spPr bwMode="auto">
          <a:xfrm>
            <a:off x="4860032" y="3501008"/>
            <a:ext cx="3857652" cy="27146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3013927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143248"/>
            <a:ext cx="41434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i="1" dirty="0" smtClean="0"/>
          </a:p>
          <a:p>
            <a:pPr lvl="0" algn="ctr"/>
            <a:endParaRPr lang="ru-RU" b="1" i="1" dirty="0" smtClean="0"/>
          </a:p>
          <a:p>
            <a:pPr lvl="0" algn="ctr"/>
            <a:endParaRPr lang="ru-RU" b="1" i="1" dirty="0" smtClean="0"/>
          </a:p>
          <a:p>
            <a:pPr lvl="0" algn="ctr"/>
            <a:r>
              <a:rPr lang="ru-RU" b="1" i="1" dirty="0" smtClean="0"/>
              <a:t>« Найди одинаковые и посчитай»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Цель: </a:t>
            </a:r>
            <a:r>
              <a:rPr lang="ru-RU" i="1" dirty="0" smtClean="0"/>
              <a:t>т</a:t>
            </a:r>
            <a:r>
              <a:rPr lang="ru-RU" dirty="0" smtClean="0"/>
              <a:t>ренировка в согласовании числительных с существительными, развитие мелкой моторики.</a:t>
            </a:r>
          </a:p>
          <a:p>
            <a:pPr lvl="0" algn="ctr"/>
            <a:endParaRPr lang="ru-RU" dirty="0"/>
          </a:p>
        </p:txBody>
      </p:sp>
      <p:pic>
        <p:nvPicPr>
          <p:cNvPr id="8" name="Picture 3" descr="M:\DCIM\105_PANA\P1050127.JPG"/>
          <p:cNvPicPr>
            <a:picLocks noChangeAspect="1" noChangeArrowheads="1"/>
          </p:cNvPicPr>
          <p:nvPr/>
        </p:nvPicPr>
        <p:blipFill>
          <a:blip r:embed="rId3" cstate="print"/>
          <a:srcRect l="17691" t="12823" r="21858" b="11899"/>
          <a:stretch>
            <a:fillRect/>
          </a:stretch>
        </p:blipFill>
        <p:spPr bwMode="auto">
          <a:xfrm>
            <a:off x="388218" y="500042"/>
            <a:ext cx="3665080" cy="285752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500562" y="1214422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Цель: </a:t>
            </a:r>
            <a:r>
              <a:rPr lang="ru-RU" dirty="0" smtClean="0"/>
              <a:t>развитие зрительного восприятия, обобщение предметов, автоматизация звуков и развитие тонкой моторики пальцев рук.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571480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« Найди одинаковые и соедини»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429124" y="492919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4214810" y="178592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2979</TotalTime>
  <Words>421</Words>
  <Application>Microsoft Office PowerPoint</Application>
  <PresentationFormat>Экран (4:3)</PresentationFormat>
  <Paragraphs>81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“Универсальная  игра  «КРЫШЕЧКИ», как эффективная технология речевого развития детей дошкольного возраста” </vt:lpstr>
      <vt:lpstr>Цель : формировать  у детей  умения  воспринимать  и  представлять  предметы зрительно,  развивать  слуховое  внимание  и  слуховую  память,  которые  способствовали  бы  развитию  и  совершенствованию  процессов   речевого  развития.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Любую  игру  можно  использовать  в  работе  по любой  лексической  теме  начиная  с  трех  лет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11</cp:lastModifiedBy>
  <cp:revision>264</cp:revision>
  <dcterms:created xsi:type="dcterms:W3CDTF">2017-01-11T12:30:43Z</dcterms:created>
  <dcterms:modified xsi:type="dcterms:W3CDTF">2023-11-29T07:33:52Z</dcterms:modified>
</cp:coreProperties>
</file>