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79" r:id="rId5"/>
    <p:sldId id="275" r:id="rId6"/>
    <p:sldId id="276" r:id="rId7"/>
    <p:sldId id="281" r:id="rId8"/>
    <p:sldId id="277" r:id="rId9"/>
    <p:sldId id="278" r:id="rId10"/>
    <p:sldId id="272" r:id="rId11"/>
    <p:sldId id="273" r:id="rId12"/>
    <p:sldId id="274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год обучения 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8518518518518535E-2"/>
          <c:y val="0.22481999963322727"/>
          <c:w val="0.96604938271604934"/>
          <c:h val="0.677244820605030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'Лист1'!$B$1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 предметные</c:v>
                </c:pt>
                <c:pt idx="1">
                  <c:v>метапредметные</c:v>
                </c:pt>
                <c:pt idx="2">
                  <c:v>личностные</c:v>
                </c:pt>
                <c:pt idx="3">
                  <c:v> 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91</c:v>
                </c:pt>
                <c:pt idx="1">
                  <c:v>88</c:v>
                </c:pt>
                <c:pt idx="2">
                  <c:v>90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 предметные</c:v>
                </c:pt>
                <c:pt idx="1">
                  <c:v>метапредметные</c:v>
                </c:pt>
                <c:pt idx="2">
                  <c:v>личностные</c:v>
                </c:pt>
                <c:pt idx="3">
                  <c:v> </c:v>
                </c:pt>
              </c:strCache>
            </c:strRef>
          </c:cat>
          <c:val>
            <c:numRef>
              <c:f>'Лист1'!$C$2:$C$5</c:f>
              <c:numCache>
                <c:formatCode>General</c:formatCode>
                <c:ptCount val="4"/>
                <c:pt idx="0">
                  <c:v>94</c:v>
                </c:pt>
                <c:pt idx="1">
                  <c:v>90</c:v>
                </c:pt>
                <c:pt idx="2">
                  <c:v>93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 предметные</c:v>
                </c:pt>
                <c:pt idx="1">
                  <c:v>метапредметные</c:v>
                </c:pt>
                <c:pt idx="2">
                  <c:v>личностные</c:v>
                </c:pt>
                <c:pt idx="3">
                  <c:v> </c:v>
                </c:pt>
              </c:strCache>
            </c:strRef>
          </c:cat>
          <c:val>
            <c:numRef>
              <c:f>'Лист1'!$D$2:$D$5</c:f>
              <c:numCache>
                <c:formatCode>General</c:formatCode>
                <c:ptCount val="4"/>
                <c:pt idx="0">
                  <c:v>95</c:v>
                </c:pt>
                <c:pt idx="1">
                  <c:v>94</c:v>
                </c:pt>
                <c:pt idx="2">
                  <c:v>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3576704"/>
        <c:axId val="83578240"/>
      </c:barChart>
      <c:catAx>
        <c:axId val="83576704"/>
        <c:scaling>
          <c:orientation val="minMax"/>
        </c:scaling>
        <c:delete val="0"/>
        <c:axPos val="b"/>
        <c:majorTickMark val="none"/>
        <c:minorTickMark val="none"/>
        <c:tickLblPos val="nextTo"/>
        <c:crossAx val="83578240"/>
        <c:crosses val="autoZero"/>
        <c:auto val="1"/>
        <c:lblAlgn val="ctr"/>
        <c:lblOffset val="100"/>
        <c:noMultiLvlLbl val="0"/>
      </c:catAx>
      <c:valAx>
        <c:axId val="83578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357670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45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5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4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5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37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4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2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6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32EE-4B03-4861-93BF-5171A92845B1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A4016-28BF-45D1-B8A2-C18C76A63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36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20162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Практика дополнительного образования «Юный шахматист»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Развитие стратегического мышления обучающихся через игру в шахматы в условиях неопределенности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276872"/>
            <a:ext cx="7200800" cy="3888432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Трапезникова Галина Николаевна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Педагог дополнительного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бразования  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 ДДЮТ г. Белоярский»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05686"/>
            <a:ext cx="2536500" cy="35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73216"/>
            <a:ext cx="903397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Результативность обучения посредством технологии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«Портфолио»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131840" y="1268760"/>
          <a:ext cx="3203651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5676871" imgH="8019809" progId="AcroExch.Document.DC">
                  <p:embed/>
                </p:oleObj>
              </mc:Choice>
              <mc:Fallback>
                <p:oleObj name="Acrobat Document" r:id="rId3" imgW="5676871" imgH="8019809" progId="AcroExch.Document.DC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268760"/>
                        <a:ext cx="3203651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08720"/>
            <a:ext cx="213026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836712"/>
            <a:ext cx="2483768" cy="352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0851" y="3140968"/>
            <a:ext cx="233314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3212976"/>
            <a:ext cx="2304256" cy="327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Результативность обучения</a:t>
            </a:r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764704"/>
            <a:ext cx="1908211" cy="254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764704"/>
            <a:ext cx="1965666" cy="26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764704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501008"/>
            <a:ext cx="4097429" cy="30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54" y="3573016"/>
            <a:ext cx="23222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501007"/>
            <a:ext cx="2339752" cy="311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8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77072"/>
            <a:ext cx="1146147" cy="16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25144"/>
            <a:ext cx="1146147" cy="16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2852936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0297" y="2636912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504056"/>
          </a:xfrm>
        </p:spPr>
        <p:txBody>
          <a:bodyPr>
            <a:normAutofit/>
          </a:bodyPr>
          <a:lstStyle/>
          <a:p>
            <a:r>
              <a:rPr lang="ru-RU" sz="1800" b="1" kern="12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800" kern="1200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33256"/>
            <a:ext cx="585539" cy="82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6" descr="C:\Documents and Settings\Учитель\Мои документы\Downloads\4Б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3568" y="764704"/>
            <a:ext cx="756084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5"/>
            <a:ext cx="1589750" cy="105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0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235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Игры в шахматы в условиях неопределённости</a:t>
            </a:r>
            <a:r>
              <a:rPr lang="ru-RU" sz="1800" b="1" kern="12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43" y="5496644"/>
            <a:ext cx="903397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ДНС\Desktop\фото для конкурсаСургут\20221012_13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72549" y="1604797"/>
            <a:ext cx="5568618" cy="4176464"/>
          </a:xfrm>
          <a:prstGeom prst="rect">
            <a:avLst/>
          </a:prstGeom>
          <a:noFill/>
        </p:spPr>
      </p:pic>
      <p:pic>
        <p:nvPicPr>
          <p:cNvPr id="10" name="Picture 2" descr="C:\Users\ДНС\Desktop\фото для конкурсаСургут\20221021_1304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8868" y="3680204"/>
            <a:ext cx="3022688" cy="2952328"/>
          </a:xfrm>
          <a:prstGeom prst="rect">
            <a:avLst/>
          </a:prstGeom>
          <a:noFill/>
        </p:spPr>
      </p:pic>
      <p:pic>
        <p:nvPicPr>
          <p:cNvPr id="11" name="Picture 3" descr="C:\Users\ДНС\Desktop\фото для конкурсаСургут\20221021_130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740670"/>
            <a:ext cx="3024336" cy="281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8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Шахматно-задачная технология развития у детей способности действовать 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уме»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21292"/>
            <a:ext cx="4032448" cy="258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ownloads\20220426_153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757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40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шахматных задач в условиях неопределенности</a:t>
            </a:r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«Один в поле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Традиционные правила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Чёрные фигуры заколдованы, и им запрещено двигаться. Нужно побить белой ферзей все чёрные фигуры, беря каждым ходом по фигуре.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Ситуация неопределенности (изменения в процессе игры):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спустя некоторое время изменяем условия, в каждом следующем варианте выполнения задания добавляем по пешке, и затем пешек появляется больше на шахматной доске.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12976"/>
            <a:ext cx="3240360" cy="291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ДНС\Desktop\конкурс Сургут\фото для конкурсаСургут\20221025_154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12976"/>
            <a:ext cx="2949877" cy="2978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шахматных задач в условиях неопределенности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«Мат Королю»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Традиционные правила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матовании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ферзем и королем одинокого неприятельского короля оптимальная стратегия – постепенное его оттеснение на одну из крайних линий, а затем подвести своего короля поближе и объявить мат.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Ситуация неопределенности (изменения в процессе игры)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Белые поставили черным мат, но фигуры неожиданно упали на пол. Восстанови позицию.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белых на доске были король и ферзь, а у черных только король. При  этом все фигуры располагались на восьмой горизонтали.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8698"/>
            <a:ext cx="3240360" cy="284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6046"/>
            <a:ext cx="3377203" cy="284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шахматных задач в условиях неопределенности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Классические шахматы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Традиционные правила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Игра проходит по стандартным правилам шахмат без каких-либо изменений.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Ситуация неопределенности (изменения в процессе игры):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течение всей игры партнеры меняются местами и продолжают партию фигурами соперника.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44924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шахматных задач в условиях неопределенности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Боевые шахматы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Традиционные правила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Отличие этого варианта от классических шахмат в том, что перед началом партии игроки тайно расставляют свои фигуры, установив специальную перегородку посередине поля. Игра проходит по стандартным правилам шахмат без каких-либо изменений.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Ситуация неопределенности (изменения в процессе игры):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если король соперника в начале игры оказался под шахом, то я снимаю ту фигуру, от которой следует шах, и игра продолжается. В течение всей игры, если королю следует шах, а не мат, то шахматная фигура, от которой следует шах,   снимается с доски.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5" descr="C:\Users\ДНС\Desktop\фото для конкурсаСургут\20221025_16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4104455" cy="3078341"/>
          </a:xfrm>
          <a:prstGeom prst="rect">
            <a:avLst/>
          </a:prstGeom>
          <a:noFill/>
        </p:spPr>
      </p:pic>
      <p:pic>
        <p:nvPicPr>
          <p:cNvPr id="5" name="Picture 2" descr="C:\Users\ДНС\Desktop\конкурс Сургут\фото для конкурсаСургут\20221025_161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шахматных задач в условиях неопределенности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" y="764704"/>
            <a:ext cx="822960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Шведские шахматы (шведки)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Традиционные правила 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игре участвуют четыре игрока, разбитые на пары. Игра идёт по правилам обычных шахмат, за важным исключением: после каждого взятия фигуры и пешки, снятые фигуры с доски, передаются  партнёру.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Ситуация неопределенности (изменения в процессе игры):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спустя некоторое время с того момента, как началась игра, изменить условие - снять с шахматной доски игроков сильные фигуры (белых и черных ферзей), снятые фигуры выставляют не себе, а партнеру, не советуясь с ним.</a:t>
            </a: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6" descr="C:\Users\ДНС\Desktop\фото для конкурсаСургут\20201212_111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64384"/>
            <a:ext cx="4752528" cy="3392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446</Words>
  <Application>Microsoft Office PowerPoint</Application>
  <PresentationFormat>Экран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Acrobat Document</vt:lpstr>
      <vt:lpstr> Практика дополнительного образования «Юный шахматист»  Развитие стратегического мышления обучающихся через игру в шахматы в условиях неопределенности     </vt:lpstr>
      <vt:lpstr>  </vt:lpstr>
      <vt:lpstr>Игры в шахматы в условиях неопределённости </vt:lpstr>
      <vt:lpstr>Шахматно-задачная технология развития у детей способности действовать  «в уме»</vt:lpstr>
      <vt:lpstr>Решение шахматных задач в условиях неопределенности</vt:lpstr>
      <vt:lpstr>Решение шахматных задач в условиях неопределенности</vt:lpstr>
      <vt:lpstr>Решение шахматных задач в условиях неопределенности</vt:lpstr>
      <vt:lpstr>Решение шахматных задач в условиях неопределенности</vt:lpstr>
      <vt:lpstr>Решение шахматных задач в условиях неопределенности</vt:lpstr>
      <vt:lpstr>  Результативность обучения посредством технологии «Портфолио» </vt:lpstr>
      <vt:lpstr>Результативность обучения</vt:lpstr>
      <vt:lpstr>Диагностика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69</cp:revision>
  <dcterms:created xsi:type="dcterms:W3CDTF">2022-04-26T08:33:13Z</dcterms:created>
  <dcterms:modified xsi:type="dcterms:W3CDTF">2022-11-07T06:24:41Z</dcterms:modified>
</cp:coreProperties>
</file>