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7" r:id="rId4"/>
    <p:sldId id="275" r:id="rId5"/>
    <p:sldId id="266" r:id="rId6"/>
    <p:sldId id="274" r:id="rId7"/>
    <p:sldId id="278" r:id="rId8"/>
    <p:sldId id="286" r:id="rId9"/>
    <p:sldId id="280" r:id="rId10"/>
    <p:sldId id="262" r:id="rId11"/>
    <p:sldId id="264" r:id="rId12"/>
    <p:sldId id="261" r:id="rId13"/>
    <p:sldId id="263" r:id="rId14"/>
    <p:sldId id="269" r:id="rId15"/>
    <p:sldId id="270" r:id="rId16"/>
    <p:sldId id="272" r:id="rId17"/>
    <p:sldId id="273" r:id="rId18"/>
    <p:sldId id="282" r:id="rId19"/>
    <p:sldId id="283" r:id="rId20"/>
    <p:sldId id="284" r:id="rId21"/>
    <p:sldId id="281" r:id="rId22"/>
    <p:sldId id="285" r:id="rId23"/>
    <p:sldId id="265"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6418"/>
    <a:srgbClr val="AE7E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69"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BF3024-80D5-4992-A59B-44AD7C5A286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3E66B3E-FACD-4201-B92A-69CAF4A88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4D0AED5-3B2B-4955-9DB4-67A3D38F278E}"/>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5" name="Нижний колонтитул 4">
            <a:extLst>
              <a:ext uri="{FF2B5EF4-FFF2-40B4-BE49-F238E27FC236}">
                <a16:creationId xmlns:a16="http://schemas.microsoft.com/office/drawing/2014/main" id="{F3CD93F6-D070-482B-8CDE-991EEA3D6E8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1BD599-B691-4A68-A3B4-F2875D533E9A}"/>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226272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52FDE5-19AA-4098-A5B3-F0457059D3B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CA53903-171F-4B2D-A487-5BEC87D9E84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A1FC401-90DD-44BA-B551-EF5217136DB8}"/>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5" name="Нижний колонтитул 4">
            <a:extLst>
              <a:ext uri="{FF2B5EF4-FFF2-40B4-BE49-F238E27FC236}">
                <a16:creationId xmlns:a16="http://schemas.microsoft.com/office/drawing/2014/main" id="{25F7AE73-CA89-497E-8E03-A6316F8FFDF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9F4927A-D860-4866-9578-687F6AE6A17F}"/>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227075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B4C182A-B860-4198-835C-7A7E930EA4F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4F6B8CD-6B80-4A00-8322-883C0AEB4FC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81F4829-20EA-4261-8E79-CA90D41F21D3}"/>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5" name="Нижний колонтитул 4">
            <a:extLst>
              <a:ext uri="{FF2B5EF4-FFF2-40B4-BE49-F238E27FC236}">
                <a16:creationId xmlns:a16="http://schemas.microsoft.com/office/drawing/2014/main" id="{BE7F86E5-D975-4401-8809-9CF3261E771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1D5079F-4481-4372-8462-D2CA676BB75F}"/>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2467748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FACA10-D017-4842-8F02-F7752FB64CD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CE1B9C6-7CBD-4EF9-9FD4-1E9C395B3EF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CB73443-D84C-42C2-B9DC-935E04168D00}"/>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5" name="Нижний колонтитул 4">
            <a:extLst>
              <a:ext uri="{FF2B5EF4-FFF2-40B4-BE49-F238E27FC236}">
                <a16:creationId xmlns:a16="http://schemas.microsoft.com/office/drawing/2014/main" id="{97D18BB4-218E-47BF-99F1-7B35D72CB95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032CA60-5B28-42C4-B9DD-15E45430FF9E}"/>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259094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8DA0D2-0D07-4EBE-B843-951980856D0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147B61C-6EA5-4347-B39E-ACC22B4C30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376DB0B-D2C0-4566-8C84-9C4A9F661D16}"/>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5" name="Нижний колонтитул 4">
            <a:extLst>
              <a:ext uri="{FF2B5EF4-FFF2-40B4-BE49-F238E27FC236}">
                <a16:creationId xmlns:a16="http://schemas.microsoft.com/office/drawing/2014/main" id="{54C52811-34C0-4E7F-B41F-D7966FD7C89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FAF3143-F485-42AF-86F1-847830974108}"/>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222980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6D788A-44FE-4112-84C1-45B7A0197C8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8FABFBB-BAD3-4E4C-A03C-21544FEDFEB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6EB8026-5C3C-46A9-9569-AD6D28EDD15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9AC9B63-3359-4975-9557-F1355CBEDBD4}"/>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6" name="Нижний колонтитул 5">
            <a:extLst>
              <a:ext uri="{FF2B5EF4-FFF2-40B4-BE49-F238E27FC236}">
                <a16:creationId xmlns:a16="http://schemas.microsoft.com/office/drawing/2014/main" id="{8C8B7141-861B-4B31-B9FF-BE16FAEB694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62FCF53-F713-40B9-85F8-A6E6D3D59CEC}"/>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3809927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F25C76-FA4B-455E-B264-18F30885591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0D6B77B-132C-47A5-BBDC-D4B842D02C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397B9B0-E693-4F04-B085-45E9BF2B022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821EE6E-6CDA-4F73-A978-DAA6EBBA8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1C86B55-3247-465A-950F-051EAF78548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B4CF325-B0E7-4D46-A542-9E5EB7B3A9C4}"/>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8" name="Нижний колонтитул 7">
            <a:extLst>
              <a:ext uri="{FF2B5EF4-FFF2-40B4-BE49-F238E27FC236}">
                <a16:creationId xmlns:a16="http://schemas.microsoft.com/office/drawing/2014/main" id="{3467382F-6FD4-4876-B01F-A5B2230BE31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86A0A31-513C-452E-B2FF-D61C953FB1BD}"/>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2993480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3C6EBD-5AD3-4EC7-A7AF-32D3587A9F4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7558B17-76A7-4C07-A02F-A86F78AE389D}"/>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4" name="Нижний колонтитул 3">
            <a:extLst>
              <a:ext uri="{FF2B5EF4-FFF2-40B4-BE49-F238E27FC236}">
                <a16:creationId xmlns:a16="http://schemas.microsoft.com/office/drawing/2014/main" id="{E2F5C644-5E69-4D81-8967-F4F37138029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8A9C57C-4F49-477C-A798-0D6AC8FC84D5}"/>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58880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0D19B5F-D89D-4645-BB2F-F5B4D666E69E}"/>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3" name="Нижний колонтитул 2">
            <a:extLst>
              <a:ext uri="{FF2B5EF4-FFF2-40B4-BE49-F238E27FC236}">
                <a16:creationId xmlns:a16="http://schemas.microsoft.com/office/drawing/2014/main" id="{B721F7F4-8E4C-414A-A660-74944E3FFD9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CC2F3BD-923D-442F-9167-53F2C72283EE}"/>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440817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754E1-A680-4D48-B4A5-E3B1DCF5410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9C23F81-6D5C-4B28-B00A-D859A2CA5B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F469B50-B812-41E1-8660-06C5F7EBB3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0F0DE00-8CB9-4DA3-B6BE-7EAA92AE0D43}"/>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6" name="Нижний колонтитул 5">
            <a:extLst>
              <a:ext uri="{FF2B5EF4-FFF2-40B4-BE49-F238E27FC236}">
                <a16:creationId xmlns:a16="http://schemas.microsoft.com/office/drawing/2014/main" id="{F6A3F473-DCF8-4D12-AA30-59EA8C4BA0E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9F27859-B1F2-49DA-A7CB-43C56FE663C4}"/>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133293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89B886-9E64-45E8-B718-12B56468B38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9B9D4C75-1427-464A-9C12-E7FF644AAC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7334439-CC1B-4151-B69C-FE52C238C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B37FE3C-5A27-417C-93F3-BD1923C0EBBF}"/>
              </a:ext>
            </a:extLst>
          </p:cNvPr>
          <p:cNvSpPr>
            <a:spLocks noGrp="1"/>
          </p:cNvSpPr>
          <p:nvPr>
            <p:ph type="dt" sz="half" idx="10"/>
          </p:nvPr>
        </p:nvSpPr>
        <p:spPr/>
        <p:txBody>
          <a:bodyPr/>
          <a:lstStyle/>
          <a:p>
            <a:fld id="{D3C033E8-8A93-46FD-BFCB-5D63970387BB}" type="datetimeFigureOut">
              <a:rPr lang="ru-RU" smtClean="0"/>
              <a:pPr/>
              <a:t>21.12.2022</a:t>
            </a:fld>
            <a:endParaRPr lang="ru-RU"/>
          </a:p>
        </p:txBody>
      </p:sp>
      <p:sp>
        <p:nvSpPr>
          <p:cNvPr id="6" name="Нижний колонтитул 5">
            <a:extLst>
              <a:ext uri="{FF2B5EF4-FFF2-40B4-BE49-F238E27FC236}">
                <a16:creationId xmlns:a16="http://schemas.microsoft.com/office/drawing/2014/main" id="{D92CFB5D-A044-4DF0-A697-E239CC98FB3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D699382-2529-4ED4-9C6A-6C3A4DDEC408}"/>
              </a:ext>
            </a:extLst>
          </p:cNvPr>
          <p:cNvSpPr>
            <a:spLocks noGrp="1"/>
          </p:cNvSpPr>
          <p:nvPr>
            <p:ph type="sldNum" sz="quarter" idx="12"/>
          </p:nvPr>
        </p:nvSpPr>
        <p:spPr/>
        <p:txBody>
          <a:bodyPr/>
          <a:lstStyle/>
          <a:p>
            <a:fld id="{C9E36D24-81E9-48E2-B555-C683C43914BA}" type="slidenum">
              <a:rPr lang="ru-RU" smtClean="0"/>
              <a:pPr/>
              <a:t>‹#›</a:t>
            </a:fld>
            <a:endParaRPr lang="ru-RU"/>
          </a:p>
        </p:txBody>
      </p:sp>
    </p:spTree>
    <p:extLst>
      <p:ext uri="{BB962C8B-B14F-4D97-AF65-F5344CB8AC3E}">
        <p14:creationId xmlns:p14="http://schemas.microsoft.com/office/powerpoint/2010/main" val="257708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9BB1E9-EB23-4E5F-B34C-262239BED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FEBA827-3034-488E-A2E5-5D6523C42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9616808-C7A9-4FF8-A0A3-AEEC56EC00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033E8-8A93-46FD-BFCB-5D63970387BB}" type="datetimeFigureOut">
              <a:rPr lang="ru-RU" smtClean="0"/>
              <a:pPr/>
              <a:t>21.12.2022</a:t>
            </a:fld>
            <a:endParaRPr lang="ru-RU"/>
          </a:p>
        </p:txBody>
      </p:sp>
      <p:sp>
        <p:nvSpPr>
          <p:cNvPr id="5" name="Нижний колонтитул 4">
            <a:extLst>
              <a:ext uri="{FF2B5EF4-FFF2-40B4-BE49-F238E27FC236}">
                <a16:creationId xmlns:a16="http://schemas.microsoft.com/office/drawing/2014/main" id="{69BF676B-8840-4D18-81AF-07649B7DE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7FB96716-4054-40DB-A647-B3524347B2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36D24-81E9-48E2-B555-C683C43914BA}" type="slidenum">
              <a:rPr lang="ru-RU" smtClean="0"/>
              <a:pPr/>
              <a:t>‹#›</a:t>
            </a:fld>
            <a:endParaRPr lang="ru-RU"/>
          </a:p>
        </p:txBody>
      </p:sp>
    </p:spTree>
    <p:extLst>
      <p:ext uri="{BB962C8B-B14F-4D97-AF65-F5344CB8AC3E}">
        <p14:creationId xmlns:p14="http://schemas.microsoft.com/office/powerpoint/2010/main" val="1785902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jpeg"/></Relationships>
</file>

<file path=ppt/slides/_rels/slide21.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pn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file/d/1Jkgbjp1J6UItrjr0IXB8Li8J5dZvCGAV/view?usp=sharing"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file/d/1hW_rysDuoq7w3uaySgI4l3A_0_1fnGEx/view?usp=sharing"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952D35-A727-4319-A29E-92C0336A1EEE}"/>
              </a:ext>
            </a:extLst>
          </p:cNvPr>
          <p:cNvPicPr>
            <a:picLocks noChangeAspect="1"/>
          </p:cNvPicPr>
          <p:nvPr/>
        </p:nvPicPr>
        <p:blipFill>
          <a:blip r:embed="rId2"/>
          <a:stretch>
            <a:fillRect/>
          </a:stretch>
        </p:blipFill>
        <p:spPr>
          <a:xfrm>
            <a:off x="0" y="-1038"/>
            <a:ext cx="12191999" cy="6859038"/>
          </a:xfrm>
          <a:prstGeom prst="rect">
            <a:avLst/>
          </a:prstGeom>
        </p:spPr>
      </p:pic>
      <p:sp>
        <p:nvSpPr>
          <p:cNvPr id="12" name="TextBox 11">
            <a:extLst>
              <a:ext uri="{FF2B5EF4-FFF2-40B4-BE49-F238E27FC236}">
                <a16:creationId xmlns:a16="http://schemas.microsoft.com/office/drawing/2014/main" id="{88AD8AE7-B6ED-421C-BDF1-4AA0EF16241A}"/>
              </a:ext>
            </a:extLst>
          </p:cNvPr>
          <p:cNvSpPr txBox="1"/>
          <p:nvPr/>
        </p:nvSpPr>
        <p:spPr>
          <a:xfrm>
            <a:off x="787138" y="5198882"/>
            <a:ext cx="7046536" cy="1569660"/>
          </a:xfrm>
          <a:prstGeom prst="rect">
            <a:avLst/>
          </a:prstGeom>
          <a:noFill/>
        </p:spPr>
        <p:txBody>
          <a:bodyPr wrap="square" rtlCol="0">
            <a:spAutoFit/>
          </a:bodyPr>
          <a:lstStyle/>
          <a:p>
            <a:r>
              <a:rPr lang="ru-RU" sz="9600" b="1" dirty="0">
                <a:solidFill>
                  <a:schemeClr val="accent2">
                    <a:lumMod val="75000"/>
                  </a:schemeClr>
                </a:solidFill>
                <a:latin typeface="Gabriola" panose="04040605051002020D02" pitchFamily="82" charset="0"/>
              </a:rPr>
              <a:t>ДЕНЬ СЕМЬИ</a:t>
            </a:r>
          </a:p>
        </p:txBody>
      </p:sp>
    </p:spTree>
    <p:extLst>
      <p:ext uri="{BB962C8B-B14F-4D97-AF65-F5344CB8AC3E}">
        <p14:creationId xmlns:p14="http://schemas.microsoft.com/office/powerpoint/2010/main" val="4803647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0D90910-0333-495A-9667-650F8D720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id="{5BDFB2F4-FC8F-426C-BAD1-600F121C73CD}"/>
              </a:ext>
            </a:extLst>
          </p:cNvPr>
          <p:cNvSpPr/>
          <p:nvPr/>
        </p:nvSpPr>
        <p:spPr>
          <a:xfrm>
            <a:off x="171855" y="265361"/>
            <a:ext cx="11848289" cy="4093428"/>
          </a:xfrm>
          <a:prstGeom prst="rect">
            <a:avLst/>
          </a:prstGeom>
        </p:spPr>
        <p:txBody>
          <a:bodyPr wrap="square">
            <a:spAutoFit/>
          </a:bodyPr>
          <a:lstStyle/>
          <a:p>
            <a:pPr algn="ctr"/>
            <a:r>
              <a:rPr lang="ru-RU" sz="2000" b="1" dirty="0">
                <a:latin typeface="Times New Roman" panose="02020603050405020304" pitchFamily="18" charset="0"/>
                <a:cs typeface="Times New Roman" panose="02020603050405020304" pitchFamily="18" charset="0"/>
              </a:rPr>
              <a:t>      </a:t>
            </a:r>
            <a:r>
              <a:rPr lang="ru-RU" sz="4000" b="1" dirty="0">
                <a:solidFill>
                  <a:schemeClr val="accent2">
                    <a:lumMod val="75000"/>
                  </a:schemeClr>
                </a:solidFill>
                <a:latin typeface="Gabriola" panose="04040605051002020D02" pitchFamily="82" charset="0"/>
                <a:ea typeface="Yu Gothic UI Semibold" panose="020B0700000000000000" pitchFamily="34" charset="-128"/>
              </a:rPr>
              <a:t>ИСТОРИЯ ВОЗНИКНОВЕНИЯ ПРАЗДНИКА</a:t>
            </a:r>
          </a:p>
          <a:p>
            <a:pPr indent="457200"/>
            <a:r>
              <a:rPr lang="ru-RU" sz="2000" b="1" dirty="0">
                <a:latin typeface="Times New Roman" panose="02020603050405020304" pitchFamily="18" charset="0"/>
                <a:cs typeface="Times New Roman" panose="02020603050405020304" pitchFamily="18" charset="0"/>
              </a:rPr>
              <a:t>Всероссийский праздник День семьи</a:t>
            </a:r>
            <a:r>
              <a:rPr lang="ru-RU" sz="2000" dirty="0">
                <a:latin typeface="Times New Roman" panose="02020603050405020304" pitchFamily="18" charset="0"/>
                <a:cs typeface="Times New Roman" panose="02020603050405020304" pitchFamily="18" charset="0"/>
              </a:rPr>
              <a:t>, любви и верности тесно связан с историей и жизнеописанием святых благоверных </a:t>
            </a:r>
            <a:r>
              <a:rPr lang="ru-RU" sz="2000" b="1" dirty="0">
                <a:latin typeface="Times New Roman" panose="02020603050405020304" pitchFamily="18" charset="0"/>
                <a:cs typeface="Times New Roman" panose="02020603050405020304" pitchFamily="18" charset="0"/>
              </a:rPr>
              <a:t>Петра и Февронии.</a:t>
            </a:r>
            <a:r>
              <a:rPr lang="ru-RU" sz="2000" dirty="0">
                <a:latin typeface="Times New Roman" panose="02020603050405020304" pitchFamily="18" charset="0"/>
                <a:cs typeface="Times New Roman" panose="02020603050405020304" pitchFamily="18" charset="0"/>
              </a:rPr>
              <a:t> Эта супружеская чета жила в городе Муроме Владимирской области в XII-XIII веках.</a:t>
            </a:r>
          </a:p>
          <a:p>
            <a:pPr indent="457200"/>
            <a:r>
              <a:rPr lang="ru-RU" sz="2000" dirty="0">
                <a:latin typeface="Times New Roman" panose="02020603050405020304" pitchFamily="18" charset="0"/>
                <a:cs typeface="Times New Roman" panose="02020603050405020304" pitchFamily="18" charset="0"/>
              </a:rPr>
              <a:t>История их романтичной любви и примерного жития началась с настоящего чуда, о чём и сообщается в древнерусской «Повести о Петре и Февронии Муромских»: благоверный князь Пётр, вступивший на Муромский престол, болел проказой. Его тяжкий недуг не поддавался лечению, но однажды во сне князю было видение, что исцелить его сможет дева Феврония - дочь древолаза из деревни Ласково, что в Рязанской земле. Дева исцелила князя Петра, за это он взял её в жёны и увидел насколько она работящая, хозяйственная, ласковая, добрая и понимающая. Довольно быстро Пётр по-настоящему влюбился в </a:t>
            </a:r>
            <a:r>
              <a:rPr lang="ru-RU" sz="2000" dirty="0" err="1">
                <a:latin typeface="Times New Roman" panose="02020603050405020304" pitchFamily="18" charset="0"/>
                <a:cs typeface="Times New Roman" panose="02020603050405020304" pitchFamily="18" charset="0"/>
              </a:rPr>
              <a:t>Февронию</a:t>
            </a:r>
            <a:r>
              <a:rPr lang="ru-RU" sz="2000" dirty="0">
                <a:latin typeface="Times New Roman" panose="02020603050405020304" pitchFamily="18" charset="0"/>
                <a:cs typeface="Times New Roman" panose="02020603050405020304" pitchFamily="18" charset="0"/>
              </a:rPr>
              <a:t>                               и не представлял, как жил без нее ранее. Их семья, где всегда царили взаимные                                  чувства, доверие и согласие стала символом истинной преданности.</a:t>
            </a:r>
          </a:p>
        </p:txBody>
      </p:sp>
      <p:pic>
        <p:nvPicPr>
          <p:cNvPr id="4" name="Picture 4" descr="Храм Петра и Февронии Муромских откроется в Карачаево-Черкесии в День семьи,  любви и верности">
            <a:extLst>
              <a:ext uri="{FF2B5EF4-FFF2-40B4-BE49-F238E27FC236}">
                <a16:creationId xmlns:a16="http://schemas.microsoft.com/office/drawing/2014/main" id="{E1CDBD9E-4A03-4D8D-99A4-CFE096F3D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2254" y="4267200"/>
            <a:ext cx="4205523" cy="236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10571"/>
      </p:ext>
    </p:extLst>
  </p:cSld>
  <p:clrMapOvr>
    <a:masterClrMapping/>
  </p:clrMapOvr>
  <p:transition>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56EB59D-0CDC-470F-9068-F89B96101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315" name="Picture 3"/>
          <p:cNvPicPr>
            <a:picLocks noChangeAspect="1" noChangeArrowheads="1"/>
          </p:cNvPicPr>
          <p:nvPr/>
        </p:nvPicPr>
        <p:blipFill>
          <a:blip r:embed="rId3"/>
          <a:srcRect/>
          <a:stretch>
            <a:fillRect/>
          </a:stretch>
        </p:blipFill>
        <p:spPr bwMode="auto">
          <a:xfrm>
            <a:off x="8865106" y="1204685"/>
            <a:ext cx="3041670" cy="2191657"/>
          </a:xfrm>
          <a:prstGeom prst="rect">
            <a:avLst/>
          </a:prstGeom>
          <a:noFill/>
          <a:ln w="9525">
            <a:noFill/>
            <a:miter lim="800000"/>
            <a:headEnd/>
            <a:tailEnd/>
          </a:ln>
          <a:effectLst/>
        </p:spPr>
      </p:pic>
      <p:pic>
        <p:nvPicPr>
          <p:cNvPr id="13317" name="Picture 5"/>
          <p:cNvPicPr>
            <a:picLocks noChangeAspect="1" noChangeArrowheads="1"/>
          </p:cNvPicPr>
          <p:nvPr/>
        </p:nvPicPr>
        <p:blipFill>
          <a:blip r:embed="rId4"/>
          <a:srcRect/>
          <a:stretch>
            <a:fillRect/>
          </a:stretch>
        </p:blipFill>
        <p:spPr bwMode="auto">
          <a:xfrm>
            <a:off x="1030512" y="3715656"/>
            <a:ext cx="3703775" cy="246743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5"/>
          <a:srcRect/>
          <a:stretch>
            <a:fillRect/>
          </a:stretch>
        </p:blipFill>
        <p:spPr bwMode="auto">
          <a:xfrm>
            <a:off x="7024915" y="3634627"/>
            <a:ext cx="3614056" cy="2504915"/>
          </a:xfrm>
          <a:prstGeom prst="rect">
            <a:avLst/>
          </a:prstGeom>
          <a:noFill/>
          <a:ln w="9525">
            <a:noFill/>
            <a:miter lim="800000"/>
            <a:headEnd/>
            <a:tailEnd/>
          </a:ln>
          <a:effectLst/>
        </p:spPr>
      </p:pic>
      <p:sp>
        <p:nvSpPr>
          <p:cNvPr id="7" name="Прямоугольник 6"/>
          <p:cNvSpPr/>
          <p:nvPr/>
        </p:nvSpPr>
        <p:spPr>
          <a:xfrm>
            <a:off x="2304631" y="210848"/>
            <a:ext cx="7611379" cy="707886"/>
          </a:xfrm>
          <a:prstGeom prst="rect">
            <a:avLst/>
          </a:prstGeom>
        </p:spPr>
        <p:txBody>
          <a:bodyPr wrap="none">
            <a:spAutoFit/>
          </a:bodyPr>
          <a:lstStyle/>
          <a:p>
            <a:pPr algn="ctr"/>
            <a:r>
              <a:rPr lang="ru-RU" sz="1050" b="1" dirty="0">
                <a:latin typeface="Times New Roman" panose="02020603050405020304" pitchFamily="18" charset="0"/>
                <a:cs typeface="Times New Roman" panose="02020603050405020304" pitchFamily="18" charset="0"/>
              </a:rPr>
              <a:t> </a:t>
            </a:r>
            <a:r>
              <a:rPr lang="ru-RU" sz="4000" b="1" dirty="0">
                <a:solidFill>
                  <a:schemeClr val="accent2">
                    <a:lumMod val="75000"/>
                  </a:schemeClr>
                </a:solidFill>
                <a:latin typeface="Gabriola" panose="04040605051002020D02" pitchFamily="82" charset="0"/>
                <a:ea typeface="Yu Gothic UI Semibold" panose="020B0700000000000000" pitchFamily="34" charset="-128"/>
              </a:rPr>
              <a:t>ИСТОРИЯ ВОЗНИКНОВЕНИЯ ПРАЗДНИКА</a:t>
            </a:r>
            <a:endParaRPr lang="ru-RU" sz="4000" dirty="0"/>
          </a:p>
        </p:txBody>
      </p:sp>
      <p:sp>
        <p:nvSpPr>
          <p:cNvPr id="8" name="TextBox 7"/>
          <p:cNvSpPr txBox="1"/>
          <p:nvPr/>
        </p:nvSpPr>
        <p:spPr>
          <a:xfrm>
            <a:off x="290287" y="856343"/>
            <a:ext cx="8635999" cy="2862322"/>
          </a:xfrm>
          <a:prstGeom prst="rect">
            <a:avLst/>
          </a:prstGeom>
          <a:noFill/>
        </p:spPr>
        <p:txBody>
          <a:bodyPr wrap="square" rtlCol="0">
            <a:spAutoFit/>
          </a:bodyPr>
          <a:lstStyle/>
          <a:p>
            <a:pPr indent="457200"/>
            <a:r>
              <a:rPr lang="ru-RU" sz="2000" dirty="0">
                <a:latin typeface="Times New Roman" panose="02020603050405020304" pitchFamily="18" charset="0"/>
                <a:cs typeface="Times New Roman" panose="02020603050405020304" pitchFamily="18" charset="0"/>
              </a:rPr>
              <a:t> По легенде они умерли в один день - 25 июня (по новому стилю - 8 июля) 1228 года. Их тела, упокоенные в разных местах, чудесным образом оказались в одном гробу,  что сочли чудом. </a:t>
            </a:r>
            <a:r>
              <a:rPr lang="ru-RU" sz="2000" b="1" dirty="0">
                <a:latin typeface="Times New Roman" panose="02020603050405020304" pitchFamily="18" charset="0"/>
                <a:cs typeface="Times New Roman" panose="02020603050405020304" pitchFamily="18" charset="0"/>
              </a:rPr>
              <a:t>Пётр и </a:t>
            </a:r>
            <a:r>
              <a:rPr lang="ru-RU" sz="2000" b="1" dirty="0" err="1">
                <a:latin typeface="Times New Roman" panose="02020603050405020304" pitchFamily="18" charset="0"/>
                <a:cs typeface="Times New Roman" panose="02020603050405020304" pitchFamily="18" charset="0"/>
              </a:rPr>
              <a:t>Феврония</a:t>
            </a:r>
            <a:r>
              <a:rPr lang="ru-RU" sz="2000" b="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были канонизированы православной церковью на церковном соборе 1547 года. Их мощи хранятся в храме Святой Троицы Свято-Троицкого                   монастыря в Муроме.</a:t>
            </a:r>
          </a:p>
          <a:p>
            <a:pPr indent="457200"/>
            <a:r>
              <a:rPr lang="ru-RU" sz="2000" dirty="0">
                <a:latin typeface="Times New Roman" panose="02020603050405020304" pitchFamily="18" charset="0"/>
                <a:cs typeface="Times New Roman" panose="02020603050405020304" pitchFamily="18" charset="0"/>
              </a:rPr>
              <a:t>       Традиция светского празднования дня Петра и </a:t>
            </a:r>
            <a:r>
              <a:rPr lang="ru-RU" sz="2000" dirty="0" err="1">
                <a:latin typeface="Times New Roman" panose="02020603050405020304" pitchFamily="18" charset="0"/>
                <a:cs typeface="Times New Roman" panose="02020603050405020304" pitchFamily="18" charset="0"/>
              </a:rPr>
              <a:t>Февронии</a:t>
            </a:r>
            <a:r>
              <a:rPr lang="ru-RU" sz="2000" dirty="0">
                <a:latin typeface="Times New Roman" panose="02020603050405020304" pitchFamily="18" charset="0"/>
                <a:cs typeface="Times New Roman" panose="02020603050405020304" pitchFamily="18" charset="0"/>
              </a:rPr>
              <a:t> была восстановлена </a:t>
            </a:r>
            <a:r>
              <a:rPr lang="ru-RU" sz="2000" dirty="0" err="1">
                <a:latin typeface="Times New Roman" panose="02020603050405020304" pitchFamily="18" charset="0"/>
                <a:cs typeface="Times New Roman" panose="02020603050405020304" pitchFamily="18" charset="0"/>
              </a:rPr>
              <a:t>муромчанами</a:t>
            </a:r>
            <a:r>
              <a:rPr lang="ru-RU" sz="2000" dirty="0">
                <a:latin typeface="Times New Roman" panose="02020603050405020304" pitchFamily="18" charset="0"/>
                <a:cs typeface="Times New Roman" panose="02020603050405020304" pitchFamily="18" charset="0"/>
              </a:rPr>
              <a:t>  в 90-х годах, когда День города был объединён с Днём семейных ценностей и стал отмечаться </a:t>
            </a:r>
            <a:r>
              <a:rPr lang="ru-RU" sz="2000" b="1" dirty="0">
                <a:latin typeface="Times New Roman" panose="02020603050405020304" pitchFamily="18" charset="0"/>
                <a:cs typeface="Times New Roman" panose="02020603050405020304" pitchFamily="18" charset="0"/>
              </a:rPr>
              <a:t>8 июля</a:t>
            </a:r>
            <a:r>
              <a:rPr lang="ru-RU" sz="2000" dirty="0">
                <a:latin typeface="Times New Roman" panose="02020603050405020304" pitchFamily="18" charset="0"/>
                <a:cs typeface="Times New Roman" panose="02020603050405020304" pitchFamily="18" charset="0"/>
              </a:rPr>
              <a:t>.</a:t>
            </a:r>
            <a:endParaRPr lang="ru-RU" sz="2000" dirty="0"/>
          </a:p>
        </p:txBody>
      </p:sp>
    </p:spTree>
    <p:extLst>
      <p:ext uri="{BB962C8B-B14F-4D97-AF65-F5344CB8AC3E}">
        <p14:creationId xmlns:p14="http://schemas.microsoft.com/office/powerpoint/2010/main" val="2994067478"/>
      </p:ext>
    </p:extLst>
  </p:cSld>
  <p:clrMapOvr>
    <a:masterClrMapping/>
  </p:clrMapOvr>
  <p:transition>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D1343B1-EDDA-4E11-B065-59E5D13F1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a:extLst>
              <a:ext uri="{FF2B5EF4-FFF2-40B4-BE49-F238E27FC236}">
                <a16:creationId xmlns:a16="http://schemas.microsoft.com/office/drawing/2014/main" id="{51D905EA-1C43-40DD-9A89-376604EDE60F}"/>
              </a:ext>
            </a:extLst>
          </p:cNvPr>
          <p:cNvSpPr/>
          <p:nvPr/>
        </p:nvSpPr>
        <p:spPr>
          <a:xfrm>
            <a:off x="999241" y="399305"/>
            <a:ext cx="9954706" cy="5078313"/>
          </a:xfrm>
          <a:prstGeom prst="rect">
            <a:avLst/>
          </a:prstGeom>
        </p:spPr>
        <p:txBody>
          <a:bodyPr wrap="square">
            <a:spAutoFit/>
          </a:bodyPr>
          <a:lstStyle/>
          <a:p>
            <a:pPr algn="ctr"/>
            <a:r>
              <a:rPr lang="ru-RU" sz="4400" b="1" dirty="0">
                <a:solidFill>
                  <a:srgbClr val="B70000"/>
                </a:solidFill>
                <a:latin typeface="Gabriola" panose="04040605051002020D02" pitchFamily="82" charset="0"/>
                <a:cs typeface="Times New Roman" panose="02020603050405020304" pitchFamily="18" charset="0"/>
              </a:rPr>
              <a:t>Традиции международного для семьи</a:t>
            </a:r>
          </a:p>
          <a:p>
            <a:r>
              <a:rPr lang="ru-RU" sz="2000" dirty="0">
                <a:solidFill>
                  <a:srgbClr val="000000"/>
                </a:solidFill>
                <a:latin typeface="Times New Roman" panose="02020603050405020304" pitchFamily="18" charset="0"/>
                <a:cs typeface="Times New Roman" panose="02020603050405020304" pitchFamily="18" charset="0"/>
              </a:rPr>
              <a:t>     Не секрет, что для счастливой гармоничной семьи необходимо иметь традиции, которые будут объединять всех членов семьи. Совместные привычки в семье необходимы как семьям без детей, чтобы сохранить любовь и взаимопонимание, так и семьям с детьми, чтобы приучать их к нормальным взаимоотношениям между членами семьи.       </a:t>
            </a:r>
          </a:p>
          <a:p>
            <a:r>
              <a:rPr lang="ru-RU" sz="2000" dirty="0">
                <a:solidFill>
                  <a:srgbClr val="000000"/>
                </a:solidFill>
                <a:latin typeface="Times New Roman" panose="02020603050405020304" pitchFamily="18" charset="0"/>
                <a:cs typeface="Times New Roman" panose="02020603050405020304" pitchFamily="18" charset="0"/>
              </a:rPr>
              <a:t>     Помимо прочего дети нуждаются в счастливом детстве, которое им могут обеспечить только родители. Например, традиция каждые выходные водить детей в поход не только сплотит всю семью, но и приобщит маленьких непосед к культуре и правильному отношению к природе.</a:t>
            </a:r>
          </a:p>
          <a:p>
            <a:r>
              <a:rPr lang="ru-RU" sz="2000" dirty="0">
                <a:solidFill>
                  <a:srgbClr val="000000"/>
                </a:solidFill>
                <a:latin typeface="Times New Roman" panose="02020603050405020304" pitchFamily="18" charset="0"/>
                <a:cs typeface="Times New Roman" panose="02020603050405020304" pitchFamily="18" charset="0"/>
              </a:rPr>
              <a:t>                                     Администрация каждого района в международный день семьи           </a:t>
            </a:r>
          </a:p>
          <a:p>
            <a:r>
              <a:rPr lang="ru-RU" sz="2000" dirty="0">
                <a:solidFill>
                  <a:srgbClr val="000000"/>
                </a:solidFill>
                <a:latin typeface="Times New Roman" panose="02020603050405020304" pitchFamily="18" charset="0"/>
                <a:cs typeface="Times New Roman" panose="02020603050405020304" pitchFamily="18" charset="0"/>
              </a:rPr>
              <a:t>                                      устраивает свою программу, концерты, конкурсы, интересные       </a:t>
            </a:r>
          </a:p>
          <a:p>
            <a:r>
              <a:rPr lang="ru-RU" sz="2000" dirty="0">
                <a:solidFill>
                  <a:srgbClr val="000000"/>
                </a:solidFill>
                <a:latin typeface="Times New Roman" panose="02020603050405020304" pitchFamily="18" charset="0"/>
                <a:cs typeface="Times New Roman" panose="02020603050405020304" pitchFamily="18" charset="0"/>
              </a:rPr>
              <a:t>                                        представления и салют. Происходит все, чтобы семьи приходили  </a:t>
            </a:r>
          </a:p>
          <a:p>
            <a:r>
              <a:rPr lang="ru-RU" sz="2000" dirty="0">
                <a:solidFill>
                  <a:srgbClr val="000000"/>
                </a:solidFill>
                <a:latin typeface="Times New Roman" panose="02020603050405020304" pitchFamily="18" charset="0"/>
                <a:cs typeface="Times New Roman" panose="02020603050405020304" pitchFamily="18" charset="0"/>
              </a:rPr>
              <a:t>                                       вместе с детьми, учились налаживать правильные отношения и  </a:t>
            </a:r>
          </a:p>
          <a:p>
            <a:r>
              <a:rPr lang="ru-RU" sz="2000" dirty="0">
                <a:solidFill>
                  <a:srgbClr val="000000"/>
                </a:solidFill>
                <a:latin typeface="Times New Roman" panose="02020603050405020304" pitchFamily="18" charset="0"/>
                <a:cs typeface="Times New Roman" panose="02020603050405020304" pitchFamily="18" charset="0"/>
              </a:rPr>
              <a:t>                                      подавали хороший пример для своих детей.</a:t>
            </a:r>
            <a:br>
              <a:rPr lang="ru-RU" sz="2000" dirty="0">
                <a:solidFill>
                  <a:srgbClr val="000000"/>
                </a:solidFill>
                <a:latin typeface="Times New Roman" panose="02020603050405020304" pitchFamily="18" charset="0"/>
                <a:cs typeface="Times New Roman" panose="02020603050405020304" pitchFamily="18" charset="0"/>
              </a:rPr>
            </a:br>
            <a:endParaRPr lang="ru-RU" sz="2000" b="0" i="0" dirty="0">
              <a:solidFill>
                <a:srgbClr val="000000"/>
              </a:solidFill>
              <a:effectLst/>
              <a:latin typeface="Times New Roman" panose="02020603050405020304" pitchFamily="18" charset="0"/>
              <a:cs typeface="Times New Roman" panose="02020603050405020304" pitchFamily="18" charset="0"/>
            </a:endParaRPr>
          </a:p>
        </p:txBody>
      </p:sp>
      <p:pic>
        <p:nvPicPr>
          <p:cNvPr id="5" name="Picture 4" descr="Ответы Mail.ru: помогите сделать развернутое описание картинки на английском  языке">
            <a:extLst>
              <a:ext uri="{FF2B5EF4-FFF2-40B4-BE49-F238E27FC236}">
                <a16:creationId xmlns:a16="http://schemas.microsoft.com/office/drawing/2014/main" id="{62BDB111-FDBC-481F-8BCE-7C68F7D2F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770076"/>
            <a:ext cx="3048000" cy="2087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50403"/>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9801DAE-77AF-4291-B826-26BEE42EB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a:extLst>
              <a:ext uri="{FF2B5EF4-FFF2-40B4-BE49-F238E27FC236}">
                <a16:creationId xmlns:a16="http://schemas.microsoft.com/office/drawing/2014/main" id="{16E4B652-C16D-4A4F-9D34-BD5962054DFA}"/>
              </a:ext>
            </a:extLst>
          </p:cNvPr>
          <p:cNvSpPr/>
          <p:nvPr/>
        </p:nvSpPr>
        <p:spPr>
          <a:xfrm>
            <a:off x="1150070" y="227066"/>
            <a:ext cx="10086680" cy="4924425"/>
          </a:xfrm>
          <a:prstGeom prst="rect">
            <a:avLst/>
          </a:prstGeom>
        </p:spPr>
        <p:txBody>
          <a:bodyPr wrap="square">
            <a:spAutoFit/>
          </a:bodyPr>
          <a:lstStyle/>
          <a:p>
            <a:pPr algn="ctr"/>
            <a:r>
              <a:rPr lang="ru-RU" dirty="0">
                <a:solidFill>
                  <a:srgbClr val="000000"/>
                </a:solidFill>
                <a:latin typeface="Times New Roman" panose="02020603050405020304" pitchFamily="18" charset="0"/>
                <a:cs typeface="Times New Roman" panose="02020603050405020304" pitchFamily="18" charset="0"/>
              </a:rPr>
              <a:t> </a:t>
            </a:r>
            <a:r>
              <a:rPr lang="ru-RU" sz="5400" b="1" dirty="0">
                <a:solidFill>
                  <a:srgbClr val="B70000"/>
                </a:solidFill>
                <a:latin typeface="Gabriola" panose="04040605051002020D02" pitchFamily="82" charset="0"/>
                <a:cs typeface="Times New Roman" panose="02020603050405020304" pitchFamily="18" charset="0"/>
              </a:rPr>
              <a:t>Традиции международного для семьи</a:t>
            </a:r>
          </a:p>
          <a:p>
            <a:r>
              <a:rPr lang="ru-RU" sz="2000" dirty="0">
                <a:solidFill>
                  <a:srgbClr val="000000"/>
                </a:solidFill>
                <a:latin typeface="Times New Roman" panose="02020603050405020304" pitchFamily="18" charset="0"/>
                <a:cs typeface="Times New Roman" panose="02020603050405020304" pitchFamily="18" charset="0"/>
              </a:rPr>
              <a:t>            В этот день нельзя забывать и о родительской семье. Обязательно стоит навестить их, а лучше даже собраться всем вместе и, например, отправиться на природу на шашлыки. Если нет возможности лично поздравить родителей, то необходимо обязательно позвонить и сказать теплые слова поздравления, ведь родительская семья очень ценна для каждого человека, именно с нее начинается развитие ребенка. Родители воспитывают, защищают, любят и учат как нужно себя вести в той или иной ситуации.</a:t>
            </a:r>
          </a:p>
          <a:p>
            <a:r>
              <a:rPr lang="ru-RU" sz="2000" dirty="0">
                <a:solidFill>
                  <a:srgbClr val="000000"/>
                </a:solidFill>
                <a:latin typeface="Times New Roman" panose="02020603050405020304" pitchFamily="18" charset="0"/>
                <a:cs typeface="Times New Roman" panose="02020603050405020304" pitchFamily="18" charset="0"/>
              </a:rPr>
              <a:t>          Хорошей традицией могут стать посиделки всеми родственниками в уютной атмосфере. Можно вспомнить забавные истории из детства родителей и их родственников, послушать                 о своем детстве и дать  напутствие своим детям. Для таких встреч  </a:t>
            </a:r>
          </a:p>
          <a:p>
            <a:r>
              <a:rPr lang="ru-RU" sz="2000" dirty="0">
                <a:solidFill>
                  <a:srgbClr val="000000"/>
                </a:solidFill>
                <a:latin typeface="Times New Roman" panose="02020603050405020304" pitchFamily="18" charset="0"/>
                <a:cs typeface="Times New Roman" panose="02020603050405020304" pitchFamily="18" charset="0"/>
              </a:rPr>
              <a:t>                                     достаточно собрать за одним столом всех родственников,         </a:t>
            </a:r>
          </a:p>
          <a:p>
            <a:r>
              <a:rPr lang="ru-RU" sz="2000" dirty="0">
                <a:solidFill>
                  <a:srgbClr val="000000"/>
                </a:solidFill>
                <a:latin typeface="Times New Roman" panose="02020603050405020304" pitchFamily="18" charset="0"/>
                <a:cs typeface="Times New Roman" panose="02020603050405020304" pitchFamily="18" charset="0"/>
              </a:rPr>
              <a:t>                                      приготовить вкусный ужин, можно даже сделать каждому члену        </a:t>
            </a:r>
          </a:p>
          <a:p>
            <a:r>
              <a:rPr lang="ru-RU" sz="2000" dirty="0">
                <a:solidFill>
                  <a:srgbClr val="000000"/>
                </a:solidFill>
                <a:latin typeface="Times New Roman" panose="02020603050405020304" pitchFamily="18" charset="0"/>
                <a:cs typeface="Times New Roman" panose="02020603050405020304" pitchFamily="18" charset="0"/>
              </a:rPr>
              <a:t>                                      большой семьи небольшие приятные подарки и </a:t>
            </a:r>
          </a:p>
          <a:p>
            <a:r>
              <a:rPr lang="ru-RU" sz="2000" dirty="0">
                <a:solidFill>
                  <a:srgbClr val="000000"/>
                </a:solidFill>
                <a:latin typeface="Times New Roman" panose="02020603050405020304" pitchFamily="18" charset="0"/>
                <a:cs typeface="Times New Roman" panose="02020603050405020304" pitchFamily="18" charset="0"/>
              </a:rPr>
              <a:t>                                           устроить интересные конкурсы.</a:t>
            </a:r>
            <a:endParaRPr lang="ru-RU" sz="2000" dirty="0"/>
          </a:p>
        </p:txBody>
      </p:sp>
      <p:pic>
        <p:nvPicPr>
          <p:cNvPr id="4" name="Picture 6" descr="How I spend New Year (Как я провожу Новый год) - Топик (текст) на английском">
            <a:extLst>
              <a:ext uri="{FF2B5EF4-FFF2-40B4-BE49-F238E27FC236}">
                <a16:creationId xmlns:a16="http://schemas.microsoft.com/office/drawing/2014/main" id="{42EBCFDA-819B-4804-9EAF-8FCD85D74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4219" y="4467738"/>
            <a:ext cx="3237782" cy="2390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54629"/>
      </p:ext>
    </p:ext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D1343B1-EDDA-4E11-B065-59E5D13F1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41" name="Picture 1"/>
          <p:cNvPicPr>
            <a:picLocks noChangeAspect="1" noChangeArrowheads="1"/>
          </p:cNvPicPr>
          <p:nvPr/>
        </p:nvPicPr>
        <p:blipFill>
          <a:blip r:embed="rId3"/>
          <a:srcRect/>
          <a:stretch>
            <a:fillRect/>
          </a:stretch>
        </p:blipFill>
        <p:spPr bwMode="auto">
          <a:xfrm>
            <a:off x="2082019" y="0"/>
            <a:ext cx="8140353" cy="1322363"/>
          </a:xfrm>
          <a:prstGeom prst="rect">
            <a:avLst/>
          </a:prstGeom>
          <a:noFill/>
          <a:ln w="9525">
            <a:noFill/>
            <a:miter lim="800000"/>
            <a:headEnd/>
            <a:tailEnd/>
          </a:ln>
          <a:effectLst/>
        </p:spPr>
      </p:pic>
      <p:pic>
        <p:nvPicPr>
          <p:cNvPr id="10242" name="Picture 2"/>
          <p:cNvPicPr>
            <a:picLocks noChangeAspect="1" noChangeArrowheads="1"/>
          </p:cNvPicPr>
          <p:nvPr/>
        </p:nvPicPr>
        <p:blipFill>
          <a:blip r:embed="rId4"/>
          <a:srcRect/>
          <a:stretch>
            <a:fillRect/>
          </a:stretch>
        </p:blipFill>
        <p:spPr bwMode="auto">
          <a:xfrm>
            <a:off x="222063" y="3827084"/>
            <a:ext cx="3910326" cy="25250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43" name="Picture 3" descr="C:\Users\power\Desktop\Работы детей о Семье\IMG-6d5474f7131776ad77e58e5b2a8b6140-V.jpg"/>
          <p:cNvPicPr>
            <a:picLocks noChangeAspect="1" noChangeArrowheads="1"/>
          </p:cNvPicPr>
          <p:nvPr/>
        </p:nvPicPr>
        <p:blipFill>
          <a:blip r:embed="rId5" cstate="print"/>
          <a:srcRect/>
          <a:stretch>
            <a:fillRect/>
          </a:stretch>
        </p:blipFill>
        <p:spPr bwMode="auto">
          <a:xfrm rot="626339">
            <a:off x="9590878" y="3472959"/>
            <a:ext cx="2330471" cy="3200400"/>
          </a:xfrm>
          <a:prstGeom prst="rect">
            <a:avLst/>
          </a:prstGeom>
          <a:noFill/>
        </p:spPr>
      </p:pic>
      <p:pic>
        <p:nvPicPr>
          <p:cNvPr id="10244" name="Picture 4" descr="C:\Users\power\Desktop\Работы детей о Семье\IMG-9918e0c54f6a51fd517370364fd5cdf1-V.jpg"/>
          <p:cNvPicPr>
            <a:picLocks noChangeAspect="1" noChangeArrowheads="1"/>
          </p:cNvPicPr>
          <p:nvPr/>
        </p:nvPicPr>
        <p:blipFill>
          <a:blip r:embed="rId6" cstate="print"/>
          <a:srcRect/>
          <a:stretch>
            <a:fillRect/>
          </a:stretch>
        </p:blipFill>
        <p:spPr bwMode="auto">
          <a:xfrm>
            <a:off x="7639808" y="3503749"/>
            <a:ext cx="2189681" cy="2993341"/>
          </a:xfrm>
          <a:prstGeom prst="rect">
            <a:avLst/>
          </a:prstGeom>
          <a:noFill/>
        </p:spPr>
      </p:pic>
      <p:pic>
        <p:nvPicPr>
          <p:cNvPr id="10246" name="Picture 6"/>
          <p:cNvPicPr>
            <a:picLocks noChangeAspect="1" noChangeArrowheads="1"/>
          </p:cNvPicPr>
          <p:nvPr/>
        </p:nvPicPr>
        <p:blipFill>
          <a:blip r:embed="rId7" cstate="print"/>
          <a:srcRect/>
          <a:stretch>
            <a:fillRect/>
          </a:stretch>
        </p:blipFill>
        <p:spPr bwMode="auto">
          <a:xfrm rot="21109776">
            <a:off x="5176168" y="4174038"/>
            <a:ext cx="2918672" cy="2489198"/>
          </a:xfrm>
          <a:prstGeom prst="rect">
            <a:avLst/>
          </a:prstGeom>
          <a:noFill/>
          <a:ln w="9525">
            <a:noFill/>
            <a:miter lim="800000"/>
            <a:headEnd/>
            <a:tailEnd/>
          </a:ln>
          <a:effectLst/>
        </p:spPr>
      </p:pic>
      <p:sp>
        <p:nvSpPr>
          <p:cNvPr id="11" name="TextBox 10"/>
          <p:cNvSpPr txBox="1"/>
          <p:nvPr/>
        </p:nvSpPr>
        <p:spPr>
          <a:xfrm>
            <a:off x="957943" y="1422400"/>
            <a:ext cx="10726057" cy="2308324"/>
          </a:xfrm>
          <a:prstGeom prst="rect">
            <a:avLst/>
          </a:prstGeom>
          <a:noFill/>
        </p:spPr>
        <p:txBody>
          <a:bodyPr wrap="square" rtlCol="0">
            <a:spAutoFit/>
          </a:bodyPr>
          <a:lstStyle/>
          <a:p>
            <a:pPr indent="457200"/>
            <a:r>
              <a:rPr lang="en-US" sz="2400" dirty="0">
                <a:latin typeface="Times New Roman" pitchFamily="18" charset="0"/>
                <a:cs typeface="Times New Roman" pitchFamily="18" charset="0"/>
              </a:rPr>
              <a:t>It is no secret that for a happy family it is necessary to have traditions that will unite all family members. Joint habits in the family are necessary for families with children in order to accustom them to normal relationships between family members.     Among other things, children need a happy childhood, which only parents can provide them. For example, the tradition of taking children on a hike every weekend will unite the whole family</a:t>
            </a:r>
            <a:r>
              <a:rPr lang="ru-RU" sz="2400" dirty="0">
                <a:latin typeface="Times New Roman" pitchFamily="18" charset="0"/>
                <a:cs typeface="Times New Roman" pitchFamily="18" charset="0"/>
              </a:rPr>
              <a:t>.</a:t>
            </a:r>
          </a:p>
        </p:txBody>
      </p:sp>
      <p:pic>
        <p:nvPicPr>
          <p:cNvPr id="10247" name="Picture 7"/>
          <p:cNvPicPr>
            <a:picLocks noChangeAspect="1" noChangeArrowheads="1"/>
          </p:cNvPicPr>
          <p:nvPr/>
        </p:nvPicPr>
        <p:blipFill>
          <a:blip r:embed="rId8"/>
          <a:srcRect/>
          <a:stretch>
            <a:fillRect/>
          </a:stretch>
        </p:blipFill>
        <p:spPr bwMode="auto">
          <a:xfrm rot="298768">
            <a:off x="2222500" y="3685495"/>
            <a:ext cx="2149909" cy="2729819"/>
          </a:xfrm>
          <a:prstGeom prst="rect">
            <a:avLst/>
          </a:prstGeom>
          <a:noFill/>
          <a:ln w="9525">
            <a:noFill/>
            <a:miter lim="800000"/>
            <a:headEnd/>
            <a:tailEnd/>
          </a:ln>
          <a:effectLst/>
        </p:spPr>
      </p:pic>
      <p:pic>
        <p:nvPicPr>
          <p:cNvPr id="10248" name="Picture 8"/>
          <p:cNvPicPr>
            <a:picLocks noChangeAspect="1" noChangeArrowheads="1"/>
          </p:cNvPicPr>
          <p:nvPr/>
        </p:nvPicPr>
        <p:blipFill>
          <a:blip r:embed="rId9"/>
          <a:srcRect/>
          <a:stretch>
            <a:fillRect/>
          </a:stretch>
        </p:blipFill>
        <p:spPr bwMode="auto">
          <a:xfrm rot="552902">
            <a:off x="4354880" y="3538040"/>
            <a:ext cx="2022931" cy="2652586"/>
          </a:xfrm>
          <a:prstGeom prst="rect">
            <a:avLst/>
          </a:prstGeom>
          <a:noFill/>
          <a:ln w="9525">
            <a:noFill/>
            <a:miter lim="800000"/>
            <a:headEnd/>
            <a:tailEnd/>
          </a:ln>
          <a:effectLst/>
        </p:spPr>
      </p:pic>
    </p:spTree>
    <p:extLst>
      <p:ext uri="{BB962C8B-B14F-4D97-AF65-F5344CB8AC3E}">
        <p14:creationId xmlns:p14="http://schemas.microsoft.com/office/powerpoint/2010/main" val="758741209"/>
      </p:ext>
    </p:extLst>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7802"/>
            <a:ext cx="12191999" cy="6865802"/>
          </a:xfrm>
          <a:prstGeom prst="rect">
            <a:avLst/>
          </a:prstGeom>
          <a:noFill/>
          <a:ln w="9525">
            <a:noFill/>
            <a:miter lim="800000"/>
            <a:headEnd/>
            <a:tailEnd/>
          </a:ln>
          <a:effectLst/>
        </p:spPr>
      </p:pic>
      <p:sp>
        <p:nvSpPr>
          <p:cNvPr id="4" name="Прямоугольник 3"/>
          <p:cNvSpPr/>
          <p:nvPr/>
        </p:nvSpPr>
        <p:spPr>
          <a:xfrm>
            <a:off x="4032782" y="429491"/>
            <a:ext cx="4331635" cy="707886"/>
          </a:xfrm>
          <a:prstGeom prst="rect">
            <a:avLst/>
          </a:prstGeom>
        </p:spPr>
        <p:txBody>
          <a:bodyPr wrap="none">
            <a:spAutoFit/>
          </a:bodyPr>
          <a:lstStyle/>
          <a:p>
            <a:pPr algn="ctr"/>
            <a:r>
              <a:rPr lang="ru-RU" sz="4000" b="1" dirty="0">
                <a:ln/>
                <a:solidFill>
                  <a:schemeClr val="accent2">
                    <a:lumMod val="75000"/>
                  </a:schemeClr>
                </a:solidFill>
                <a:latin typeface="Gabriola" pitchFamily="82" charset="0"/>
              </a:rPr>
              <a:t>Мой дом – моя крепость</a:t>
            </a:r>
          </a:p>
        </p:txBody>
      </p:sp>
      <p:sp>
        <p:nvSpPr>
          <p:cNvPr id="7" name="TextBox 6"/>
          <p:cNvSpPr txBox="1"/>
          <p:nvPr/>
        </p:nvSpPr>
        <p:spPr>
          <a:xfrm>
            <a:off x="798286" y="1219200"/>
            <a:ext cx="8984343" cy="707886"/>
          </a:xfrm>
          <a:prstGeom prst="rect">
            <a:avLst/>
          </a:prstGeom>
          <a:noFill/>
        </p:spPr>
        <p:txBody>
          <a:bodyPr wrap="square" rtlCol="0">
            <a:spAutoFit/>
          </a:bodyPr>
          <a:lstStyle/>
          <a:p>
            <a:pPr lvl="0" fontAlgn="base">
              <a:spcBef>
                <a:spcPct val="0"/>
              </a:spcBef>
              <a:spcAft>
                <a:spcPct val="0"/>
              </a:spcAft>
            </a:pPr>
            <a:endParaRPr lang="ru-RU" sz="4000" dirty="0">
              <a:latin typeface="Arial" pitchFamily="34" charset="0"/>
              <a:cs typeface="Arial" pitchFamily="34" charset="0"/>
            </a:endParaRPr>
          </a:p>
        </p:txBody>
      </p:sp>
      <p:sp>
        <p:nvSpPr>
          <p:cNvPr id="5122" name="Rectangle 2"/>
          <p:cNvSpPr>
            <a:spLocks noChangeArrowheads="1"/>
          </p:cNvSpPr>
          <p:nvPr/>
        </p:nvSpPr>
        <p:spPr bwMode="auto">
          <a:xfrm>
            <a:off x="166255" y="2591459"/>
            <a:ext cx="8922328"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Семья, дом – это крепость , которая не поддается веяниям самого лихого времени. Это мир где сохранились духовные ценности. </a:t>
            </a:r>
          </a:p>
          <a:p>
            <a:pPr indent="457200" fontAlgn="base">
              <a:spcBef>
                <a:spcPct val="0"/>
              </a:spcBef>
              <a:spcAft>
                <a:spcPct val="0"/>
              </a:spcAft>
            </a:pPr>
            <a:r>
              <a:rPr lang="ru-RU" sz="2000" dirty="0">
                <a:latin typeface="Times New Roman" pitchFamily="18" charset="0"/>
                <a:cs typeface="Times New Roman" pitchFamily="18" charset="0"/>
              </a:rPr>
              <a:t>Если в семье хорошие отношения, если ее члены понимают, поддерживают и принимают друг друга такими, какие они есть. Только в этом случае человек с удовольствием возвращается домой, зная, что ему помогут, что неприятности и сложности останутся за порогом. Здесь он будет чувствовать себя в безопасности, будет счастлив и спокоен. И для каждого из нас это действительно недоступная крепость, врагами которой являются все беды и несчастья, трудности, которые можно пережить и одному, но гораздо проще, объединившись с родными тебе людьми. Но чтобы дом оставался крепостью, которая тебя защищает, нужно его беречь: не разрушать этот особый мир, уважать его обитателей и правила, которые были в нем установлены.</a:t>
            </a:r>
            <a:r>
              <a:rPr lang="ru-RU" sz="2000" i="1"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1" name="TextBox 10"/>
          <p:cNvSpPr txBox="1"/>
          <p:nvPr/>
        </p:nvSpPr>
        <p:spPr>
          <a:xfrm>
            <a:off x="5985164" y="540327"/>
            <a:ext cx="5777345" cy="2031325"/>
          </a:xfrm>
          <a:prstGeom prst="rect">
            <a:avLst/>
          </a:prstGeom>
          <a:noFill/>
        </p:spPr>
        <p:txBody>
          <a:bodyPr wrap="square" rtlCol="0">
            <a:spAutoFit/>
          </a:bodyPr>
          <a:lstStyle/>
          <a:p>
            <a:pPr algn="r"/>
            <a:r>
              <a:rPr lang="ru-RU" dirty="0">
                <a:latin typeface="Gabriola" pitchFamily="82" charset="0"/>
              </a:rPr>
              <a:t>В семейном кругу мы с вами растем</a:t>
            </a:r>
          </a:p>
          <a:p>
            <a:pPr algn="r"/>
            <a:r>
              <a:rPr lang="ru-RU" dirty="0">
                <a:latin typeface="Gabriola" pitchFamily="82" charset="0"/>
              </a:rPr>
              <a:t>Основа основ </a:t>
            </a:r>
            <a:r>
              <a:rPr lang="en-US" dirty="0">
                <a:latin typeface="Gabriola" pitchFamily="82" charset="0"/>
              </a:rPr>
              <a:t> ̶  </a:t>
            </a:r>
            <a:r>
              <a:rPr lang="ru-RU" dirty="0">
                <a:latin typeface="Gabriola" pitchFamily="82" charset="0"/>
              </a:rPr>
              <a:t>родительский дом.</a:t>
            </a:r>
          </a:p>
          <a:p>
            <a:pPr algn="r"/>
            <a:r>
              <a:rPr lang="ru-RU" dirty="0">
                <a:latin typeface="Gabriola" pitchFamily="82" charset="0"/>
              </a:rPr>
              <a:t>В семейном кругу все корни твои, </a:t>
            </a:r>
          </a:p>
          <a:p>
            <a:pPr algn="r"/>
            <a:r>
              <a:rPr lang="ru-RU" dirty="0">
                <a:latin typeface="Gabriola" pitchFamily="82" charset="0"/>
              </a:rPr>
              <a:t>И в жизнь ты входишь из семьи.</a:t>
            </a:r>
          </a:p>
          <a:p>
            <a:pPr algn="r"/>
            <a:r>
              <a:rPr lang="ru-RU" dirty="0">
                <a:latin typeface="Gabriola" pitchFamily="82" charset="0"/>
              </a:rPr>
              <a:t>В семейном кругу мы жизнь создаем,</a:t>
            </a:r>
          </a:p>
          <a:p>
            <a:pPr algn="r"/>
            <a:r>
              <a:rPr lang="ru-RU" dirty="0">
                <a:latin typeface="Gabriola" pitchFamily="82" charset="0"/>
              </a:rPr>
              <a:t>Основа основ   ̶  родительский дом.</a:t>
            </a:r>
          </a:p>
          <a:p>
            <a:pPr algn="r"/>
            <a:r>
              <a:rPr lang="ru-RU" dirty="0">
                <a:latin typeface="Gabriola" pitchFamily="82" charset="0"/>
              </a:rPr>
              <a:t>                                                                             Т. </a:t>
            </a:r>
            <a:r>
              <a:rPr lang="ru-RU" dirty="0" err="1">
                <a:latin typeface="Gabriola" pitchFamily="82" charset="0"/>
              </a:rPr>
              <a:t>Агибалова</a:t>
            </a:r>
            <a:endParaRPr lang="ru-RU" dirty="0">
              <a:latin typeface="Gabriola" pitchFamily="82" charset="0"/>
            </a:endParaRPr>
          </a:p>
        </p:txBody>
      </p:sp>
      <p:pic>
        <p:nvPicPr>
          <p:cNvPr id="5125" name="Picture 5" descr="C:\Users\power\Desktop\Новый точечный рисунок (7).bmp"/>
          <p:cNvPicPr>
            <a:picLocks noChangeAspect="1" noChangeArrowheads="1"/>
          </p:cNvPicPr>
          <p:nvPr/>
        </p:nvPicPr>
        <p:blipFill>
          <a:blip r:embed="rId3"/>
          <a:srcRect/>
          <a:stretch>
            <a:fillRect/>
          </a:stretch>
        </p:blipFill>
        <p:spPr bwMode="auto">
          <a:xfrm>
            <a:off x="9296401" y="3664405"/>
            <a:ext cx="2895599" cy="2934375"/>
          </a:xfrm>
          <a:prstGeom prst="rect">
            <a:avLst/>
          </a:prstGeom>
          <a:noFill/>
        </p:spPr>
      </p:pic>
      <p:pic>
        <p:nvPicPr>
          <p:cNvPr id="5126" name="Picture 6" descr="C:\Users\power\Desktop\Новый точечный рисунок (14).bmp"/>
          <p:cNvPicPr>
            <a:picLocks noChangeAspect="1" noChangeArrowheads="1"/>
          </p:cNvPicPr>
          <p:nvPr/>
        </p:nvPicPr>
        <p:blipFill>
          <a:blip r:embed="rId4"/>
          <a:srcRect/>
          <a:stretch>
            <a:fillRect/>
          </a:stretch>
        </p:blipFill>
        <p:spPr bwMode="auto">
          <a:xfrm>
            <a:off x="0" y="0"/>
            <a:ext cx="3408217" cy="2648839"/>
          </a:xfrm>
          <a:prstGeom prst="rect">
            <a:avLst/>
          </a:prstGeom>
          <a:noFill/>
        </p:spPr>
      </p:pic>
    </p:spTree>
    <p:extLst>
      <p:ext uri="{BB962C8B-B14F-4D97-AF65-F5344CB8AC3E}">
        <p14:creationId xmlns:p14="http://schemas.microsoft.com/office/powerpoint/2010/main" val="4121964360"/>
      </p:ext>
    </p:extLst>
  </p:cSld>
  <p:clrMapOvr>
    <a:masterClrMapping/>
  </p:clrMapOvr>
  <p:transition>
    <p:pull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7802"/>
            <a:ext cx="12191999" cy="6865802"/>
          </a:xfrm>
          <a:prstGeom prst="rect">
            <a:avLst/>
          </a:prstGeom>
          <a:noFill/>
          <a:ln w="9525">
            <a:noFill/>
            <a:miter lim="800000"/>
            <a:headEnd/>
            <a:tailEnd/>
          </a:ln>
          <a:effectLst/>
        </p:spPr>
      </p:pic>
      <p:sp>
        <p:nvSpPr>
          <p:cNvPr id="4" name="TextBox 3"/>
          <p:cNvSpPr txBox="1"/>
          <p:nvPr/>
        </p:nvSpPr>
        <p:spPr>
          <a:xfrm>
            <a:off x="3039422" y="0"/>
            <a:ext cx="8084457" cy="707886"/>
          </a:xfrm>
          <a:prstGeom prst="rect">
            <a:avLst/>
          </a:prstGeom>
          <a:noFill/>
        </p:spPr>
        <p:txBody>
          <a:bodyPr wrap="square" rtlCol="0">
            <a:spAutoFit/>
          </a:bodyPr>
          <a:lstStyle/>
          <a:p>
            <a:pPr algn="ctr"/>
            <a:r>
              <a:rPr lang="en-US" sz="4000" b="1" dirty="0">
                <a:solidFill>
                  <a:schemeClr val="accent2">
                    <a:lumMod val="75000"/>
                  </a:schemeClr>
                </a:solidFill>
                <a:latin typeface="Gabriola" pitchFamily="82" charset="0"/>
              </a:rPr>
              <a:t>My home is my castle</a:t>
            </a:r>
            <a:endParaRPr lang="ru-RU" sz="4000" b="1" dirty="0">
              <a:solidFill>
                <a:schemeClr val="accent2">
                  <a:lumMod val="75000"/>
                </a:schemeClr>
              </a:solidFill>
              <a:latin typeface="Gabriola" pitchFamily="82" charset="0"/>
            </a:endParaRPr>
          </a:p>
        </p:txBody>
      </p:sp>
      <p:sp>
        <p:nvSpPr>
          <p:cNvPr id="5" name="TextBox 4"/>
          <p:cNvSpPr txBox="1"/>
          <p:nvPr/>
        </p:nvSpPr>
        <p:spPr>
          <a:xfrm>
            <a:off x="3311236" y="586510"/>
            <a:ext cx="8077199" cy="3447098"/>
          </a:xfrm>
          <a:prstGeom prst="rect">
            <a:avLst/>
          </a:prstGeom>
          <a:noFill/>
        </p:spPr>
        <p:txBody>
          <a:bodyPr wrap="square" rtlCol="0">
            <a:spAutoFit/>
          </a:bodyPr>
          <a:lstStyle/>
          <a:p>
            <a:pPr indent="457200"/>
            <a:r>
              <a:rPr lang="en-US" sz="2000" dirty="0">
                <a:latin typeface="Times New Roman" pitchFamily="18" charset="0"/>
                <a:cs typeface="Times New Roman" pitchFamily="18" charset="0"/>
              </a:rPr>
              <a:t>Family, home - this is a fortress, this is a world where spiritual values are preserved. If the family has good relations, if its members understand, support and accept each other as they are. But in order for the house to remain a fortress that protects you, you need to protect it: do not destroy this special world, respect your family and the rules that were established in it.</a:t>
            </a:r>
          </a:p>
          <a:p>
            <a:pPr indent="457200"/>
            <a:r>
              <a:rPr lang="en-US" sz="2000" dirty="0">
                <a:latin typeface="Times New Roman" pitchFamily="18" charset="0"/>
                <a:cs typeface="Times New Roman" pitchFamily="18" charset="0"/>
              </a:rPr>
              <a:t>Write all the words when you hear the word home.</a:t>
            </a:r>
            <a:r>
              <a:rPr lang="ru-RU" sz="2000" dirty="0">
                <a:latin typeface="Times New Roman" pitchFamily="18" charset="0"/>
                <a:ea typeface="Times New Roman" pitchFamily="18" charset="0"/>
                <a:cs typeface="Times New Roman" pitchFamily="18" charset="0"/>
              </a:rPr>
              <a:t> Какие ценности нам нужны для сохранения хороших отношений в семье, и какие нам нужно устранить? Напишите положительные слова на контур человека, а отрицательные отправляем в мешочек.</a:t>
            </a:r>
            <a:endParaRPr lang="ru-RU" sz="2000" dirty="0">
              <a:latin typeface="Times New Roman" pitchFamily="18" charset="0"/>
              <a:cs typeface="Times New Roman" pitchFamily="18" charset="0"/>
            </a:endParaRPr>
          </a:p>
          <a:p>
            <a:pPr indent="457200"/>
            <a:endParaRPr lang="en-US" sz="2000" dirty="0">
              <a:latin typeface="Times New Roman" pitchFamily="18" charset="0"/>
              <a:cs typeface="Times New Roman" pitchFamily="18" charset="0"/>
            </a:endParaRPr>
          </a:p>
          <a:p>
            <a:endParaRPr lang="ru-RU" dirty="0"/>
          </a:p>
        </p:txBody>
      </p:sp>
      <p:pic>
        <p:nvPicPr>
          <p:cNvPr id="3074" name="Picture 2" descr="C:\Users\power\Desktop\Работы детей о Семье\IMG-47769f6be48f6a0612552327c2718563-V.jpg"/>
          <p:cNvPicPr>
            <a:picLocks noChangeAspect="1" noChangeArrowheads="1"/>
          </p:cNvPicPr>
          <p:nvPr/>
        </p:nvPicPr>
        <p:blipFill>
          <a:blip r:embed="rId3" cstate="print"/>
          <a:srcRect/>
          <a:stretch>
            <a:fillRect/>
          </a:stretch>
        </p:blipFill>
        <p:spPr bwMode="auto">
          <a:xfrm rot="20775105">
            <a:off x="231115" y="3204098"/>
            <a:ext cx="2435328" cy="2238549"/>
          </a:xfrm>
          <a:prstGeom prst="rect">
            <a:avLst/>
          </a:prstGeom>
          <a:noFill/>
        </p:spPr>
      </p:pic>
      <p:pic>
        <p:nvPicPr>
          <p:cNvPr id="3075" name="Picture 3" descr="C:\Users\power\Desktop\Работы детей о Семье\IMG-96b7ebceddc0e53bf8dcf3241c5704d7-V1.jpg"/>
          <p:cNvPicPr>
            <a:picLocks noChangeAspect="1" noChangeArrowheads="1"/>
          </p:cNvPicPr>
          <p:nvPr/>
        </p:nvPicPr>
        <p:blipFill>
          <a:blip r:embed="rId4" cstate="print"/>
          <a:srcRect/>
          <a:stretch>
            <a:fillRect/>
          </a:stretch>
        </p:blipFill>
        <p:spPr bwMode="auto">
          <a:xfrm rot="20572371">
            <a:off x="1976440" y="4620428"/>
            <a:ext cx="1395409" cy="2078182"/>
          </a:xfrm>
          <a:prstGeom prst="rect">
            <a:avLst/>
          </a:prstGeom>
          <a:noFill/>
        </p:spPr>
      </p:pic>
      <p:pic>
        <p:nvPicPr>
          <p:cNvPr id="3076" name="Picture 4"/>
          <p:cNvPicPr>
            <a:picLocks noChangeAspect="1" noChangeArrowheads="1"/>
          </p:cNvPicPr>
          <p:nvPr/>
        </p:nvPicPr>
        <p:blipFill>
          <a:blip r:embed="rId5" cstate="print"/>
          <a:srcRect/>
          <a:stretch>
            <a:fillRect/>
          </a:stretch>
        </p:blipFill>
        <p:spPr bwMode="auto">
          <a:xfrm rot="153059">
            <a:off x="6533803" y="3389594"/>
            <a:ext cx="2505611" cy="1971122"/>
          </a:xfrm>
          <a:prstGeom prst="rect">
            <a:avLst/>
          </a:prstGeom>
          <a:noFill/>
          <a:ln w="9525">
            <a:noFill/>
            <a:miter lim="800000"/>
            <a:headEnd/>
            <a:tailEnd/>
          </a:ln>
          <a:effectLst/>
        </p:spPr>
      </p:pic>
      <p:pic>
        <p:nvPicPr>
          <p:cNvPr id="3077" name="Picture 5" descr="C:\Users\power\Desktop\Работы детей о Семье\IMG-276903ad4bb567215298a7e026d768b12-V.jpg"/>
          <p:cNvPicPr>
            <a:picLocks noChangeAspect="1" noChangeArrowheads="1"/>
          </p:cNvPicPr>
          <p:nvPr/>
        </p:nvPicPr>
        <p:blipFill>
          <a:blip r:embed="rId6" cstate="print"/>
          <a:srcRect/>
          <a:stretch>
            <a:fillRect/>
          </a:stretch>
        </p:blipFill>
        <p:spPr bwMode="auto">
          <a:xfrm rot="893394">
            <a:off x="7562320" y="4299892"/>
            <a:ext cx="1886480" cy="2355273"/>
          </a:xfrm>
          <a:prstGeom prst="rect">
            <a:avLst/>
          </a:prstGeom>
          <a:noFill/>
        </p:spPr>
      </p:pic>
      <p:pic>
        <p:nvPicPr>
          <p:cNvPr id="3078" name="Picture 6"/>
          <p:cNvPicPr>
            <a:picLocks noChangeAspect="1" noChangeArrowheads="1"/>
          </p:cNvPicPr>
          <p:nvPr/>
        </p:nvPicPr>
        <p:blipFill>
          <a:blip r:embed="rId7"/>
          <a:srcRect/>
          <a:stretch>
            <a:fillRect/>
          </a:stretch>
        </p:blipFill>
        <p:spPr bwMode="auto">
          <a:xfrm rot="21439618">
            <a:off x="2741983" y="3408218"/>
            <a:ext cx="2670814" cy="2181081"/>
          </a:xfrm>
          <a:prstGeom prst="rect">
            <a:avLst/>
          </a:prstGeom>
          <a:noFill/>
          <a:ln w="9525">
            <a:noFill/>
            <a:miter lim="800000"/>
            <a:headEnd/>
            <a:tailEnd/>
          </a:ln>
          <a:effectLst/>
        </p:spPr>
      </p:pic>
      <p:pic>
        <p:nvPicPr>
          <p:cNvPr id="3079" name="Picture 7"/>
          <p:cNvPicPr>
            <a:picLocks noChangeAspect="1" noChangeArrowheads="1"/>
          </p:cNvPicPr>
          <p:nvPr/>
        </p:nvPicPr>
        <p:blipFill>
          <a:blip r:embed="rId8"/>
          <a:srcRect/>
          <a:stretch>
            <a:fillRect/>
          </a:stretch>
        </p:blipFill>
        <p:spPr bwMode="auto">
          <a:xfrm>
            <a:off x="4599708" y="4634567"/>
            <a:ext cx="2559483" cy="2019800"/>
          </a:xfrm>
          <a:prstGeom prst="rect">
            <a:avLst/>
          </a:prstGeom>
          <a:noFill/>
          <a:ln w="9525">
            <a:noFill/>
            <a:miter lim="800000"/>
            <a:headEnd/>
            <a:tailEnd/>
          </a:ln>
          <a:effectLst/>
        </p:spPr>
      </p:pic>
      <p:pic>
        <p:nvPicPr>
          <p:cNvPr id="3081" name="Picture 9" descr="C:\Users\power\Desktop\Новый точечный рисунок (2).bmp"/>
          <p:cNvPicPr>
            <a:picLocks noChangeAspect="1" noChangeArrowheads="1"/>
          </p:cNvPicPr>
          <p:nvPr/>
        </p:nvPicPr>
        <p:blipFill>
          <a:blip r:embed="rId9"/>
          <a:srcRect/>
          <a:stretch>
            <a:fillRect/>
          </a:stretch>
        </p:blipFill>
        <p:spPr bwMode="auto">
          <a:xfrm>
            <a:off x="0" y="0"/>
            <a:ext cx="2996453" cy="2743200"/>
          </a:xfrm>
          <a:prstGeom prst="rect">
            <a:avLst/>
          </a:prstGeom>
          <a:noFill/>
        </p:spPr>
      </p:pic>
      <p:pic>
        <p:nvPicPr>
          <p:cNvPr id="15" name="Picture 3" descr="C:\Users\power\Desktop\Новый точечный рисунок.bmp"/>
          <p:cNvPicPr>
            <a:picLocks noChangeAspect="1" noChangeArrowheads="1"/>
          </p:cNvPicPr>
          <p:nvPr/>
        </p:nvPicPr>
        <p:blipFill>
          <a:blip r:embed="rId10"/>
          <a:srcRect/>
          <a:stretch>
            <a:fillRect/>
          </a:stretch>
        </p:blipFill>
        <p:spPr bwMode="auto">
          <a:xfrm>
            <a:off x="9819421" y="4073236"/>
            <a:ext cx="2372579" cy="2784764"/>
          </a:xfrm>
          <a:prstGeom prst="rect">
            <a:avLst/>
          </a:prstGeom>
          <a:noFill/>
        </p:spPr>
      </p:pic>
    </p:spTree>
    <p:extLst>
      <p:ext uri="{BB962C8B-B14F-4D97-AF65-F5344CB8AC3E}">
        <p14:creationId xmlns:p14="http://schemas.microsoft.com/office/powerpoint/2010/main" val="3496804944"/>
      </p:ext>
    </p:extLst>
  </p:cSld>
  <p:clrMapOvr>
    <a:masterClrMapping/>
  </p:clrMapOvr>
  <p:transition>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12191999" cy="6865802"/>
          </a:xfrm>
          <a:prstGeom prst="rect">
            <a:avLst/>
          </a:prstGeom>
          <a:noFill/>
          <a:ln w="9525">
            <a:noFill/>
            <a:miter lim="800000"/>
            <a:headEnd/>
            <a:tailEnd/>
          </a:ln>
          <a:effectLst/>
        </p:spPr>
      </p:pic>
      <p:sp>
        <p:nvSpPr>
          <p:cNvPr id="3" name="TextBox 2"/>
          <p:cNvSpPr txBox="1"/>
          <p:nvPr/>
        </p:nvSpPr>
        <p:spPr>
          <a:xfrm>
            <a:off x="2369127" y="207818"/>
            <a:ext cx="7315200" cy="707886"/>
          </a:xfrm>
          <a:prstGeom prst="rect">
            <a:avLst/>
          </a:prstGeom>
          <a:noFill/>
        </p:spPr>
        <p:txBody>
          <a:bodyPr wrap="square" rtlCol="0">
            <a:spAutoFit/>
          </a:bodyPr>
          <a:lstStyle/>
          <a:p>
            <a:pPr algn="ctr"/>
            <a:r>
              <a:rPr lang="ru-RU" sz="4000" b="1" dirty="0">
                <a:solidFill>
                  <a:schemeClr val="accent2">
                    <a:lumMod val="75000"/>
                  </a:schemeClr>
                </a:solidFill>
                <a:latin typeface="Gabriola" pitchFamily="82" charset="0"/>
              </a:rPr>
              <a:t>Правила поведения и общения в семье</a:t>
            </a:r>
          </a:p>
        </p:txBody>
      </p:sp>
      <p:sp>
        <p:nvSpPr>
          <p:cNvPr id="6" name="TextBox 5"/>
          <p:cNvSpPr txBox="1"/>
          <p:nvPr/>
        </p:nvSpPr>
        <p:spPr>
          <a:xfrm>
            <a:off x="374072" y="3144982"/>
            <a:ext cx="8465127" cy="3416320"/>
          </a:xfrm>
          <a:prstGeom prst="rect">
            <a:avLst/>
          </a:prstGeom>
          <a:noFill/>
        </p:spPr>
        <p:txBody>
          <a:bodyPr wrap="square" rtlCol="0">
            <a:spAutoFit/>
          </a:bodyPr>
          <a:lstStyle/>
          <a:p>
            <a:pPr indent="457200"/>
            <a:r>
              <a:rPr lang="ru-RU" sz="2000" dirty="0">
                <a:latin typeface="Times New Roman" pitchFamily="18" charset="0"/>
                <a:cs typeface="Times New Roman" pitchFamily="18" charset="0"/>
              </a:rPr>
              <a:t>Проявляйте уважение и заботу о своей семье, ведь большую часть своего времени вы проводите в кругу своей семьи. Очень важно для каждого знать и сохранять   семейные традиции.</a:t>
            </a:r>
          </a:p>
          <a:p>
            <a:pPr indent="457200"/>
            <a:r>
              <a:rPr lang="ru-RU" sz="2000" dirty="0">
                <a:latin typeface="Times New Roman" pitchFamily="18" charset="0"/>
                <a:cs typeface="Times New Roman" pitchFamily="18" charset="0"/>
              </a:rPr>
              <a:t>Члены семьи всегда должны помнить, что их домашние дела никто за них не сделает. Поэтому в семье  у каждого с учетом его возможностей должны быть обязанности и поручения. Не стоит забывать о совместных увлечениях и досуге. Для семьи важно иметь общие воспоминания, традиции.  Счастливая семья- это возможность каждым создавать  мелочи, которым можно радоваться.</a:t>
            </a:r>
          </a:p>
          <a:p>
            <a:pPr algn="r"/>
            <a:br>
              <a:rPr lang="ru-RU" dirty="0"/>
            </a:br>
            <a:endParaRPr lang="ru-RU" dirty="0"/>
          </a:p>
        </p:txBody>
      </p:sp>
      <p:sp>
        <p:nvSpPr>
          <p:cNvPr id="8" name="TextBox 7"/>
          <p:cNvSpPr txBox="1"/>
          <p:nvPr/>
        </p:nvSpPr>
        <p:spPr>
          <a:xfrm>
            <a:off x="6954981" y="845128"/>
            <a:ext cx="4641273" cy="2585323"/>
          </a:xfrm>
          <a:prstGeom prst="rect">
            <a:avLst/>
          </a:prstGeom>
          <a:noFill/>
        </p:spPr>
        <p:txBody>
          <a:bodyPr wrap="square" rtlCol="0">
            <a:spAutoFit/>
          </a:bodyPr>
          <a:lstStyle/>
          <a:p>
            <a:pPr algn="r"/>
            <a:r>
              <a:rPr lang="ru-RU" i="1" dirty="0"/>
              <a:t>СЕМЬЯ – это счастье, любовь и удача,</a:t>
            </a:r>
            <a:br>
              <a:rPr lang="ru-RU" i="1" dirty="0"/>
            </a:br>
            <a:r>
              <a:rPr lang="ru-RU" i="1" dirty="0"/>
              <a:t>СЕМЬЯ – это летом поездки на дачу.</a:t>
            </a:r>
            <a:br>
              <a:rPr lang="ru-RU" i="1" dirty="0"/>
            </a:br>
            <a:r>
              <a:rPr lang="ru-RU" i="1" dirty="0"/>
              <a:t>СЕМЬЯ – это праздник, семейные даты,</a:t>
            </a:r>
            <a:br>
              <a:rPr lang="ru-RU" i="1" dirty="0"/>
            </a:br>
            <a:r>
              <a:rPr lang="ru-RU" i="1" dirty="0"/>
              <a:t>Подарки, покупки, приятные траты.</a:t>
            </a:r>
            <a:br>
              <a:rPr lang="ru-RU" i="1" dirty="0"/>
            </a:br>
            <a:r>
              <a:rPr lang="ru-RU" i="1" dirty="0"/>
              <a:t>СЕМЬЯ – это труд, друг о друге забота,</a:t>
            </a:r>
            <a:br>
              <a:rPr lang="ru-RU" i="1" dirty="0"/>
            </a:br>
            <a:r>
              <a:rPr lang="ru-RU" i="1" dirty="0"/>
              <a:t>СЕМЬЯ – это много домашней работы.</a:t>
            </a:r>
          </a:p>
          <a:p>
            <a:pPr algn="r"/>
            <a:r>
              <a:rPr lang="ru-RU" i="1" dirty="0"/>
              <a:t>Хочу, чтоб про вас говорили друзья:</a:t>
            </a:r>
            <a:br>
              <a:rPr lang="ru-RU" i="1" dirty="0"/>
            </a:br>
            <a:r>
              <a:rPr lang="ru-RU" i="1" dirty="0"/>
              <a:t>КАКАЯ ХОРОШАЯ ЭТО СЕМЬЯ!!!</a:t>
            </a:r>
            <a:br>
              <a:rPr lang="ru-RU" dirty="0"/>
            </a:br>
            <a:endParaRPr lang="ru-RU" dirty="0"/>
          </a:p>
        </p:txBody>
      </p:sp>
      <p:pic>
        <p:nvPicPr>
          <p:cNvPr id="2051" name="Picture 3"/>
          <p:cNvPicPr>
            <a:picLocks noChangeAspect="1" noChangeArrowheads="1"/>
          </p:cNvPicPr>
          <p:nvPr/>
        </p:nvPicPr>
        <p:blipFill>
          <a:blip r:embed="rId3"/>
          <a:srcRect/>
          <a:stretch>
            <a:fillRect/>
          </a:stretch>
        </p:blipFill>
        <p:spPr bwMode="auto">
          <a:xfrm>
            <a:off x="8633978" y="3073730"/>
            <a:ext cx="2505075" cy="1610405"/>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a:stretch>
            <a:fillRect/>
          </a:stretch>
        </p:blipFill>
        <p:spPr bwMode="auto">
          <a:xfrm>
            <a:off x="10100829" y="4378036"/>
            <a:ext cx="2091172" cy="1454728"/>
          </a:xfrm>
          <a:prstGeom prst="rect">
            <a:avLst/>
          </a:prstGeom>
          <a:noFill/>
          <a:ln w="9525">
            <a:noFill/>
            <a:miter lim="800000"/>
            <a:headEnd/>
            <a:tailEnd/>
          </a:ln>
          <a:effectLst/>
        </p:spPr>
      </p:pic>
      <p:pic>
        <p:nvPicPr>
          <p:cNvPr id="12"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1166" b="10402"/>
          <a:stretch/>
        </p:blipFill>
        <p:spPr>
          <a:xfrm>
            <a:off x="354350" y="942109"/>
            <a:ext cx="3073032" cy="2122370"/>
          </a:xfrm>
          <a:prstGeom prst="rect">
            <a:avLst/>
          </a:prstGeom>
        </p:spPr>
      </p:pic>
      <p:pic>
        <p:nvPicPr>
          <p:cNvPr id="13" name="Picture 10" descr="A picture containing decorated&#10;&#10;Description automatically generated">
            <a:extLst>
              <a:ext uri="{FF2B5EF4-FFF2-40B4-BE49-F238E27FC236}">
                <a16:creationId xmlns:a16="http://schemas.microsoft.com/office/drawing/2014/main" id="{5A52CAE0-57F5-A446-A996-4DDF8829B6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905"/>
          <a:stretch/>
        </p:blipFill>
        <p:spPr>
          <a:xfrm>
            <a:off x="3871223" y="1011382"/>
            <a:ext cx="3486117" cy="1992503"/>
          </a:xfrm>
          <a:prstGeom prst="rect">
            <a:avLst/>
          </a:prstGeom>
        </p:spPr>
      </p:pic>
      <p:pic>
        <p:nvPicPr>
          <p:cNvPr id="2052" name="Picture 4"/>
          <p:cNvPicPr>
            <a:picLocks noChangeAspect="1" noChangeArrowheads="1"/>
          </p:cNvPicPr>
          <p:nvPr/>
        </p:nvPicPr>
        <p:blipFill>
          <a:blip r:embed="rId7"/>
          <a:srcRect/>
          <a:stretch>
            <a:fillRect/>
          </a:stretch>
        </p:blipFill>
        <p:spPr bwMode="auto">
          <a:xfrm>
            <a:off x="8759178" y="5430982"/>
            <a:ext cx="2165131" cy="1427018"/>
          </a:xfrm>
          <a:prstGeom prst="rect">
            <a:avLst/>
          </a:prstGeom>
          <a:noFill/>
          <a:ln w="9525">
            <a:noFill/>
            <a:miter lim="800000"/>
            <a:headEnd/>
            <a:tailEnd/>
          </a:ln>
          <a:effectLst/>
        </p:spPr>
      </p:pic>
    </p:spTree>
    <p:extLst>
      <p:ext uri="{BB962C8B-B14F-4D97-AF65-F5344CB8AC3E}">
        <p14:creationId xmlns:p14="http://schemas.microsoft.com/office/powerpoint/2010/main" val="143777272"/>
      </p:ext>
    </p:extLst>
  </p:cSld>
  <p:clrMapOvr>
    <a:masterClrMapping/>
  </p:clrMapOvr>
  <p:transition>
    <p:cover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D1343B1-EDDA-4E11-B065-59E5D13F1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76945" y="249382"/>
            <a:ext cx="8146473" cy="769441"/>
          </a:xfrm>
          <a:prstGeom prst="rect">
            <a:avLst/>
          </a:prstGeom>
          <a:noFill/>
        </p:spPr>
        <p:txBody>
          <a:bodyPr wrap="square" rtlCol="0">
            <a:spAutoFit/>
          </a:bodyPr>
          <a:lstStyle/>
          <a:p>
            <a:pPr algn="ctr"/>
            <a:r>
              <a:rPr lang="en-US" sz="4400" b="1" dirty="0">
                <a:solidFill>
                  <a:srgbClr val="C00000"/>
                </a:solidFill>
                <a:latin typeface="Gabriola" pitchFamily="82" charset="0"/>
              </a:rPr>
              <a:t>All about my family</a:t>
            </a:r>
            <a:endParaRPr lang="ru-RU" sz="4400" b="1" dirty="0">
              <a:solidFill>
                <a:srgbClr val="C00000"/>
              </a:solidFill>
              <a:latin typeface="Gabriola" pitchFamily="82" charset="0"/>
            </a:endParaRPr>
          </a:p>
        </p:txBody>
      </p:sp>
      <p:pic>
        <p:nvPicPr>
          <p:cNvPr id="5" name="Рисунок 4">
            <a:extLst>
              <a:ext uri="{FF2B5EF4-FFF2-40B4-BE49-F238E27FC236}">
                <a16:creationId xmlns:a16="http://schemas.microsoft.com/office/drawing/2014/main" id="{10104212-8121-4078-8894-568C20476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543" y="1146625"/>
            <a:ext cx="4912766" cy="47261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 y="-7802"/>
            <a:ext cx="12191999" cy="6865802"/>
          </a:xfrm>
          <a:prstGeom prst="rect">
            <a:avLst/>
          </a:prstGeom>
          <a:noFill/>
          <a:ln w="9525">
            <a:noFill/>
            <a:miter lim="800000"/>
            <a:headEnd/>
            <a:tailEnd/>
          </a:ln>
          <a:effectLst/>
        </p:spPr>
      </p:pic>
      <p:sp>
        <p:nvSpPr>
          <p:cNvPr id="3" name="TextBox 2"/>
          <p:cNvSpPr txBox="1"/>
          <p:nvPr/>
        </p:nvSpPr>
        <p:spPr>
          <a:xfrm>
            <a:off x="1413164" y="0"/>
            <a:ext cx="9282545" cy="369332"/>
          </a:xfrm>
          <a:prstGeom prst="rect">
            <a:avLst/>
          </a:prstGeom>
          <a:noFill/>
        </p:spPr>
        <p:txBody>
          <a:bodyPr wrap="square" rtlCol="0">
            <a:spAutoFit/>
          </a:bodyPr>
          <a:lstStyle/>
          <a:p>
            <a:endParaRPr lang="ru-RU" dirty="0"/>
          </a:p>
        </p:txBody>
      </p:sp>
      <p:sp>
        <p:nvSpPr>
          <p:cNvPr id="5" name="TextBox 4"/>
          <p:cNvSpPr txBox="1"/>
          <p:nvPr/>
        </p:nvSpPr>
        <p:spPr>
          <a:xfrm>
            <a:off x="554182" y="3976253"/>
            <a:ext cx="7259782" cy="2831544"/>
          </a:xfrm>
          <a:prstGeom prst="rect">
            <a:avLst/>
          </a:prstGeom>
          <a:noFill/>
        </p:spPr>
        <p:txBody>
          <a:bodyPr wrap="square" rtlCol="0">
            <a:spAutoFit/>
          </a:bodyPr>
          <a:lstStyle/>
          <a:p>
            <a:pPr indent="457200"/>
            <a:r>
              <a:rPr lang="en-US" sz="2000" dirty="0">
                <a:latin typeface="Times New Roman" pitchFamily="18" charset="0"/>
                <a:cs typeface="Times New Roman" pitchFamily="18" charset="0"/>
              </a:rPr>
              <a:t>It is important to remember that your relatives will always remain your family. When they want to change your mind, there is only an attempt to save you from mistakes. Try to treat others with understanding, because we are all just people with emotions and our own vision of the world, and everyone makes mistakes. This is exactly what makes us human.</a:t>
            </a:r>
            <a:endParaRPr lang="ru-RU" sz="2000" dirty="0">
              <a:latin typeface="Times New Roman" pitchFamily="18" charset="0"/>
              <a:cs typeface="Times New Roman" pitchFamily="18" charset="0"/>
            </a:endParaRPr>
          </a:p>
          <a:p>
            <a:endParaRPr lang="ru-RU" dirty="0"/>
          </a:p>
          <a:p>
            <a:endParaRPr lang="en-US" sz="2000" dirty="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3"/>
          <a:srcRect/>
          <a:stretch>
            <a:fillRect/>
          </a:stretch>
        </p:blipFill>
        <p:spPr bwMode="auto">
          <a:xfrm>
            <a:off x="0" y="498763"/>
            <a:ext cx="2905249" cy="2535382"/>
          </a:xfrm>
          <a:prstGeom prst="rect">
            <a:avLst/>
          </a:prstGeom>
          <a:noFill/>
          <a:ln w="9525">
            <a:noFill/>
            <a:miter lim="800000"/>
            <a:headEnd/>
            <a:tailEnd/>
          </a:ln>
          <a:effectLst/>
        </p:spPr>
      </p:pic>
      <p:pic>
        <p:nvPicPr>
          <p:cNvPr id="7" name="Picture 10" descr="Как описать планы на английском? - LingvaFlavor">
            <a:extLst>
              <a:ext uri="{FF2B5EF4-FFF2-40B4-BE49-F238E27FC236}">
                <a16:creationId xmlns:a16="http://schemas.microsoft.com/office/drawing/2014/main" id="{74F32DCF-80B8-4799-A970-D6EBDC2C5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343" y="3947261"/>
            <a:ext cx="3392667" cy="2578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7999" y="609600"/>
            <a:ext cx="6040581" cy="3170099"/>
          </a:xfrm>
          <a:prstGeom prst="rect">
            <a:avLst/>
          </a:prstGeom>
          <a:noFill/>
        </p:spPr>
        <p:txBody>
          <a:bodyPr wrap="square" rtlCol="0">
            <a:spAutoFit/>
          </a:bodyPr>
          <a:lstStyle/>
          <a:p>
            <a:pPr indent="457200"/>
            <a:r>
              <a:rPr lang="ru-RU" sz="2000" dirty="0">
                <a:latin typeface="Times New Roman" pitchFamily="18" charset="0"/>
                <a:cs typeface="Times New Roman" pitchFamily="18" charset="0"/>
              </a:rPr>
              <a:t>Какими бы сложными ни были отношения с родственниками, важно помнить, что эти люди всегда остаются вашей семьёй. Часто под попытками изменить ваше мнение не самыми приемлемыми для вас способами кроется лишь чересчур обострённая забота и попытка уберечь вас от ошибок. Старайтесь с пониманием относиться к окружающим, ведь все мы просто люди с эмоциями и своим видением мира, и каждому свойственно ошибаться. Это именно то, что делает нас людьми.</a:t>
            </a:r>
            <a:endParaRPr lang="en-US" sz="2000" dirty="0">
              <a:latin typeface="Times New Roman" pitchFamily="18" charset="0"/>
              <a:cs typeface="Times New Roman" pitchFamily="18" charset="0"/>
            </a:endParaRPr>
          </a:p>
        </p:txBody>
      </p:sp>
      <p:sp>
        <p:nvSpPr>
          <p:cNvPr id="9" name="Прямоугольник 8"/>
          <p:cNvSpPr/>
          <p:nvPr/>
        </p:nvSpPr>
        <p:spPr>
          <a:xfrm>
            <a:off x="9144000" y="1360162"/>
            <a:ext cx="3048000" cy="1754326"/>
          </a:xfrm>
          <a:prstGeom prst="rect">
            <a:avLst/>
          </a:prstGeom>
        </p:spPr>
        <p:txBody>
          <a:bodyPr wrap="square">
            <a:spAutoFit/>
          </a:bodyPr>
          <a:lstStyle/>
          <a:p>
            <a:r>
              <a:rPr lang="ru-RU" b="1" dirty="0">
                <a:solidFill>
                  <a:srgbClr val="002060"/>
                </a:solidFill>
              </a:rPr>
              <a:t>Ничто так не показывает превосходство характера, как хорошее поведение в ссоре, которой нельзя избежать.</a:t>
            </a:r>
            <a:endParaRPr lang="en-US" b="1" dirty="0">
              <a:solidFill>
                <a:srgbClr val="002060"/>
              </a:solidFill>
            </a:endParaRPr>
          </a:p>
          <a:p>
            <a:endParaRPr lang="ru-RU" dirty="0">
              <a:solidFill>
                <a:srgbClr val="002060"/>
              </a:solidFill>
            </a:endParaRPr>
          </a:p>
        </p:txBody>
      </p:sp>
      <p:sp>
        <p:nvSpPr>
          <p:cNvPr id="10" name="Прямоугольник 9"/>
          <p:cNvSpPr/>
          <p:nvPr/>
        </p:nvSpPr>
        <p:spPr>
          <a:xfrm>
            <a:off x="10508827" y="2717861"/>
            <a:ext cx="1509837" cy="369332"/>
          </a:xfrm>
          <a:prstGeom prst="rect">
            <a:avLst/>
          </a:prstGeom>
        </p:spPr>
        <p:txBody>
          <a:bodyPr wrap="none">
            <a:spAutoFit/>
          </a:bodyPr>
          <a:lstStyle/>
          <a:p>
            <a:r>
              <a:rPr lang="ru-RU" b="1" dirty="0">
                <a:solidFill>
                  <a:schemeClr val="accent1">
                    <a:lumMod val="50000"/>
                  </a:schemeClr>
                </a:solidFill>
              </a:rPr>
              <a:t>Генри </a:t>
            </a:r>
            <a:r>
              <a:rPr lang="ru-RU" b="1" dirty="0" err="1">
                <a:solidFill>
                  <a:schemeClr val="accent1">
                    <a:lumMod val="50000"/>
                  </a:schemeClr>
                </a:solidFill>
              </a:rPr>
              <a:t>Тэйлор</a:t>
            </a:r>
            <a:endParaRPr lang="ru-RU" dirty="0">
              <a:solidFill>
                <a:schemeClr val="accent1">
                  <a:lumMod val="50000"/>
                </a:schemeClr>
              </a:solidFill>
            </a:endParaRPr>
          </a:p>
        </p:txBody>
      </p:sp>
      <p:sp>
        <p:nvSpPr>
          <p:cNvPr id="12" name="TextBox 11"/>
          <p:cNvSpPr txBox="1"/>
          <p:nvPr/>
        </p:nvSpPr>
        <p:spPr>
          <a:xfrm>
            <a:off x="3366654" y="0"/>
            <a:ext cx="5652654" cy="707886"/>
          </a:xfrm>
          <a:prstGeom prst="rect">
            <a:avLst/>
          </a:prstGeom>
          <a:noFill/>
        </p:spPr>
        <p:txBody>
          <a:bodyPr wrap="square" rtlCol="0">
            <a:spAutoFit/>
          </a:bodyPr>
          <a:lstStyle/>
          <a:p>
            <a:pPr algn="ctr"/>
            <a:r>
              <a:rPr lang="ru-RU" sz="4000" b="1" dirty="0">
                <a:solidFill>
                  <a:schemeClr val="accent2">
                    <a:lumMod val="75000"/>
                  </a:schemeClr>
                </a:solidFill>
                <a:latin typeface="Gabriola" pitchFamily="82" charset="0"/>
              </a:rPr>
              <a:t>Семейные отношения</a:t>
            </a:r>
          </a:p>
        </p:txBody>
      </p:sp>
    </p:spTree>
  </p:cSld>
  <p:clrMapOvr>
    <a:masterClrMapping/>
  </p:clrMapOvr>
  <p:transition>
    <p:spli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787DB9F-B904-45E9-9A8E-6695CCA41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Прямоугольник 4">
            <a:extLst>
              <a:ext uri="{FF2B5EF4-FFF2-40B4-BE49-F238E27FC236}">
                <a16:creationId xmlns:a16="http://schemas.microsoft.com/office/drawing/2014/main" id="{D7DB2DB9-C1DA-46E3-9E7F-7EBC56FF2279}"/>
              </a:ext>
            </a:extLst>
          </p:cNvPr>
          <p:cNvSpPr/>
          <p:nvPr/>
        </p:nvSpPr>
        <p:spPr>
          <a:xfrm>
            <a:off x="0" y="-224287"/>
            <a:ext cx="12022318" cy="5632311"/>
          </a:xfrm>
          <a:prstGeom prst="rect">
            <a:avLst/>
          </a:prstGeom>
        </p:spPr>
        <p:txBody>
          <a:bodyPr wrap="square">
            <a:spAutoFit/>
          </a:bodyPr>
          <a:lstStyle/>
          <a:p>
            <a:pPr algn="ctr"/>
            <a:r>
              <a:rPr lang="ru-RU" sz="3600" b="1" dirty="0">
                <a:solidFill>
                  <a:schemeClr val="accent1"/>
                </a:solidFill>
                <a:latin typeface="Gabriola" panose="04040605051002020D02" pitchFamily="82" charset="0"/>
              </a:rPr>
              <a:t>   </a:t>
            </a:r>
            <a:r>
              <a:rPr lang="ru-RU" sz="4000" b="1" dirty="0">
                <a:solidFill>
                  <a:schemeClr val="accent2">
                    <a:lumMod val="75000"/>
                  </a:schemeClr>
                </a:solidFill>
                <a:latin typeface="Gabriola" panose="04040605051002020D02" pitchFamily="82" charset="0"/>
              </a:rPr>
              <a:t>ЧТО ТАКОЕ СЕМЬЯ?   </a:t>
            </a:r>
            <a:endParaRPr lang="ru-RU" sz="4000" b="1" dirty="0">
              <a:solidFill>
                <a:srgbClr val="000000"/>
              </a:solidFill>
              <a:latin typeface="Gabriola" panose="04040605051002020D02" pitchFamily="82" charset="0"/>
            </a:endParaRPr>
          </a:p>
          <a:p>
            <a:r>
              <a:rPr lang="ru-RU" sz="2000" dirty="0">
                <a:solidFill>
                  <a:srgbClr val="000000"/>
                </a:solidFill>
                <a:latin typeface="Times New Roman" panose="02020603050405020304" pitchFamily="18" charset="0"/>
                <a:cs typeface="Times New Roman" panose="02020603050405020304" pitchFamily="18" charset="0"/>
              </a:rPr>
              <a:t>        В семье начинается жизнь каждого человека. </a:t>
            </a:r>
            <a:r>
              <a:rPr lang="ru-RU" sz="2000" b="1" dirty="0">
                <a:solidFill>
                  <a:srgbClr val="000000"/>
                </a:solidFill>
                <a:latin typeface="Times New Roman" panose="02020603050405020304" pitchFamily="18" charset="0"/>
                <a:cs typeface="Times New Roman" panose="02020603050405020304" pitchFamily="18" charset="0"/>
              </a:rPr>
              <a:t>Семья </a:t>
            </a:r>
            <a:r>
              <a:rPr lang="ru-RU" sz="2000" dirty="0">
                <a:solidFill>
                  <a:srgbClr val="000000"/>
                </a:solidFill>
                <a:latin typeface="Times New Roman" panose="02020603050405020304" pitchFamily="18" charset="0"/>
                <a:cs typeface="Times New Roman" panose="02020603050405020304" pitchFamily="18" charset="0"/>
              </a:rPr>
              <a:t>— это основа общества в любую эпоху. И не случайно появился посвященный ей праздник. И</a:t>
            </a:r>
            <a:r>
              <a:rPr lang="ru-RU" sz="2000" dirty="0">
                <a:latin typeface="Times New Roman" panose="02020603050405020304" pitchFamily="18" charset="0"/>
                <a:cs typeface="Times New Roman" panose="02020603050405020304" pitchFamily="18" charset="0"/>
              </a:rPr>
              <a:t>менно с нее начинается жизнь каждого из нас, в ней закладываются основы личности, она является центром взаимодействия поколений. Семья меняется вместе с обществом, но всегда остается тем кирпичиком, из которого строится сам социум.</a:t>
            </a:r>
          </a:p>
          <a:p>
            <a:r>
              <a:rPr lang="ru-RU" sz="2000" b="1" dirty="0">
                <a:latin typeface="Times New Roman" panose="02020603050405020304" pitchFamily="18" charset="0"/>
                <a:cs typeface="Times New Roman" panose="02020603050405020304" pitchFamily="18" charset="0"/>
              </a:rPr>
              <a:t>       Семья </a:t>
            </a:r>
            <a:r>
              <a:rPr lang="ru-RU" sz="2000" dirty="0">
                <a:latin typeface="Times New Roman" panose="02020603050405020304" pitchFamily="18" charset="0"/>
                <a:cs typeface="Times New Roman" panose="02020603050405020304" pitchFamily="18" charset="0"/>
              </a:rPr>
              <a:t>для каждого человека является очень важной составляющей жизни. Рождаясь на свет, маленький человек приобретает маму и папу, а вырастая обзаводиться собственной семьей. </a:t>
            </a:r>
            <a:r>
              <a:rPr lang="ru-RU" sz="2000" b="1" dirty="0">
                <a:latin typeface="Times New Roman" panose="02020603050405020304" pitchFamily="18" charset="0"/>
                <a:cs typeface="Times New Roman" panose="02020603050405020304" pitchFamily="18" charset="0"/>
              </a:rPr>
              <a:t>Семья </a:t>
            </a:r>
            <a:r>
              <a:rPr lang="ru-RU" sz="2000" dirty="0">
                <a:latin typeface="Times New Roman" panose="02020603050405020304" pitchFamily="18" charset="0"/>
                <a:cs typeface="Times New Roman" panose="02020603050405020304" pitchFamily="18" charset="0"/>
              </a:rPr>
              <a:t>– это не только родители, это еще и любимые, близкие, а иногда даже друзья, с которыми проходишь огонь и воду. Конечно, в традиционном понимании, семья – это мама, папа и их дети. Совершенно не удивительно, что существует международный праздник семьи, в который все люди объединяются и празднуют такое светлое торжество.</a:t>
            </a:r>
          </a:p>
          <a:p>
            <a:r>
              <a:rPr lang="ru-RU" sz="2000" dirty="0">
                <a:latin typeface="Times New Roman" panose="02020603050405020304" pitchFamily="18" charset="0"/>
                <a:cs typeface="Times New Roman" panose="02020603050405020304" pitchFamily="18" charset="0"/>
              </a:rPr>
              <a:t>         Международный день семьи был утвержден </a:t>
            </a:r>
            <a:r>
              <a:rPr lang="ru-RU" sz="2000" b="1" dirty="0">
                <a:latin typeface="Times New Roman" panose="02020603050405020304" pitchFamily="18" charset="0"/>
                <a:cs typeface="Times New Roman" panose="02020603050405020304" pitchFamily="18" charset="0"/>
              </a:rPr>
              <a:t>15 мая 1994 </a:t>
            </a:r>
            <a:r>
              <a:rPr lang="ru-RU" sz="2000" dirty="0">
                <a:latin typeface="Times New Roman" panose="02020603050405020304" pitchFamily="18" charset="0"/>
                <a:cs typeface="Times New Roman" panose="02020603050405020304" pitchFamily="18" charset="0"/>
              </a:rPr>
              <a:t>года по инициативе ООН. Праздник                                   подразумевает собой                освещение как можно более важных проблем семьи, обсуждаемых                                      на различных                              общественных конференциях и СМИ. Также в этот день                                         проводятся                                    разнообразные фестивали, которые направлены на привлечение членов семей, их                                       сплочение и осознание важности совместного время препровождения.</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p>
        </p:txBody>
      </p:sp>
      <p:pic>
        <p:nvPicPr>
          <p:cNvPr id="7" name="Picture 8" descr="Как составить описание картины на экзамене по английскому">
            <a:extLst>
              <a:ext uri="{FF2B5EF4-FFF2-40B4-BE49-F238E27FC236}">
                <a16:creationId xmlns:a16="http://schemas.microsoft.com/office/drawing/2014/main" id="{F17CC1E9-8567-4D2A-AF3A-C3086FD95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66"/>
          <a:stretch>
            <a:fillRect/>
          </a:stretch>
        </p:blipFill>
        <p:spPr bwMode="auto">
          <a:xfrm>
            <a:off x="9454550" y="4692770"/>
            <a:ext cx="2737450" cy="21652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ower\Desktop\Новый точечный рисунок.bmp"/>
          <p:cNvPicPr>
            <a:picLocks noChangeAspect="1" noChangeArrowheads="1"/>
          </p:cNvPicPr>
          <p:nvPr/>
        </p:nvPicPr>
        <p:blipFill>
          <a:blip r:embed="rId4"/>
          <a:srcRect/>
          <a:stretch>
            <a:fillRect/>
          </a:stretch>
        </p:blipFill>
        <p:spPr bwMode="auto">
          <a:xfrm>
            <a:off x="6110603" y="4746415"/>
            <a:ext cx="3386899" cy="2111585"/>
          </a:xfrm>
          <a:prstGeom prst="rect">
            <a:avLst/>
          </a:prstGeom>
          <a:noFill/>
        </p:spPr>
      </p:pic>
    </p:spTree>
    <p:extLst>
      <p:ext uri="{BB962C8B-B14F-4D97-AF65-F5344CB8AC3E}">
        <p14:creationId xmlns:p14="http://schemas.microsoft.com/office/powerpoint/2010/main" val="3592912392"/>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D1343B1-EDDA-4E11-B065-59E5D13F1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0"/>
          <p:cNvSpPr txBox="1">
            <a:spLocks/>
          </p:cNvSpPr>
          <p:nvPr/>
        </p:nvSpPr>
        <p:spPr>
          <a:xfrm>
            <a:off x="2284250" y="188769"/>
            <a:ext cx="7667757" cy="994306"/>
          </a:xfrm>
          <a:prstGeom prst="roundRect">
            <a:avLst>
              <a:gd name="adj" fmla="val 9641"/>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2">
                    <a:lumMod val="75000"/>
                  </a:schemeClr>
                </a:solidFill>
                <a:effectLst/>
                <a:uLnTx/>
                <a:uFillTx/>
                <a:latin typeface="Gabriola" pitchFamily="82" charset="0"/>
                <a:ea typeface="+mj-ea"/>
                <a:cs typeface="+mj-cs"/>
              </a:rPr>
              <a:t>What Relationships Do You Have?</a:t>
            </a:r>
            <a:endParaRPr kumimoji="0" lang="en-GB" sz="3600" b="1" i="0" u="none" strike="noStrike" kern="1200" cap="none" spc="0" normalizeH="0" baseline="0" noProof="0" dirty="0">
              <a:ln>
                <a:noFill/>
              </a:ln>
              <a:solidFill>
                <a:schemeClr val="accent2">
                  <a:lumMod val="75000"/>
                </a:schemeClr>
              </a:solidFill>
              <a:effectLst/>
              <a:uLnTx/>
              <a:uFillTx/>
              <a:latin typeface="Gabriola" pitchFamily="82" charset="0"/>
              <a:ea typeface="+mj-ea"/>
              <a:cs typeface="+mj-cs"/>
            </a:endParaRPr>
          </a:p>
        </p:txBody>
      </p:sp>
      <p:sp>
        <p:nvSpPr>
          <p:cNvPr id="4" name="TextBox 3"/>
          <p:cNvSpPr txBox="1"/>
          <p:nvPr/>
        </p:nvSpPr>
        <p:spPr>
          <a:xfrm>
            <a:off x="637309" y="1108364"/>
            <a:ext cx="10626436" cy="1323439"/>
          </a:xfrm>
          <a:prstGeom prst="rect">
            <a:avLst/>
          </a:prstGeom>
          <a:noFill/>
        </p:spPr>
        <p:txBody>
          <a:bodyPr wrap="square" rtlCol="0">
            <a:spAutoFit/>
          </a:bodyPr>
          <a:lstStyle/>
          <a:p>
            <a:pPr indent="457200"/>
            <a:r>
              <a:rPr lang="ru-RU" sz="2000" dirty="0">
                <a:latin typeface="Times New Roman" pitchFamily="18" charset="0"/>
                <a:cs typeface="Times New Roman" pitchFamily="18" charset="0"/>
              </a:rPr>
              <a:t>Давайте вспомним, какие бывают отношения между родственниками и как к ним можно относится. Стань автором комикса и вырази свое отношение к нему.</a:t>
            </a:r>
          </a:p>
          <a:p>
            <a:pPr indent="457200"/>
            <a:r>
              <a:rPr lang="en-US" sz="2000" dirty="0">
                <a:latin typeface="Times New Roman" pitchFamily="18" charset="0"/>
                <a:cs typeface="Times New Roman" pitchFamily="18" charset="0"/>
              </a:rPr>
              <a:t>Let's remember what kind of relationship there are between relatives and how they can be treated. Become the author of a comic and express your attitude to it.</a:t>
            </a:r>
            <a:endParaRPr lang="ru-RU" sz="2000" dirty="0">
              <a:latin typeface="Times New Roman" pitchFamily="18" charset="0"/>
              <a:cs typeface="Times New Roman" pitchFamily="18" charset="0"/>
            </a:endParaRPr>
          </a:p>
        </p:txBody>
      </p:sp>
      <p:pic>
        <p:nvPicPr>
          <p:cNvPr id="36866" name="Picture 2" descr="C:\Users\power\Desktop\Работы детей о Семье\IMG_20220610_182331_1.jpg"/>
          <p:cNvPicPr>
            <a:picLocks noChangeAspect="1" noChangeArrowheads="1"/>
          </p:cNvPicPr>
          <p:nvPr/>
        </p:nvPicPr>
        <p:blipFill>
          <a:blip r:embed="rId3" cstate="print"/>
          <a:srcRect/>
          <a:stretch>
            <a:fillRect/>
          </a:stretch>
        </p:blipFill>
        <p:spPr bwMode="auto">
          <a:xfrm rot="625393">
            <a:off x="4833259" y="2760253"/>
            <a:ext cx="2207202" cy="2247049"/>
          </a:xfrm>
          <a:prstGeom prst="rect">
            <a:avLst/>
          </a:prstGeom>
          <a:noFill/>
        </p:spPr>
      </p:pic>
      <p:pic>
        <p:nvPicPr>
          <p:cNvPr id="36867" name="Picture 3" descr="C:\Users\power\Desktop\Работы детей о Семье\IMG_20220610_182442_1.jpg"/>
          <p:cNvPicPr>
            <a:picLocks noChangeAspect="1" noChangeArrowheads="1"/>
          </p:cNvPicPr>
          <p:nvPr/>
        </p:nvPicPr>
        <p:blipFill>
          <a:blip r:embed="rId4" cstate="print"/>
          <a:srcRect/>
          <a:stretch>
            <a:fillRect/>
          </a:stretch>
        </p:blipFill>
        <p:spPr bwMode="auto">
          <a:xfrm>
            <a:off x="6801719" y="2351314"/>
            <a:ext cx="2215919" cy="2571008"/>
          </a:xfrm>
          <a:prstGeom prst="rect">
            <a:avLst/>
          </a:prstGeom>
          <a:noFill/>
        </p:spPr>
      </p:pic>
      <p:pic>
        <p:nvPicPr>
          <p:cNvPr id="36868" name="Picture 4" descr="C:\Users\power\Desktop\Работы детей о Семье\IMG_20220610_182324_1.jpg"/>
          <p:cNvPicPr>
            <a:picLocks noChangeAspect="1" noChangeArrowheads="1"/>
          </p:cNvPicPr>
          <p:nvPr/>
        </p:nvPicPr>
        <p:blipFill>
          <a:blip r:embed="rId5" cstate="print"/>
          <a:srcRect t="-631" r="-9285"/>
          <a:stretch>
            <a:fillRect/>
          </a:stretch>
        </p:blipFill>
        <p:spPr bwMode="auto">
          <a:xfrm rot="468902">
            <a:off x="8897522" y="3132366"/>
            <a:ext cx="1648451" cy="2023878"/>
          </a:xfrm>
          <a:prstGeom prst="rect">
            <a:avLst/>
          </a:prstGeom>
          <a:noFill/>
        </p:spPr>
      </p:pic>
      <p:pic>
        <p:nvPicPr>
          <p:cNvPr id="36869" name="Picture 5" descr="C:\Users\power\Desktop\Работы детей о Семье\IMG-17ae7cab5b8d2ddf38761652b591e093-V.jpg"/>
          <p:cNvPicPr>
            <a:picLocks noChangeAspect="1" noChangeArrowheads="1"/>
          </p:cNvPicPr>
          <p:nvPr/>
        </p:nvPicPr>
        <p:blipFill>
          <a:blip r:embed="rId6" cstate="print"/>
          <a:srcRect/>
          <a:stretch>
            <a:fillRect/>
          </a:stretch>
        </p:blipFill>
        <p:spPr bwMode="auto">
          <a:xfrm rot="21395757">
            <a:off x="3598902" y="3722155"/>
            <a:ext cx="1753430" cy="2207555"/>
          </a:xfrm>
          <a:prstGeom prst="rect">
            <a:avLst/>
          </a:prstGeom>
          <a:noFill/>
        </p:spPr>
      </p:pic>
      <p:pic>
        <p:nvPicPr>
          <p:cNvPr id="36870" name="Picture 6" descr="C:\Users\power\Desktop\Работы детей о Семье\IMG-21fa9a7932755d5ae69a8324f1a26eae-V.jpg"/>
          <p:cNvPicPr>
            <a:picLocks noChangeAspect="1" noChangeArrowheads="1"/>
          </p:cNvPicPr>
          <p:nvPr/>
        </p:nvPicPr>
        <p:blipFill>
          <a:blip r:embed="rId7" cstate="print"/>
          <a:srcRect/>
          <a:stretch>
            <a:fillRect/>
          </a:stretch>
        </p:blipFill>
        <p:spPr bwMode="auto">
          <a:xfrm rot="372106">
            <a:off x="8827138" y="4503646"/>
            <a:ext cx="1595438" cy="2069346"/>
          </a:xfrm>
          <a:prstGeom prst="rect">
            <a:avLst/>
          </a:prstGeom>
          <a:noFill/>
        </p:spPr>
      </p:pic>
      <p:pic>
        <p:nvPicPr>
          <p:cNvPr id="36871" name="Picture 7" descr="C:\Users\power\Desktop\Работы детей о Семье\IMG-1da777e05ac57807493f4dc64b693624-V.jpg"/>
          <p:cNvPicPr>
            <a:picLocks noChangeAspect="1" noChangeArrowheads="1"/>
          </p:cNvPicPr>
          <p:nvPr/>
        </p:nvPicPr>
        <p:blipFill>
          <a:blip r:embed="rId8" cstate="print"/>
          <a:srcRect/>
          <a:stretch>
            <a:fillRect/>
          </a:stretch>
        </p:blipFill>
        <p:spPr bwMode="auto">
          <a:xfrm rot="313790">
            <a:off x="6094745" y="4882196"/>
            <a:ext cx="2854836" cy="1897143"/>
          </a:xfrm>
          <a:prstGeom prst="rect">
            <a:avLst/>
          </a:prstGeom>
          <a:noFill/>
        </p:spPr>
      </p:pic>
      <p:pic>
        <p:nvPicPr>
          <p:cNvPr id="36872" name="Picture 8" descr="C:\Users\power\Desktop\Работы детей о Семье\IMG_20220626_201422_1.jpg"/>
          <p:cNvPicPr>
            <a:picLocks noChangeAspect="1" noChangeArrowheads="1"/>
          </p:cNvPicPr>
          <p:nvPr/>
        </p:nvPicPr>
        <p:blipFill>
          <a:blip r:embed="rId9" cstate="print"/>
          <a:srcRect/>
          <a:stretch>
            <a:fillRect/>
          </a:stretch>
        </p:blipFill>
        <p:spPr bwMode="auto">
          <a:xfrm rot="828197">
            <a:off x="10439400" y="3465069"/>
            <a:ext cx="1752600" cy="1861014"/>
          </a:xfrm>
          <a:prstGeom prst="rect">
            <a:avLst/>
          </a:prstGeom>
          <a:noFill/>
        </p:spPr>
      </p:pic>
      <p:pic>
        <p:nvPicPr>
          <p:cNvPr id="36873" name="Picture 9"/>
          <p:cNvPicPr>
            <a:picLocks noChangeAspect="1" noChangeArrowheads="1"/>
          </p:cNvPicPr>
          <p:nvPr/>
        </p:nvPicPr>
        <p:blipFill>
          <a:blip r:embed="rId10" cstate="print"/>
          <a:srcRect/>
          <a:stretch>
            <a:fillRect/>
          </a:stretch>
        </p:blipFill>
        <p:spPr bwMode="auto">
          <a:xfrm>
            <a:off x="10240434" y="5360307"/>
            <a:ext cx="1951566" cy="1497693"/>
          </a:xfrm>
          <a:prstGeom prst="rect">
            <a:avLst/>
          </a:prstGeom>
          <a:noFill/>
          <a:ln w="9525">
            <a:noFill/>
            <a:miter lim="800000"/>
            <a:headEnd/>
            <a:tailEnd/>
          </a:ln>
          <a:effectLst/>
        </p:spPr>
      </p:pic>
      <p:pic>
        <p:nvPicPr>
          <p:cNvPr id="36874" name="Picture 10" descr="C:\Users\power\Desktop\IMG-a8a25df222d52637d9c3afb9529f0737-V.jpg"/>
          <p:cNvPicPr>
            <a:picLocks noChangeAspect="1" noChangeArrowheads="1"/>
          </p:cNvPicPr>
          <p:nvPr/>
        </p:nvPicPr>
        <p:blipFill>
          <a:blip r:embed="rId11" cstate="print"/>
          <a:srcRect r="1622"/>
          <a:stretch>
            <a:fillRect/>
          </a:stretch>
        </p:blipFill>
        <p:spPr bwMode="auto">
          <a:xfrm rot="21264609">
            <a:off x="4084077" y="5201492"/>
            <a:ext cx="2298581" cy="1556679"/>
          </a:xfrm>
          <a:prstGeom prst="rect">
            <a:avLst/>
          </a:prstGeom>
          <a:noFill/>
        </p:spPr>
      </p:pic>
    </p:spTree>
  </p:cSld>
  <p:clrMapOvr>
    <a:masterClrMapping/>
  </p:clrMapOvr>
  <p:transition>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0"/>
            <a:ext cx="12191999" cy="6865802"/>
          </a:xfrm>
          <a:prstGeom prst="rect">
            <a:avLst/>
          </a:prstGeom>
          <a:noFill/>
          <a:ln w="9525">
            <a:noFill/>
            <a:miter lim="800000"/>
            <a:headEnd/>
            <a:tailEnd/>
          </a:ln>
          <a:effectLst/>
        </p:spPr>
      </p:pic>
      <p:sp>
        <p:nvSpPr>
          <p:cNvPr id="4" name="TextBox 3"/>
          <p:cNvSpPr txBox="1"/>
          <p:nvPr/>
        </p:nvSpPr>
        <p:spPr>
          <a:xfrm>
            <a:off x="2396837" y="0"/>
            <a:ext cx="7356763" cy="707886"/>
          </a:xfrm>
          <a:prstGeom prst="rect">
            <a:avLst/>
          </a:prstGeom>
          <a:noFill/>
        </p:spPr>
        <p:txBody>
          <a:bodyPr wrap="square" rtlCol="0">
            <a:spAutoFit/>
          </a:bodyPr>
          <a:lstStyle/>
          <a:p>
            <a:pPr algn="ctr"/>
            <a:r>
              <a:rPr lang="en-US" sz="4000" b="1" dirty="0">
                <a:solidFill>
                  <a:schemeClr val="accent2">
                    <a:lumMod val="75000"/>
                  </a:schemeClr>
                </a:solidFill>
                <a:latin typeface="Gabriola" pitchFamily="82" charset="0"/>
              </a:rPr>
              <a:t>Family Rules</a:t>
            </a:r>
            <a:endParaRPr lang="ru-RU" sz="4000" b="1" dirty="0">
              <a:solidFill>
                <a:schemeClr val="accent2">
                  <a:lumMod val="75000"/>
                </a:schemeClr>
              </a:solidFill>
              <a:latin typeface="Gabriola" pitchFamily="82" charset="0"/>
            </a:endParaRPr>
          </a:p>
        </p:txBody>
      </p:sp>
      <p:sp>
        <p:nvSpPr>
          <p:cNvPr id="5" name="TextBox 4"/>
          <p:cNvSpPr txBox="1"/>
          <p:nvPr/>
        </p:nvSpPr>
        <p:spPr>
          <a:xfrm>
            <a:off x="3435926" y="595746"/>
            <a:ext cx="5181601" cy="3139321"/>
          </a:xfrm>
          <a:prstGeom prst="rect">
            <a:avLst/>
          </a:prstGeom>
          <a:noFill/>
          <a:ln>
            <a:noFill/>
          </a:ln>
        </p:spPr>
        <p:txBody>
          <a:bodyPr wrap="square" rtlCol="0">
            <a:spAutoFit/>
          </a:bodyPr>
          <a:lstStyle/>
          <a:p>
            <a:pPr indent="457200"/>
            <a:r>
              <a:rPr lang="en-US" dirty="0"/>
              <a:t>Show respect and care for your family, because you spend most of your time with your family. It is very important for everyone to know and preserve family traditions.</a:t>
            </a:r>
            <a:r>
              <a:rPr lang="ru-RU" dirty="0"/>
              <a:t> </a:t>
            </a:r>
            <a:r>
              <a:rPr lang="en-US" dirty="0"/>
              <a:t>Family members should always remember that no one will do their household chores for them. Therefore, everyone, should have duties. Do not forget about joint hobbies and leisure. It is important for a family to have common memories and traditions. </a:t>
            </a:r>
          </a:p>
          <a:p>
            <a:pPr indent="457200"/>
            <a:endParaRPr lang="ru-RU" dirty="0"/>
          </a:p>
          <a:p>
            <a:pPr indent="457200"/>
            <a:endParaRPr lang="ru-RU" dirty="0"/>
          </a:p>
        </p:txBody>
      </p:sp>
      <p:pic>
        <p:nvPicPr>
          <p:cNvPr id="32770" name="Picture 2" descr="C:\Users\power\Desktop\Работы детей о Семье\1.jpg"/>
          <p:cNvPicPr>
            <a:picLocks noChangeAspect="1" noChangeArrowheads="1"/>
          </p:cNvPicPr>
          <p:nvPr/>
        </p:nvPicPr>
        <p:blipFill>
          <a:blip r:embed="rId3" cstate="print"/>
          <a:srcRect/>
          <a:stretch>
            <a:fillRect/>
          </a:stretch>
        </p:blipFill>
        <p:spPr bwMode="auto">
          <a:xfrm rot="21095179">
            <a:off x="803564" y="4558808"/>
            <a:ext cx="1524000" cy="2199532"/>
          </a:xfrm>
          <a:prstGeom prst="rect">
            <a:avLst/>
          </a:prstGeom>
          <a:noFill/>
        </p:spPr>
      </p:pic>
      <p:pic>
        <p:nvPicPr>
          <p:cNvPr id="32771" name="Picture 3" descr="C:\Users\power\Desktop\Работы детей о Семье\IMG_20220620_193553.jpg"/>
          <p:cNvPicPr>
            <a:picLocks noChangeAspect="1" noChangeArrowheads="1"/>
          </p:cNvPicPr>
          <p:nvPr/>
        </p:nvPicPr>
        <p:blipFill>
          <a:blip r:embed="rId4" cstate="print"/>
          <a:srcRect/>
          <a:stretch>
            <a:fillRect/>
          </a:stretch>
        </p:blipFill>
        <p:spPr bwMode="auto">
          <a:xfrm rot="21165429">
            <a:off x="2054660" y="4579524"/>
            <a:ext cx="1611341" cy="2185621"/>
          </a:xfrm>
          <a:prstGeom prst="rect">
            <a:avLst/>
          </a:prstGeom>
          <a:noFill/>
        </p:spPr>
      </p:pic>
      <p:pic>
        <p:nvPicPr>
          <p:cNvPr id="32772" name="Picture 4" descr="C:\Users\power\Desktop\Работы детей о Семье\IMG_20220626_201358.jpg"/>
          <p:cNvPicPr>
            <a:picLocks noChangeAspect="1" noChangeArrowheads="1"/>
          </p:cNvPicPr>
          <p:nvPr/>
        </p:nvPicPr>
        <p:blipFill>
          <a:blip r:embed="rId5" cstate="print"/>
          <a:srcRect/>
          <a:stretch>
            <a:fillRect/>
          </a:stretch>
        </p:blipFill>
        <p:spPr bwMode="auto">
          <a:xfrm>
            <a:off x="10035540" y="4379491"/>
            <a:ext cx="2156460" cy="2187563"/>
          </a:xfrm>
          <a:prstGeom prst="rect">
            <a:avLst/>
          </a:prstGeom>
          <a:noFill/>
        </p:spPr>
      </p:pic>
      <p:pic>
        <p:nvPicPr>
          <p:cNvPr id="32776" name="Picture 8" descr="C:\Users\power\Desktop\Работы детей о Семье\IMG-9fa55c309b99e4a505e6ec8414c44e4d-V.jpg"/>
          <p:cNvPicPr>
            <a:picLocks noChangeAspect="1" noChangeArrowheads="1"/>
          </p:cNvPicPr>
          <p:nvPr/>
        </p:nvPicPr>
        <p:blipFill>
          <a:blip r:embed="rId6" cstate="print"/>
          <a:srcRect/>
          <a:stretch>
            <a:fillRect/>
          </a:stretch>
        </p:blipFill>
        <p:spPr bwMode="auto">
          <a:xfrm rot="21373188">
            <a:off x="4413797" y="4409559"/>
            <a:ext cx="1959294" cy="1819214"/>
          </a:xfrm>
          <a:prstGeom prst="rect">
            <a:avLst/>
          </a:prstGeom>
          <a:noFill/>
        </p:spPr>
      </p:pic>
      <p:pic>
        <p:nvPicPr>
          <p:cNvPr id="32777" name="Picture 9" descr="C:\Users\power\Desktop\Работы детей о Семье\IMG-9fa55c309b99e4a505e6ec8414c44e4d-1V.jpg"/>
          <p:cNvPicPr>
            <a:picLocks noChangeAspect="1" noChangeArrowheads="1"/>
          </p:cNvPicPr>
          <p:nvPr/>
        </p:nvPicPr>
        <p:blipFill>
          <a:blip r:embed="rId7" cstate="print"/>
          <a:srcRect/>
          <a:stretch>
            <a:fillRect/>
          </a:stretch>
        </p:blipFill>
        <p:spPr bwMode="auto">
          <a:xfrm rot="21162507">
            <a:off x="3043383" y="5083572"/>
            <a:ext cx="1963738" cy="1843701"/>
          </a:xfrm>
          <a:prstGeom prst="rect">
            <a:avLst/>
          </a:prstGeom>
          <a:noFill/>
        </p:spPr>
      </p:pic>
      <p:pic>
        <p:nvPicPr>
          <p:cNvPr id="32778" name="Picture 10" descr="C:\Users\power\Desktop\Работы детей о Семье\IMG-3ac6132d7722497ac4fdae14c37b2db4-V.jpg"/>
          <p:cNvPicPr>
            <a:picLocks noChangeAspect="1" noChangeArrowheads="1"/>
          </p:cNvPicPr>
          <p:nvPr/>
        </p:nvPicPr>
        <p:blipFill>
          <a:blip r:embed="rId8" cstate="print"/>
          <a:srcRect/>
          <a:stretch>
            <a:fillRect/>
          </a:stretch>
        </p:blipFill>
        <p:spPr bwMode="auto">
          <a:xfrm rot="532086">
            <a:off x="8269712" y="4599710"/>
            <a:ext cx="1857960" cy="1705984"/>
          </a:xfrm>
          <a:prstGeom prst="rect">
            <a:avLst/>
          </a:prstGeom>
          <a:noFill/>
        </p:spPr>
      </p:pic>
      <p:pic>
        <p:nvPicPr>
          <p:cNvPr id="32773" name="Picture 5" descr="C:\Users\power\Desktop\Работы детей о Семье\IMG-c1cbb6792f735797ba5b2a622cb060b0-V.jpg"/>
          <p:cNvPicPr>
            <a:picLocks noChangeAspect="1" noChangeArrowheads="1"/>
          </p:cNvPicPr>
          <p:nvPr/>
        </p:nvPicPr>
        <p:blipFill>
          <a:blip r:embed="rId9" cstate="print"/>
          <a:srcRect/>
          <a:stretch>
            <a:fillRect/>
          </a:stretch>
        </p:blipFill>
        <p:spPr bwMode="auto">
          <a:xfrm rot="651060">
            <a:off x="7022913" y="4559105"/>
            <a:ext cx="1650033" cy="2162918"/>
          </a:xfrm>
          <a:prstGeom prst="rect">
            <a:avLst/>
          </a:prstGeom>
          <a:noFill/>
        </p:spPr>
      </p:pic>
      <p:pic>
        <p:nvPicPr>
          <p:cNvPr id="32775" name="Picture 7" descr="https://lh4.googleusercontent.com/HI3wjT1MrjBlkguPKGe_jOmDU6uisYzjP9AqKkICA3GxDL1340u87HStdbquXgxab3zX1nTUZ1tkVE5WwDmhSSH5JfCW8-vvskSBHB9VjHB3NMKpXDX3qT_DvwIcaHKGSvpjPTxpjv_OFG6q"/>
          <p:cNvPicPr>
            <a:picLocks noChangeAspect="1" noChangeArrowheads="1"/>
          </p:cNvPicPr>
          <p:nvPr/>
        </p:nvPicPr>
        <p:blipFill>
          <a:blip r:embed="rId10" cstate="print"/>
          <a:srcRect/>
          <a:stretch>
            <a:fillRect/>
          </a:stretch>
        </p:blipFill>
        <p:spPr bwMode="auto">
          <a:xfrm>
            <a:off x="5840284" y="4499922"/>
            <a:ext cx="1585751" cy="2116345"/>
          </a:xfrm>
          <a:prstGeom prst="rect">
            <a:avLst/>
          </a:prstGeom>
          <a:noFill/>
        </p:spPr>
      </p:pic>
      <p:pic>
        <p:nvPicPr>
          <p:cNvPr id="32780" name="Picture 12"/>
          <p:cNvPicPr>
            <a:picLocks noChangeAspect="1" noChangeArrowheads="1"/>
          </p:cNvPicPr>
          <p:nvPr/>
        </p:nvPicPr>
        <p:blipFill>
          <a:blip r:embed="rId11"/>
          <a:srcRect/>
          <a:stretch>
            <a:fillRect/>
          </a:stretch>
        </p:blipFill>
        <p:spPr bwMode="auto">
          <a:xfrm>
            <a:off x="8797635" y="568036"/>
            <a:ext cx="3274560" cy="2161309"/>
          </a:xfrm>
          <a:prstGeom prst="rect">
            <a:avLst/>
          </a:prstGeom>
          <a:noFill/>
          <a:ln w="9525">
            <a:noFill/>
            <a:miter lim="800000"/>
            <a:headEnd/>
            <a:tailEnd/>
          </a:ln>
          <a:effectLst/>
        </p:spPr>
      </p:pic>
      <p:pic>
        <p:nvPicPr>
          <p:cNvPr id="32781" name="Picture 13"/>
          <p:cNvPicPr>
            <a:picLocks noChangeAspect="1" noChangeArrowheads="1"/>
          </p:cNvPicPr>
          <p:nvPr/>
        </p:nvPicPr>
        <p:blipFill>
          <a:blip r:embed="rId12"/>
          <a:srcRect/>
          <a:stretch>
            <a:fillRect/>
          </a:stretch>
        </p:blipFill>
        <p:spPr bwMode="auto">
          <a:xfrm>
            <a:off x="193067" y="568036"/>
            <a:ext cx="3192973" cy="2285999"/>
          </a:xfrm>
          <a:prstGeom prst="rect">
            <a:avLst/>
          </a:prstGeom>
          <a:noFill/>
          <a:ln w="9525">
            <a:noFill/>
            <a:miter lim="800000"/>
            <a:headEnd/>
            <a:tailEnd/>
          </a:ln>
          <a:effectLst/>
        </p:spPr>
      </p:pic>
      <p:sp>
        <p:nvSpPr>
          <p:cNvPr id="18" name="TextBox 17"/>
          <p:cNvSpPr txBox="1"/>
          <p:nvPr/>
        </p:nvSpPr>
        <p:spPr>
          <a:xfrm>
            <a:off x="692727" y="3034145"/>
            <a:ext cx="10903527" cy="1477328"/>
          </a:xfrm>
          <a:prstGeom prst="rect">
            <a:avLst/>
          </a:prstGeom>
          <a:noFill/>
        </p:spPr>
        <p:txBody>
          <a:bodyPr wrap="square" rtlCol="0">
            <a:spAutoFit/>
          </a:bodyPr>
          <a:lstStyle/>
          <a:p>
            <a:pPr indent="457200"/>
            <a:r>
              <a:rPr lang="ru-RU" dirty="0"/>
              <a:t>Разделимся на 2 команды. Вам необходимо составить правила семейного этикета Побеждает та команда, которая сумеет за короткое время составить как можно больше правил семейного этикета по разделам: «Правила семьи», «Ужин за семейным столом», «Обязанности в моей семье».</a:t>
            </a:r>
          </a:p>
          <a:p>
            <a:pPr indent="457200"/>
            <a:r>
              <a:rPr lang="en-US" dirty="0"/>
              <a:t>Let's split into 2 teams. You need to draw up the rules of family. The team that manages to draw up as many rules of family as possible in a short time wins</a:t>
            </a:r>
            <a:r>
              <a:rPr lang="ru-RU" dirty="0"/>
              <a:t>.</a:t>
            </a:r>
          </a:p>
        </p:txBody>
      </p:sp>
      <p:pic>
        <p:nvPicPr>
          <p:cNvPr id="32782" name="Picture 14"/>
          <p:cNvPicPr>
            <a:picLocks noChangeAspect="1" noChangeArrowheads="1"/>
          </p:cNvPicPr>
          <p:nvPr/>
        </p:nvPicPr>
        <p:blipFill>
          <a:blip r:embed="rId13" cstate="print"/>
          <a:srcRect/>
          <a:stretch>
            <a:fillRect/>
          </a:stretch>
        </p:blipFill>
        <p:spPr bwMode="auto">
          <a:xfrm rot="211755">
            <a:off x="8995596" y="5715601"/>
            <a:ext cx="1512866" cy="1096874"/>
          </a:xfrm>
          <a:prstGeom prst="rect">
            <a:avLst/>
          </a:prstGeom>
          <a:noFill/>
          <a:ln w="9525">
            <a:noFill/>
            <a:miter lim="800000"/>
            <a:headEnd/>
            <a:tailEnd/>
          </a:ln>
          <a:effectLst/>
        </p:spPr>
      </p:pic>
    </p:spTree>
  </p:cSld>
  <p:clrMapOvr>
    <a:masterClrMapping/>
  </p:clrMapOvr>
  <p:transition>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5B243BC-C560-4749-B98C-A451D1809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66452" cy="7012379"/>
          </a:xfrm>
          <a:prstGeom prst="rect">
            <a:avLst/>
          </a:prstGeom>
        </p:spPr>
      </p:pic>
      <p:sp>
        <p:nvSpPr>
          <p:cNvPr id="7" name="Прямоугольник 6"/>
          <p:cNvSpPr/>
          <p:nvPr/>
        </p:nvSpPr>
        <p:spPr>
          <a:xfrm>
            <a:off x="3119028" y="217442"/>
            <a:ext cx="6096000" cy="1446550"/>
          </a:xfrm>
          <a:prstGeom prst="rect">
            <a:avLst/>
          </a:prstGeom>
        </p:spPr>
        <p:txBody>
          <a:bodyPr>
            <a:spAutoFit/>
          </a:bodyPr>
          <a:lstStyle/>
          <a:p>
            <a:pPr algn="ctr"/>
            <a:r>
              <a:rPr lang="en-US" sz="4400" b="1" dirty="0">
                <a:solidFill>
                  <a:srgbClr val="C00000"/>
                </a:solidFill>
                <a:latin typeface="Gabriola" pitchFamily="82" charset="0"/>
              </a:rPr>
              <a:t>We are a Family</a:t>
            </a:r>
            <a:br>
              <a:rPr lang="en-US" sz="4400" b="1" dirty="0">
                <a:solidFill>
                  <a:srgbClr val="C00000"/>
                </a:solidFill>
                <a:latin typeface="Gabriola" pitchFamily="82" charset="0"/>
              </a:rPr>
            </a:br>
            <a:endParaRPr lang="ru-RU" sz="4400" b="1" dirty="0">
              <a:solidFill>
                <a:srgbClr val="C00000"/>
              </a:solidFill>
              <a:latin typeface="Gabriola" pitchFamily="82" charset="0"/>
            </a:endParaRPr>
          </a:p>
        </p:txBody>
      </p:sp>
      <p:sp>
        <p:nvSpPr>
          <p:cNvPr id="4" name="Прямоугольник 3">
            <a:extLst>
              <a:ext uri="{FF2B5EF4-FFF2-40B4-BE49-F238E27FC236}">
                <a16:creationId xmlns:a16="http://schemas.microsoft.com/office/drawing/2014/main" id="{6DA104EF-6F44-46D0-BDC1-04B9AAA11A16}"/>
              </a:ext>
            </a:extLst>
          </p:cNvPr>
          <p:cNvSpPr/>
          <p:nvPr/>
        </p:nvSpPr>
        <p:spPr>
          <a:xfrm>
            <a:off x="4448432" y="3023286"/>
            <a:ext cx="4695568" cy="923330"/>
          </a:xfrm>
          <a:prstGeom prst="rect">
            <a:avLst/>
          </a:prstGeom>
        </p:spPr>
        <p:txBody>
          <a:bodyPr wrap="square">
            <a:spAutoFit/>
          </a:bodyPr>
          <a:lstStyle/>
          <a:p>
            <a:r>
              <a:rPr lang="en-US" dirty="0">
                <a:hlinkClick r:id="rId3"/>
              </a:rPr>
              <a:t>https://drive.google.com/file/d/1Jkgbjp1J6UItrjr0IXB8Li8J5dZvCGAV/view?usp=sharing</a:t>
            </a:r>
            <a:endParaRPr lang="ru-RU" dirty="0"/>
          </a:p>
          <a:p>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8CEFC74-3BAC-4500-B7B4-A953EF60D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831FD21-A4C4-42E0-BC3D-8DFB46D3E327}"/>
              </a:ext>
            </a:extLst>
          </p:cNvPr>
          <p:cNvSpPr txBox="1"/>
          <p:nvPr/>
        </p:nvSpPr>
        <p:spPr>
          <a:xfrm rot="19955512">
            <a:off x="659878" y="393109"/>
            <a:ext cx="2450968" cy="3046988"/>
          </a:xfrm>
          <a:prstGeom prst="rect">
            <a:avLst/>
          </a:prstGeom>
          <a:noFill/>
        </p:spPr>
        <p:txBody>
          <a:bodyPr wrap="square" rtlCol="0">
            <a:spAutoFit/>
          </a:bodyPr>
          <a:lstStyle/>
          <a:p>
            <a:r>
              <a:rPr lang="ru-RU" sz="3200" b="1" dirty="0">
                <a:latin typeface="Mistral" panose="03090702030407020403" pitchFamily="66" charset="0"/>
              </a:rPr>
              <a:t>СЕМЬЯ- САМОЕ БОЛЬШОЕ СОКРОВИЩЕ В ЖИЗНИ КАЖДОГО ЧЕЛОВЕКА!</a:t>
            </a:r>
          </a:p>
        </p:txBody>
      </p:sp>
      <p:sp>
        <p:nvSpPr>
          <p:cNvPr id="4" name="Прямоугольник 3">
            <a:extLst>
              <a:ext uri="{FF2B5EF4-FFF2-40B4-BE49-F238E27FC236}">
                <a16:creationId xmlns:a16="http://schemas.microsoft.com/office/drawing/2014/main" id="{9B283EDD-2BA0-4C6C-BB4C-6A0F7B161B35}"/>
              </a:ext>
            </a:extLst>
          </p:cNvPr>
          <p:cNvSpPr/>
          <p:nvPr/>
        </p:nvSpPr>
        <p:spPr>
          <a:xfrm>
            <a:off x="4975654" y="3080951"/>
            <a:ext cx="4168346" cy="1200329"/>
          </a:xfrm>
          <a:prstGeom prst="rect">
            <a:avLst/>
          </a:prstGeom>
        </p:spPr>
        <p:txBody>
          <a:bodyPr wrap="square">
            <a:spAutoFit/>
          </a:bodyPr>
          <a:lstStyle/>
          <a:p>
            <a:r>
              <a:rPr lang="en-US" dirty="0">
                <a:hlinkClick r:id="rId3"/>
              </a:rPr>
              <a:t>https://drive.google.com/file/d/1hW_rysDuoq7w3uaySgI4l3A_0_1fnGEx/view?usp=sharing</a:t>
            </a:r>
            <a:endParaRPr lang="ru-RU" dirty="0"/>
          </a:p>
          <a:p>
            <a:endParaRPr lang="ru-RU" dirty="0"/>
          </a:p>
        </p:txBody>
      </p:sp>
    </p:spTree>
    <p:extLst>
      <p:ext uri="{BB962C8B-B14F-4D97-AF65-F5344CB8AC3E}">
        <p14:creationId xmlns:p14="http://schemas.microsoft.com/office/powerpoint/2010/main" val="1961441440"/>
      </p:ext>
    </p:extLst>
  </p:cSld>
  <p:clrMapOvr>
    <a:masterClrMapping/>
  </p:clrMapOvr>
  <p:transition>
    <p:newsfla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2B32318-E18B-48DC-9B1D-670A36BAE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Рисунок 2">
            <a:extLst>
              <a:ext uri="{FF2B5EF4-FFF2-40B4-BE49-F238E27FC236}">
                <a16:creationId xmlns:a16="http://schemas.microsoft.com/office/drawing/2014/main" id="{34D448F5-9CF4-4D22-880B-F66B406E6611}"/>
              </a:ext>
            </a:extLst>
          </p:cNvPr>
          <p:cNvPicPr>
            <a:picLocks noChangeAspect="1"/>
          </p:cNvPicPr>
          <p:nvPr/>
        </p:nvPicPr>
        <p:blipFill>
          <a:blip r:embed="rId3"/>
          <a:stretch>
            <a:fillRect/>
          </a:stretch>
        </p:blipFill>
        <p:spPr>
          <a:xfrm>
            <a:off x="4455947" y="3981156"/>
            <a:ext cx="3730726" cy="24354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p:cNvPicPr>
            <a:picLocks noChangeAspect="1" noChangeArrowheads="1"/>
          </p:cNvPicPr>
          <p:nvPr/>
        </p:nvPicPr>
        <p:blipFill>
          <a:blip r:embed="rId4"/>
          <a:srcRect/>
          <a:stretch>
            <a:fillRect/>
          </a:stretch>
        </p:blipFill>
        <p:spPr bwMode="auto">
          <a:xfrm>
            <a:off x="379827" y="562186"/>
            <a:ext cx="4867423" cy="33625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7" name="Picture 3"/>
          <p:cNvPicPr>
            <a:picLocks noChangeAspect="1" noChangeArrowheads="1"/>
          </p:cNvPicPr>
          <p:nvPr/>
        </p:nvPicPr>
        <p:blipFill>
          <a:blip r:embed="rId5"/>
          <a:srcRect/>
          <a:stretch>
            <a:fillRect/>
          </a:stretch>
        </p:blipFill>
        <p:spPr bwMode="auto">
          <a:xfrm>
            <a:off x="7157412" y="689317"/>
            <a:ext cx="4534672" cy="31661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TextBox 5"/>
          <p:cNvSpPr txBox="1"/>
          <p:nvPr/>
        </p:nvSpPr>
        <p:spPr>
          <a:xfrm>
            <a:off x="5106572" y="1266093"/>
            <a:ext cx="2391508" cy="1569660"/>
          </a:xfrm>
          <a:prstGeom prst="rect">
            <a:avLst/>
          </a:prstGeom>
          <a:noFill/>
        </p:spPr>
        <p:txBody>
          <a:bodyPr wrap="square" rtlCol="0">
            <a:spAutoFit/>
          </a:bodyPr>
          <a:lstStyle/>
          <a:p>
            <a:pPr algn="ctr"/>
            <a:r>
              <a:rPr lang="en-US" sz="4800" b="1" dirty="0">
                <a:solidFill>
                  <a:schemeClr val="accent2">
                    <a:lumMod val="75000"/>
                  </a:schemeClr>
                </a:solidFill>
                <a:latin typeface="Gabriola" pitchFamily="82" charset="0"/>
              </a:rPr>
              <a:t>Happy Family Day</a:t>
            </a:r>
            <a:endParaRPr lang="ru-RU" sz="4800" b="1" dirty="0">
              <a:solidFill>
                <a:schemeClr val="accent2">
                  <a:lumMod val="75000"/>
                </a:schemeClr>
              </a:solidFill>
              <a:latin typeface="Gabriola" pitchFamily="82" charset="0"/>
            </a:endParaRPr>
          </a:p>
        </p:txBody>
      </p:sp>
    </p:spTree>
    <p:extLst>
      <p:ext uri="{BB962C8B-B14F-4D97-AF65-F5344CB8AC3E}">
        <p14:creationId xmlns:p14="http://schemas.microsoft.com/office/powerpoint/2010/main" val="4177028809"/>
      </p:ext>
    </p:extLst>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787DB9F-B904-45E9-9A8E-6695CCA41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37626" y="1026942"/>
            <a:ext cx="7891976" cy="2862322"/>
          </a:xfrm>
          <a:prstGeom prst="rect">
            <a:avLst/>
          </a:prstGeom>
          <a:noFill/>
        </p:spPr>
        <p:txBody>
          <a:bodyPr wrap="square" rtlCol="0">
            <a:spAutoFit/>
          </a:bodyPr>
          <a:lstStyle/>
          <a:p>
            <a:pPr indent="457200"/>
            <a:r>
              <a:rPr lang="en-US" sz="2000" dirty="0">
                <a:latin typeface="Times New Roman" pitchFamily="18" charset="0"/>
                <a:cs typeface="Times New Roman" pitchFamily="18" charset="0"/>
              </a:rPr>
              <a:t>The life of every person begins in the family. It is with her that the life of each of us begins, the foundations of personality are laid in it, it is the center of interaction between generations. The family is a very important part of life for every person. Being born into the world, a small person acquires a mother and father, and growing up to acquire his own family. A family is not only parents, it is also loved ones, relatives, and sometimes even friends. Of course, in the traditional sense, the family is mom, dad and their children. It is not at all surprising that there is an international family holiday, in which all people unite and celebrate such a bright celebration.</a:t>
            </a:r>
            <a:endParaRPr lang="ru-RU" sz="2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srcRect/>
          <a:stretch>
            <a:fillRect/>
          </a:stretch>
        </p:blipFill>
        <p:spPr bwMode="auto">
          <a:xfrm>
            <a:off x="8707902" y="1261552"/>
            <a:ext cx="2982351" cy="2850047"/>
          </a:xfrm>
          <a:prstGeom prst="rect">
            <a:avLst/>
          </a:prstGeom>
          <a:noFill/>
          <a:ln w="9525">
            <a:noFill/>
            <a:miter lim="800000"/>
            <a:headEnd/>
            <a:tailEnd/>
          </a:ln>
          <a:effectLst/>
        </p:spPr>
      </p:pic>
      <p:sp>
        <p:nvSpPr>
          <p:cNvPr id="7" name="TextBox 6"/>
          <p:cNvSpPr txBox="1"/>
          <p:nvPr/>
        </p:nvSpPr>
        <p:spPr>
          <a:xfrm>
            <a:off x="3756074" y="4276578"/>
            <a:ext cx="8004517" cy="1631216"/>
          </a:xfrm>
          <a:prstGeom prst="rect">
            <a:avLst/>
          </a:prstGeom>
          <a:noFill/>
        </p:spPr>
        <p:txBody>
          <a:bodyPr wrap="square" rtlCol="0">
            <a:spAutoFit/>
          </a:bodyPr>
          <a:lstStyle/>
          <a:p>
            <a:pPr indent="457200"/>
            <a:r>
              <a:rPr lang="en-US" sz="2000" dirty="0">
                <a:latin typeface="Times New Roman" pitchFamily="18" charset="0"/>
                <a:cs typeface="Times New Roman" pitchFamily="18" charset="0"/>
              </a:rPr>
              <a:t>International Day of the Family was approved on May 15, 1994 at the initiative of the United Nations. The holiday means highlighting the most important family issues</a:t>
            </a:r>
            <a:r>
              <a:rPr lang="ru-RU" sz="2000" dirty="0">
                <a:latin typeface="Times New Roman" pitchFamily="18" charset="0"/>
                <a:cs typeface="Times New Roman" pitchFamily="18" charset="0"/>
              </a:rPr>
              <a:t>.</a:t>
            </a:r>
            <a:r>
              <a:rPr lang="en-US" sz="2000" dirty="0">
                <a:latin typeface="Times New Roman" pitchFamily="18" charset="0"/>
                <a:cs typeface="Times New Roman" pitchFamily="18" charset="0"/>
              </a:rPr>
              <a:t> Also on this day, various festivals are held, which are aimed at attracting family members, their unity and the importance of spending time together.</a:t>
            </a:r>
            <a:endParaRPr lang="ru-RU" sz="2000" dirty="0">
              <a:latin typeface="Times New Roman" pitchFamily="18" charset="0"/>
              <a:cs typeface="Times New Roman" pitchFamily="18" charset="0"/>
            </a:endParaRPr>
          </a:p>
        </p:txBody>
      </p:sp>
      <p:sp>
        <p:nvSpPr>
          <p:cNvPr id="8" name="TextBox 7"/>
          <p:cNvSpPr txBox="1"/>
          <p:nvPr/>
        </p:nvSpPr>
        <p:spPr>
          <a:xfrm>
            <a:off x="2110154" y="295422"/>
            <a:ext cx="7033846" cy="707886"/>
          </a:xfrm>
          <a:prstGeom prst="rect">
            <a:avLst/>
          </a:prstGeom>
          <a:noFill/>
        </p:spPr>
        <p:txBody>
          <a:bodyPr wrap="square" rtlCol="0">
            <a:spAutoFit/>
          </a:bodyPr>
          <a:lstStyle/>
          <a:p>
            <a:pPr algn="ctr"/>
            <a:r>
              <a:rPr lang="en-US" sz="4000" b="1" dirty="0">
                <a:solidFill>
                  <a:schemeClr val="accent2">
                    <a:lumMod val="75000"/>
                  </a:schemeClr>
                </a:solidFill>
                <a:latin typeface="Gabriola" pitchFamily="82" charset="0"/>
              </a:rPr>
              <a:t>WHAT IS FAMILY?</a:t>
            </a:r>
            <a:endParaRPr lang="ru-RU" sz="4000" b="1" dirty="0">
              <a:solidFill>
                <a:schemeClr val="accent2">
                  <a:lumMod val="75000"/>
                </a:schemeClr>
              </a:solidFill>
              <a:latin typeface="Gabriola" pitchFamily="82" charset="0"/>
            </a:endParaRPr>
          </a:p>
        </p:txBody>
      </p:sp>
    </p:spTree>
    <p:extLst>
      <p:ext uri="{BB962C8B-B14F-4D97-AF65-F5344CB8AC3E}">
        <p14:creationId xmlns:p14="http://schemas.microsoft.com/office/powerpoint/2010/main" val="3592912392"/>
      </p:ext>
    </p:extLst>
  </p:cSld>
  <p:clrMapOvr>
    <a:masterClrMapping/>
  </p:clrMapOvr>
  <p:transition>
    <p:pull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D75781C-7B8C-4236-97C6-85EF91A24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a:extLst>
              <a:ext uri="{FF2B5EF4-FFF2-40B4-BE49-F238E27FC236}">
                <a16:creationId xmlns:a16="http://schemas.microsoft.com/office/drawing/2014/main" id="{22B54042-9D54-4A3E-BD04-DC39819E43AF}"/>
              </a:ext>
            </a:extLst>
          </p:cNvPr>
          <p:cNvPicPr>
            <a:picLocks noChangeAspect="1"/>
          </p:cNvPicPr>
          <p:nvPr/>
        </p:nvPicPr>
        <p:blipFill>
          <a:blip r:embed="rId3"/>
          <a:stretch>
            <a:fillRect/>
          </a:stretch>
        </p:blipFill>
        <p:spPr>
          <a:xfrm>
            <a:off x="7755408" y="970671"/>
            <a:ext cx="4187917" cy="2993083"/>
          </a:xfrm>
          <a:prstGeom prst="rect">
            <a:avLst/>
          </a:prstGeom>
          <a:solidFill>
            <a:srgbClr val="FFFFFF">
              <a:shade val="85000"/>
            </a:srgbClr>
          </a:solidFill>
          <a:ln w="190500" cap="rnd">
            <a:solidFill>
              <a:srgbClr val="FFFFFF"/>
            </a:solidFill>
          </a:ln>
          <a:effectLst>
            <a:glow rad="63500">
              <a:schemeClr val="accent3">
                <a:satMod val="175000"/>
                <a:alpha val="40000"/>
              </a:schemeClr>
            </a:glow>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TextBox 4"/>
          <p:cNvSpPr txBox="1"/>
          <p:nvPr/>
        </p:nvSpPr>
        <p:spPr>
          <a:xfrm>
            <a:off x="3151164" y="211016"/>
            <a:ext cx="5584874" cy="707886"/>
          </a:xfrm>
          <a:prstGeom prst="rect">
            <a:avLst/>
          </a:prstGeom>
          <a:noFill/>
        </p:spPr>
        <p:txBody>
          <a:bodyPr wrap="square" rtlCol="0">
            <a:spAutoFit/>
          </a:bodyPr>
          <a:lstStyle/>
          <a:p>
            <a:pPr algn="ctr"/>
            <a:r>
              <a:rPr lang="en-US" sz="4000" b="1" dirty="0">
                <a:solidFill>
                  <a:schemeClr val="accent2">
                    <a:lumMod val="75000"/>
                  </a:schemeClr>
                </a:solidFill>
                <a:latin typeface="Gabriola" pitchFamily="82" charset="0"/>
                <a:cs typeface="Times New Roman" pitchFamily="18" charset="0"/>
              </a:rPr>
              <a:t>Family Relationships</a:t>
            </a:r>
            <a:endParaRPr lang="ru-RU" sz="4000" b="1" dirty="0">
              <a:solidFill>
                <a:schemeClr val="accent2">
                  <a:lumMod val="75000"/>
                </a:schemeClr>
              </a:solidFill>
              <a:latin typeface="Gabriola" pitchFamily="82" charset="0"/>
              <a:cs typeface="Times New Roman" pitchFamily="18" charset="0"/>
            </a:endParaRPr>
          </a:p>
        </p:txBody>
      </p:sp>
      <p:pic>
        <p:nvPicPr>
          <p:cNvPr id="3074" name="Picture 2"/>
          <p:cNvPicPr>
            <a:picLocks noChangeAspect="1" noChangeArrowheads="1"/>
          </p:cNvPicPr>
          <p:nvPr/>
        </p:nvPicPr>
        <p:blipFill>
          <a:blip r:embed="rId4"/>
          <a:srcRect/>
          <a:stretch>
            <a:fillRect/>
          </a:stretch>
        </p:blipFill>
        <p:spPr bwMode="auto">
          <a:xfrm>
            <a:off x="5902570" y="2518117"/>
            <a:ext cx="2773607" cy="38664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5" name="Picture 3"/>
          <p:cNvPicPr>
            <a:picLocks noChangeAspect="1" noChangeArrowheads="1"/>
          </p:cNvPicPr>
          <p:nvPr/>
        </p:nvPicPr>
        <p:blipFill>
          <a:blip r:embed="rId5"/>
          <a:srcRect/>
          <a:stretch>
            <a:fillRect/>
          </a:stretch>
        </p:blipFill>
        <p:spPr bwMode="auto">
          <a:xfrm>
            <a:off x="379828" y="0"/>
            <a:ext cx="2841673" cy="37383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076" name="Picture 4"/>
          <p:cNvPicPr>
            <a:picLocks noChangeAspect="1" noChangeArrowheads="1"/>
          </p:cNvPicPr>
          <p:nvPr/>
        </p:nvPicPr>
        <p:blipFill>
          <a:blip r:embed="rId6"/>
          <a:srcRect/>
          <a:stretch>
            <a:fillRect/>
          </a:stretch>
        </p:blipFill>
        <p:spPr bwMode="auto">
          <a:xfrm>
            <a:off x="3504265" y="1111348"/>
            <a:ext cx="2989514" cy="40474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074077"/>
      </p:ext>
    </p:extLst>
  </p:cSld>
  <p:clrMapOvr>
    <a:masterClrMapping/>
  </p:clrMapOvr>
  <p:transition>
    <p:spli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7802"/>
            <a:ext cx="12191999" cy="6865802"/>
          </a:xfrm>
          <a:prstGeom prst="rect">
            <a:avLst/>
          </a:prstGeom>
          <a:noFill/>
          <a:ln w="9525">
            <a:noFill/>
            <a:miter lim="800000"/>
            <a:headEnd/>
            <a:tailEnd/>
          </a:ln>
          <a:effectLst/>
        </p:spPr>
      </p:pic>
      <p:sp>
        <p:nvSpPr>
          <p:cNvPr id="3" name="TextBox 2"/>
          <p:cNvSpPr txBox="1"/>
          <p:nvPr/>
        </p:nvSpPr>
        <p:spPr>
          <a:xfrm>
            <a:off x="2560320" y="0"/>
            <a:ext cx="6879101" cy="707886"/>
          </a:xfrm>
          <a:prstGeom prst="rect">
            <a:avLst/>
          </a:prstGeom>
          <a:noFill/>
        </p:spPr>
        <p:txBody>
          <a:bodyPr wrap="square" rtlCol="0">
            <a:spAutoFit/>
          </a:bodyPr>
          <a:lstStyle/>
          <a:p>
            <a:pPr algn="ctr"/>
            <a:r>
              <a:rPr lang="en-US" sz="4000" b="1" dirty="0">
                <a:solidFill>
                  <a:schemeClr val="accent2">
                    <a:lumMod val="75000"/>
                  </a:schemeClr>
                </a:solidFill>
                <a:latin typeface="Gabriola" pitchFamily="82" charset="0"/>
                <a:cs typeface="Times New Roman" pitchFamily="18" charset="0"/>
              </a:rPr>
              <a:t>Family Relationships</a:t>
            </a:r>
            <a:r>
              <a:rPr lang="ru-RU" sz="4000" b="1" dirty="0">
                <a:solidFill>
                  <a:schemeClr val="accent2">
                    <a:lumMod val="75000"/>
                  </a:schemeClr>
                </a:solidFill>
                <a:latin typeface="Gabriola" pitchFamily="82" charset="0"/>
                <a:cs typeface="Times New Roman" pitchFamily="18" charset="0"/>
              </a:rPr>
              <a:t> </a:t>
            </a:r>
            <a:r>
              <a:rPr lang="en-US" sz="4000" b="1" dirty="0">
                <a:solidFill>
                  <a:schemeClr val="accent2">
                    <a:lumMod val="75000"/>
                  </a:schemeClr>
                </a:solidFill>
                <a:latin typeface="Gabriola" pitchFamily="82" charset="0"/>
                <a:cs typeface="Times New Roman" pitchFamily="18" charset="0"/>
              </a:rPr>
              <a:t>Puzzle</a:t>
            </a:r>
            <a:endParaRPr lang="ru-RU" sz="4000" b="1" dirty="0">
              <a:solidFill>
                <a:schemeClr val="accent2">
                  <a:lumMod val="75000"/>
                </a:schemeClr>
              </a:solidFill>
              <a:latin typeface="Gabriola" pitchFamily="82" charset="0"/>
              <a:cs typeface="Times New Roman" pitchFamily="18" charset="0"/>
            </a:endParaRPr>
          </a:p>
        </p:txBody>
      </p:sp>
      <p:sp>
        <p:nvSpPr>
          <p:cNvPr id="4" name="TextBox 3"/>
          <p:cNvSpPr txBox="1"/>
          <p:nvPr/>
        </p:nvSpPr>
        <p:spPr>
          <a:xfrm>
            <a:off x="407963" y="787790"/>
            <a:ext cx="11521440" cy="7448193"/>
          </a:xfrm>
          <a:prstGeom prst="rect">
            <a:avLst/>
          </a:prstGeom>
          <a:noFill/>
        </p:spPr>
        <p:txBody>
          <a:bodyPr wrap="square" rtlCol="0">
            <a:spAutoFit/>
          </a:bodyPr>
          <a:lstStyle/>
          <a:p>
            <a:r>
              <a:rPr lang="hr-HR" sz="2000" dirty="0">
                <a:latin typeface="Times New Roman" pitchFamily="18" charset="0"/>
                <a:cs typeface="Times New Roman" pitchFamily="18" charset="0"/>
              </a:rPr>
              <a:t>I am the father of your father. I am your…</a:t>
            </a:r>
            <a:endParaRPr lang="en-US" sz="2000" dirty="0">
              <a:latin typeface="Times New Roman" pitchFamily="18" charset="0"/>
              <a:cs typeface="Times New Roman" pitchFamily="18" charset="0"/>
            </a:endParaRPr>
          </a:p>
          <a:p>
            <a:pPr lvl="0" fontAlgn="base">
              <a:spcBef>
                <a:spcPct val="0"/>
              </a:spcBef>
              <a:spcAft>
                <a:spcPct val="0"/>
              </a:spcAft>
            </a:pPr>
            <a:endParaRPr lang="en-US" sz="2000" dirty="0">
              <a:latin typeface="Times New Roman" pitchFamily="18" charset="0"/>
              <a:ea typeface="Times New Roman" pitchFamily="18" charset="0"/>
              <a:cs typeface="Times New Roman" pitchFamily="18" charset="0"/>
            </a:endParaRPr>
          </a:p>
          <a:p>
            <a:pPr lvl="0" fontAlgn="base">
              <a:spcBef>
                <a:spcPct val="0"/>
              </a:spcBef>
              <a:spcAft>
                <a:spcPct val="0"/>
              </a:spcAft>
            </a:pPr>
            <a:r>
              <a:rPr lang="hr-HR" sz="2000" dirty="0">
                <a:latin typeface="Times New Roman" pitchFamily="18" charset="0"/>
                <a:ea typeface="Times New Roman" pitchFamily="18" charset="0"/>
                <a:cs typeface="Times New Roman" pitchFamily="18" charset="0"/>
              </a:rPr>
              <a:t>You are  the son of my son. </a:t>
            </a:r>
            <a:r>
              <a:rPr lang="en-US" sz="2000" dirty="0">
                <a:latin typeface="Times New Roman" pitchFamily="18" charset="0"/>
                <a:ea typeface="Times New Roman" pitchFamily="18" charset="0"/>
                <a:cs typeface="Times New Roman" pitchFamily="18" charset="0"/>
              </a:rPr>
              <a:t>You are my…..</a:t>
            </a:r>
          </a:p>
          <a:p>
            <a:pPr lvl="0" fontAlgn="base">
              <a:spcBef>
                <a:spcPct val="0"/>
              </a:spcBef>
              <a:spcAft>
                <a:spcPct val="0"/>
              </a:spcAft>
            </a:pPr>
            <a:endParaRPr lang="en-US" sz="2000" dirty="0">
              <a:latin typeface="Times New Roman" pitchFamily="18" charset="0"/>
              <a:ea typeface="Times New Roman" pitchFamily="18" charset="0"/>
              <a:cs typeface="Times New Roman" pitchFamily="18" charset="0"/>
            </a:endParaRPr>
          </a:p>
          <a:p>
            <a:r>
              <a:rPr lang="en-US" sz="2000" dirty="0">
                <a:latin typeface="Times New Roman" pitchFamily="18" charset="0"/>
                <a:cs typeface="Times New Roman" pitchFamily="18" charset="0"/>
              </a:rPr>
              <a:t>                                                                                             </a:t>
            </a: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hr-HR" sz="2000" dirty="0">
                <a:latin typeface="Times New Roman" pitchFamily="18" charset="0"/>
                <a:cs typeface="Times New Roman" pitchFamily="18" charset="0"/>
              </a:rPr>
              <a:t>My mum and your mum are sisters. I am your …</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hr-HR" sz="2000" dirty="0">
                <a:latin typeface="Times New Roman" pitchFamily="18" charset="0"/>
                <a:cs typeface="Times New Roman" pitchFamily="18" charset="0"/>
              </a:rPr>
              <a:t>I am the brother of your father. I am your…</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hr-HR" sz="2000" dirty="0">
                <a:latin typeface="Times New Roman" pitchFamily="18" charset="0"/>
                <a:cs typeface="Times New Roman" pitchFamily="18" charset="0"/>
              </a:rPr>
              <a:t>I am the mother of your mum. I am your…</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a:p>
            <a:r>
              <a:rPr lang="en-US" sz="2000" dirty="0">
                <a:latin typeface="Times New Roman" pitchFamily="18" charset="0"/>
                <a:cs typeface="Times New Roman" pitchFamily="18" charset="0"/>
              </a:rPr>
              <a:t>My sister for my uncle is …….             </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My father’s wife is my…..</a:t>
            </a:r>
            <a:endParaRPr lang="ru-RU" sz="2000" dirty="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a:p>
            <a:pPr lvl="0" algn="r" fontAlgn="base">
              <a:spcBef>
                <a:spcPct val="0"/>
              </a:spcBef>
              <a:spcAft>
                <a:spcPct val="0"/>
              </a:spcAft>
            </a:pPr>
            <a:endParaRPr lang="hr-HR" sz="2000" dirty="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lang="ru-RU" sz="2000" dirty="0">
              <a:latin typeface="Times New Roman" pitchFamily="18" charset="0"/>
              <a:cs typeface="Times New Roman" pitchFamily="18" charset="0"/>
            </a:endParaRPr>
          </a:p>
          <a:p>
            <a:endParaRPr lang="ru-RU" dirty="0"/>
          </a:p>
        </p:txBody>
      </p:sp>
      <p:pic>
        <p:nvPicPr>
          <p:cNvPr id="4099" name="Picture 3"/>
          <p:cNvPicPr>
            <a:picLocks noChangeAspect="1" noChangeArrowheads="1"/>
          </p:cNvPicPr>
          <p:nvPr/>
        </p:nvPicPr>
        <p:blipFill>
          <a:blip r:embed="rId3"/>
          <a:srcRect/>
          <a:stretch>
            <a:fillRect/>
          </a:stretch>
        </p:blipFill>
        <p:spPr bwMode="auto">
          <a:xfrm>
            <a:off x="7972901" y="576775"/>
            <a:ext cx="988219" cy="11430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r="10454" b="12338"/>
          <a:stretch>
            <a:fillRect/>
          </a:stretch>
        </p:blipFill>
        <p:spPr bwMode="auto">
          <a:xfrm>
            <a:off x="5008539" y="1110909"/>
            <a:ext cx="1040570" cy="1252464"/>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a:srcRect/>
          <a:stretch>
            <a:fillRect/>
          </a:stretch>
        </p:blipFill>
        <p:spPr bwMode="auto">
          <a:xfrm>
            <a:off x="2363885" y="1780119"/>
            <a:ext cx="1209308" cy="1527547"/>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4797084" y="2935219"/>
            <a:ext cx="731519" cy="1513142"/>
          </a:xfrm>
          <a:prstGeom prst="rect">
            <a:avLst/>
          </a:prstGeom>
          <a:noFill/>
          <a:ln w="9525">
            <a:noFill/>
            <a:miter lim="800000"/>
            <a:headEnd/>
            <a:tailEnd/>
          </a:ln>
          <a:effectLst/>
        </p:spPr>
      </p:pic>
      <p:pic>
        <p:nvPicPr>
          <p:cNvPr id="4105" name="Picture 9"/>
          <p:cNvPicPr>
            <a:picLocks noChangeAspect="1" noChangeArrowheads="1"/>
          </p:cNvPicPr>
          <p:nvPr/>
        </p:nvPicPr>
        <p:blipFill>
          <a:blip r:embed="rId7"/>
          <a:srcRect/>
          <a:stretch>
            <a:fillRect/>
          </a:stretch>
        </p:blipFill>
        <p:spPr bwMode="auto">
          <a:xfrm>
            <a:off x="8447860" y="3111783"/>
            <a:ext cx="907155" cy="1399480"/>
          </a:xfrm>
          <a:prstGeom prst="rect">
            <a:avLst/>
          </a:prstGeom>
          <a:noFill/>
          <a:ln w="9525">
            <a:noFill/>
            <a:miter lim="800000"/>
            <a:headEnd/>
            <a:tailEnd/>
          </a:ln>
          <a:effectLst/>
        </p:spPr>
      </p:pic>
      <p:pic>
        <p:nvPicPr>
          <p:cNvPr id="4106" name="Picture 10"/>
          <p:cNvPicPr>
            <a:picLocks noChangeAspect="1" noChangeArrowheads="1"/>
          </p:cNvPicPr>
          <p:nvPr/>
        </p:nvPicPr>
        <p:blipFill>
          <a:blip r:embed="rId8"/>
          <a:srcRect/>
          <a:stretch>
            <a:fillRect/>
          </a:stretch>
        </p:blipFill>
        <p:spPr bwMode="auto">
          <a:xfrm>
            <a:off x="3938953" y="4977058"/>
            <a:ext cx="773724" cy="1554235"/>
          </a:xfrm>
          <a:prstGeom prst="rect">
            <a:avLst/>
          </a:prstGeom>
          <a:noFill/>
          <a:ln w="9525">
            <a:noFill/>
            <a:miter lim="800000"/>
            <a:headEnd/>
            <a:tailEnd/>
          </a:ln>
          <a:effectLst/>
        </p:spPr>
      </p:pic>
      <p:pic>
        <p:nvPicPr>
          <p:cNvPr id="4108" name="Picture 12"/>
          <p:cNvPicPr>
            <a:picLocks noChangeAspect="1" noChangeArrowheads="1"/>
          </p:cNvPicPr>
          <p:nvPr/>
        </p:nvPicPr>
        <p:blipFill>
          <a:blip r:embed="rId9"/>
          <a:srcRect/>
          <a:stretch>
            <a:fillRect/>
          </a:stretch>
        </p:blipFill>
        <p:spPr bwMode="auto">
          <a:xfrm>
            <a:off x="8422958" y="5063724"/>
            <a:ext cx="1016463" cy="1493578"/>
          </a:xfrm>
          <a:prstGeom prst="rect">
            <a:avLst/>
          </a:prstGeom>
          <a:noFill/>
          <a:ln w="9525">
            <a:noFill/>
            <a:miter lim="800000"/>
            <a:headEnd/>
            <a:tailEnd/>
          </a:ln>
          <a:effectLst/>
        </p:spPr>
      </p:pic>
    </p:spTree>
    <p:extLst>
      <p:ext uri="{BB962C8B-B14F-4D97-AF65-F5344CB8AC3E}">
        <p14:creationId xmlns:p14="http://schemas.microsoft.com/office/powerpoint/2010/main" val="417410691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blinds(horizontal)">
                                      <p:cBhvr>
                                        <p:cTn id="13" dur="500"/>
                                        <p:tgtEl>
                                          <p:spTgt spid="410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wipe(down)">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4103"/>
                                        </p:tgtEl>
                                        <p:attrNameLst>
                                          <p:attrName>style.visibility</p:attrName>
                                        </p:attrNameLst>
                                      </p:cBhvr>
                                      <p:to>
                                        <p:strVal val="visible"/>
                                      </p:to>
                                    </p:set>
                                    <p:animEffect transition="in" filter="slide(fromBottom)">
                                      <p:cBhvr>
                                        <p:cTn id="23" dur="500"/>
                                        <p:tgtEl>
                                          <p:spTgt spid="410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105"/>
                                        </p:tgtEl>
                                        <p:attrNameLst>
                                          <p:attrName>style.visibility</p:attrName>
                                        </p:attrNameLst>
                                      </p:cBhvr>
                                      <p:to>
                                        <p:strVal val="visible"/>
                                      </p:to>
                                    </p:set>
                                    <p:anim calcmode="lin" valueType="num">
                                      <p:cBhvr>
                                        <p:cTn id="28" dur="1000" fill="hold"/>
                                        <p:tgtEl>
                                          <p:spTgt spid="4105"/>
                                        </p:tgtEl>
                                        <p:attrNameLst>
                                          <p:attrName>ppt_w</p:attrName>
                                        </p:attrNameLst>
                                      </p:cBhvr>
                                      <p:tavLst>
                                        <p:tav tm="0">
                                          <p:val>
                                            <p:strVal val="#ppt_w*0.70"/>
                                          </p:val>
                                        </p:tav>
                                        <p:tav tm="100000">
                                          <p:val>
                                            <p:strVal val="#ppt_w"/>
                                          </p:val>
                                        </p:tav>
                                      </p:tavLst>
                                    </p:anim>
                                    <p:anim calcmode="lin" valueType="num">
                                      <p:cBhvr>
                                        <p:cTn id="29" dur="1000" fill="hold"/>
                                        <p:tgtEl>
                                          <p:spTgt spid="4105"/>
                                        </p:tgtEl>
                                        <p:attrNameLst>
                                          <p:attrName>ppt_h</p:attrName>
                                        </p:attrNameLst>
                                      </p:cBhvr>
                                      <p:tavLst>
                                        <p:tav tm="0">
                                          <p:val>
                                            <p:strVal val="#ppt_h"/>
                                          </p:val>
                                        </p:tav>
                                        <p:tav tm="100000">
                                          <p:val>
                                            <p:strVal val="#ppt_h"/>
                                          </p:val>
                                        </p:tav>
                                      </p:tavLst>
                                    </p:anim>
                                    <p:animEffect transition="in" filter="fade">
                                      <p:cBhvr>
                                        <p:cTn id="30" dur="1000"/>
                                        <p:tgtEl>
                                          <p:spTgt spid="410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106"/>
                                        </p:tgtEl>
                                        <p:attrNameLst>
                                          <p:attrName>style.visibility</p:attrName>
                                        </p:attrNameLst>
                                      </p:cBhvr>
                                      <p:to>
                                        <p:strVal val="visible"/>
                                      </p:to>
                                    </p:set>
                                    <p:anim calcmode="lin" valueType="num">
                                      <p:cBhvr additive="base">
                                        <p:cTn id="35" dur="500" fill="hold"/>
                                        <p:tgtEl>
                                          <p:spTgt spid="4106"/>
                                        </p:tgtEl>
                                        <p:attrNameLst>
                                          <p:attrName>ppt_x</p:attrName>
                                        </p:attrNameLst>
                                      </p:cBhvr>
                                      <p:tavLst>
                                        <p:tav tm="0">
                                          <p:val>
                                            <p:strVal val="#ppt_x"/>
                                          </p:val>
                                        </p:tav>
                                        <p:tav tm="100000">
                                          <p:val>
                                            <p:strVal val="#ppt_x"/>
                                          </p:val>
                                        </p:tav>
                                      </p:tavLst>
                                    </p:anim>
                                    <p:anim calcmode="lin" valueType="num">
                                      <p:cBhvr additive="base">
                                        <p:cTn id="36"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108"/>
                                        </p:tgtEl>
                                        <p:attrNameLst>
                                          <p:attrName>style.visibility</p:attrName>
                                        </p:attrNameLst>
                                      </p:cBhvr>
                                      <p:to>
                                        <p:strVal val="visible"/>
                                      </p:to>
                                    </p:set>
                                    <p:animEffect transition="in" filter="wipe(down)">
                                      <p:cBhvr>
                                        <p:cTn id="41"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5">
            <a:extLst>
              <a:ext uri="{FF2B5EF4-FFF2-40B4-BE49-F238E27FC236}">
                <a16:creationId xmlns:a16="http://schemas.microsoft.com/office/drawing/2014/main" id="{7EEBB7FA-450A-4D8E-9EFC-0384C3911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10" y="0"/>
            <a:ext cx="12370810" cy="6958580"/>
          </a:xfrm>
          <a:prstGeom prst="rect">
            <a:avLst/>
          </a:prstGeom>
        </p:spPr>
      </p:pic>
      <p:sp>
        <p:nvSpPr>
          <p:cNvPr id="3" name="Прямоугольник 2"/>
          <p:cNvSpPr/>
          <p:nvPr/>
        </p:nvSpPr>
        <p:spPr>
          <a:xfrm>
            <a:off x="3570506" y="0"/>
            <a:ext cx="4501553" cy="707886"/>
          </a:xfrm>
          <a:prstGeom prst="rect">
            <a:avLst/>
          </a:prstGeom>
        </p:spPr>
        <p:txBody>
          <a:bodyPr wrap="none">
            <a:spAutoFit/>
          </a:bodyPr>
          <a:lstStyle/>
          <a:p>
            <a:pPr algn="ctr"/>
            <a:r>
              <a:rPr lang="en-US" sz="4000" b="1" dirty="0">
                <a:solidFill>
                  <a:schemeClr val="accent2">
                    <a:lumMod val="75000"/>
                  </a:schemeClr>
                </a:solidFill>
                <a:latin typeface="Gabriola" pitchFamily="82" charset="0"/>
                <a:cs typeface="Times New Roman" pitchFamily="18" charset="0"/>
              </a:rPr>
              <a:t>Family Relationships</a:t>
            </a:r>
            <a:r>
              <a:rPr lang="ru-RU" sz="4000" b="1" dirty="0">
                <a:solidFill>
                  <a:schemeClr val="accent2">
                    <a:lumMod val="75000"/>
                  </a:schemeClr>
                </a:solidFill>
                <a:latin typeface="Gabriola" pitchFamily="82" charset="0"/>
                <a:cs typeface="Times New Roman" pitchFamily="18" charset="0"/>
              </a:rPr>
              <a:t> </a:t>
            </a:r>
            <a:r>
              <a:rPr lang="en-US" sz="4000" b="1" dirty="0">
                <a:solidFill>
                  <a:schemeClr val="accent2">
                    <a:lumMod val="75000"/>
                  </a:schemeClr>
                </a:solidFill>
                <a:latin typeface="Gabriola" pitchFamily="82" charset="0"/>
                <a:cs typeface="Times New Roman" pitchFamily="18" charset="0"/>
              </a:rPr>
              <a:t>Puzzle</a:t>
            </a:r>
            <a:endParaRPr lang="ru-RU" sz="4000" b="1" dirty="0">
              <a:solidFill>
                <a:schemeClr val="accent2">
                  <a:lumMod val="75000"/>
                </a:schemeClr>
              </a:solidFill>
              <a:latin typeface="Gabriola" pitchFamily="82" charset="0"/>
              <a:cs typeface="Times New Roman" pitchFamily="18" charset="0"/>
            </a:endParaRPr>
          </a:p>
        </p:txBody>
      </p:sp>
      <p:sp>
        <p:nvSpPr>
          <p:cNvPr id="4" name="TextBox 3"/>
          <p:cNvSpPr txBox="1"/>
          <p:nvPr/>
        </p:nvSpPr>
        <p:spPr>
          <a:xfrm>
            <a:off x="344994" y="669890"/>
            <a:ext cx="6449702" cy="3785652"/>
          </a:xfrm>
          <a:prstGeom prst="rect">
            <a:avLst/>
          </a:prstGeom>
          <a:noFill/>
        </p:spPr>
        <p:txBody>
          <a:bodyPr wrap="square" rtlCol="0">
            <a:spAutoFit/>
          </a:bodyPr>
          <a:lstStyle/>
          <a:p>
            <a:r>
              <a:rPr lang="en-US" sz="2000" dirty="0">
                <a:latin typeface="Times New Roman" pitchFamily="18" charset="0"/>
                <a:cs typeface="Times New Roman" pitchFamily="18" charset="0"/>
              </a:rPr>
              <a:t>My mother’s husband is my  ....</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hr-HR" sz="2000" dirty="0">
                <a:latin typeface="Times New Roman" pitchFamily="18" charset="0"/>
                <a:cs typeface="Times New Roman" pitchFamily="18" charset="0"/>
              </a:rPr>
              <a:t>I am the mother of your grandfather. </a:t>
            </a:r>
            <a:endParaRPr lang="ru-RU" sz="2000" dirty="0">
              <a:latin typeface="Times New Roman" pitchFamily="18" charset="0"/>
              <a:cs typeface="Times New Roman" pitchFamily="18" charset="0"/>
            </a:endParaRPr>
          </a:p>
          <a:p>
            <a:r>
              <a:rPr lang="hr-HR" sz="2000" dirty="0">
                <a:latin typeface="Times New Roman" pitchFamily="18" charset="0"/>
                <a:cs typeface="Times New Roman" pitchFamily="18" charset="0"/>
              </a:rPr>
              <a:t>I am your…</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My brother for my aunt is  …….</a:t>
            </a: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My mother and father are ……</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a:srcRect/>
          <a:stretch>
            <a:fillRect/>
          </a:stretch>
        </p:blipFill>
        <p:spPr bwMode="auto">
          <a:xfrm>
            <a:off x="4469118" y="846072"/>
            <a:ext cx="1404068" cy="1533013"/>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8427130" y="304800"/>
            <a:ext cx="1133987" cy="1604699"/>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6692220" y="1329508"/>
            <a:ext cx="1055428" cy="1785499"/>
          </a:xfrm>
          <a:prstGeom prst="rect">
            <a:avLst/>
          </a:prstGeom>
          <a:noFill/>
          <a:ln w="9525">
            <a:noFill/>
            <a:miter lim="800000"/>
            <a:headEnd/>
            <a:tailEnd/>
          </a:ln>
          <a:effectLst/>
        </p:spPr>
      </p:pic>
      <p:pic>
        <p:nvPicPr>
          <p:cNvPr id="8" name="Picture 5"/>
          <p:cNvPicPr>
            <a:picLocks noChangeAspect="1" noChangeArrowheads="1"/>
          </p:cNvPicPr>
          <p:nvPr/>
        </p:nvPicPr>
        <p:blipFill>
          <a:blip r:embed="rId6"/>
          <a:srcRect/>
          <a:stretch>
            <a:fillRect/>
          </a:stretch>
        </p:blipFill>
        <p:spPr bwMode="auto">
          <a:xfrm>
            <a:off x="8208888" y="2225350"/>
            <a:ext cx="1336268" cy="1904635"/>
          </a:xfrm>
          <a:prstGeom prst="rect">
            <a:avLst/>
          </a:prstGeom>
          <a:noFill/>
          <a:ln w="9525">
            <a:noFill/>
            <a:miter lim="800000"/>
            <a:headEnd/>
            <a:tailEnd/>
          </a:ln>
          <a:effectLst/>
        </p:spPr>
      </p:pic>
      <p:pic>
        <p:nvPicPr>
          <p:cNvPr id="9" name="Picture 6"/>
          <p:cNvPicPr>
            <a:picLocks noChangeAspect="1" noChangeArrowheads="1"/>
          </p:cNvPicPr>
          <p:nvPr/>
        </p:nvPicPr>
        <p:blipFill>
          <a:blip r:embed="rId7"/>
          <a:srcRect l="30610" t="13702" r="30358" b="8798"/>
          <a:stretch>
            <a:fillRect/>
          </a:stretch>
        </p:blipFill>
        <p:spPr bwMode="auto">
          <a:xfrm>
            <a:off x="0" y="3642648"/>
            <a:ext cx="2731324" cy="3049097"/>
          </a:xfrm>
          <a:prstGeom prst="rect">
            <a:avLst/>
          </a:prstGeom>
          <a:noFill/>
          <a:ln w="9525">
            <a:noFill/>
            <a:miter lim="800000"/>
            <a:headEnd/>
            <a:tailEnd/>
          </a:ln>
          <a:effectLst/>
        </p:spPr>
      </p:pic>
      <p:pic>
        <p:nvPicPr>
          <p:cNvPr id="32769" name="Picture 1"/>
          <p:cNvPicPr>
            <a:picLocks noChangeAspect="1" noChangeArrowheads="1"/>
          </p:cNvPicPr>
          <p:nvPr/>
        </p:nvPicPr>
        <p:blipFill>
          <a:blip r:embed="rId8" cstate="print"/>
          <a:srcRect/>
          <a:stretch>
            <a:fillRect/>
          </a:stretch>
        </p:blipFill>
        <p:spPr bwMode="auto">
          <a:xfrm rot="604868">
            <a:off x="5536190" y="3579553"/>
            <a:ext cx="1874012" cy="1826558"/>
          </a:xfrm>
          <a:prstGeom prst="rect">
            <a:avLst/>
          </a:prstGeom>
          <a:noFill/>
          <a:ln w="9525">
            <a:noFill/>
            <a:miter lim="800000"/>
            <a:headEnd/>
            <a:tailEnd/>
          </a:ln>
          <a:effectLst/>
        </p:spPr>
      </p:pic>
      <p:pic>
        <p:nvPicPr>
          <p:cNvPr id="32771" name="Picture 3"/>
          <p:cNvPicPr>
            <a:picLocks noChangeAspect="1" noChangeArrowheads="1"/>
          </p:cNvPicPr>
          <p:nvPr/>
        </p:nvPicPr>
        <p:blipFill>
          <a:blip r:embed="rId9" cstate="print"/>
          <a:srcRect/>
          <a:stretch>
            <a:fillRect/>
          </a:stretch>
        </p:blipFill>
        <p:spPr bwMode="auto">
          <a:xfrm rot="20914515">
            <a:off x="2683857" y="5184680"/>
            <a:ext cx="2711742" cy="1673320"/>
          </a:xfrm>
          <a:prstGeom prst="rect">
            <a:avLst/>
          </a:prstGeom>
          <a:noFill/>
          <a:ln w="9525">
            <a:noFill/>
            <a:miter lim="800000"/>
            <a:headEnd/>
            <a:tailEnd/>
          </a:ln>
          <a:effectLst/>
        </p:spPr>
      </p:pic>
      <p:pic>
        <p:nvPicPr>
          <p:cNvPr id="32772" name="Picture 4"/>
          <p:cNvPicPr>
            <a:picLocks noChangeAspect="1" noChangeArrowheads="1"/>
          </p:cNvPicPr>
          <p:nvPr/>
        </p:nvPicPr>
        <p:blipFill>
          <a:blip r:embed="rId10" cstate="print"/>
          <a:srcRect/>
          <a:stretch>
            <a:fillRect/>
          </a:stretch>
        </p:blipFill>
        <p:spPr bwMode="auto">
          <a:xfrm rot="21183751">
            <a:off x="2623328" y="3616385"/>
            <a:ext cx="2859124" cy="1748118"/>
          </a:xfrm>
          <a:prstGeom prst="rect">
            <a:avLst/>
          </a:prstGeom>
          <a:noFill/>
          <a:ln w="9525">
            <a:noFill/>
            <a:miter lim="800000"/>
            <a:headEnd/>
            <a:tailEnd/>
          </a:ln>
          <a:effectLst/>
        </p:spPr>
      </p:pic>
      <p:pic>
        <p:nvPicPr>
          <p:cNvPr id="32773" name="Picture 5"/>
          <p:cNvPicPr>
            <a:picLocks noChangeAspect="1" noChangeArrowheads="1"/>
          </p:cNvPicPr>
          <p:nvPr/>
        </p:nvPicPr>
        <p:blipFill>
          <a:blip r:embed="rId11"/>
          <a:srcRect/>
          <a:stretch>
            <a:fillRect/>
          </a:stretch>
        </p:blipFill>
        <p:spPr bwMode="auto">
          <a:xfrm>
            <a:off x="5525130" y="4915300"/>
            <a:ext cx="2242242" cy="1749726"/>
          </a:xfrm>
          <a:prstGeom prst="rect">
            <a:avLst/>
          </a:prstGeom>
          <a:noFill/>
          <a:ln w="9525">
            <a:noFill/>
            <a:miter lim="800000"/>
            <a:headEnd/>
            <a:tailEnd/>
          </a:ln>
          <a:effectLst/>
        </p:spPr>
      </p:pic>
      <p:pic>
        <p:nvPicPr>
          <p:cNvPr id="32774" name="Picture 6"/>
          <p:cNvPicPr>
            <a:picLocks noChangeAspect="1" noChangeArrowheads="1"/>
          </p:cNvPicPr>
          <p:nvPr/>
        </p:nvPicPr>
        <p:blipFill>
          <a:blip r:embed="rId12" cstate="print"/>
          <a:srcRect/>
          <a:stretch>
            <a:fillRect/>
          </a:stretch>
        </p:blipFill>
        <p:spPr bwMode="auto">
          <a:xfrm rot="768775">
            <a:off x="7341551" y="4330326"/>
            <a:ext cx="2008178" cy="1485900"/>
          </a:xfrm>
          <a:prstGeom prst="rect">
            <a:avLst/>
          </a:prstGeom>
          <a:noFill/>
          <a:ln w="9525">
            <a:noFill/>
            <a:miter lim="800000"/>
            <a:headEnd/>
            <a:tailEnd/>
          </a:ln>
          <a:effectLst/>
        </p:spPr>
      </p:pic>
      <p:pic>
        <p:nvPicPr>
          <p:cNvPr id="32775" name="Picture 7"/>
          <p:cNvPicPr>
            <a:picLocks noChangeAspect="1" noChangeArrowheads="1"/>
          </p:cNvPicPr>
          <p:nvPr/>
        </p:nvPicPr>
        <p:blipFill>
          <a:blip r:embed="rId13" cstate="print"/>
          <a:srcRect/>
          <a:stretch>
            <a:fillRect/>
          </a:stretch>
        </p:blipFill>
        <p:spPr bwMode="auto">
          <a:xfrm flipH="1">
            <a:off x="7572229" y="5332626"/>
            <a:ext cx="2192977" cy="1525374"/>
          </a:xfrm>
          <a:prstGeom prst="rect">
            <a:avLst/>
          </a:prstGeom>
          <a:noFill/>
          <a:ln w="9525">
            <a:noFill/>
            <a:miter lim="800000"/>
            <a:headEnd/>
            <a:tailEnd/>
          </a:ln>
          <a:effectLst/>
        </p:spPr>
      </p:pic>
      <p:pic>
        <p:nvPicPr>
          <p:cNvPr id="32776" name="Picture 8"/>
          <p:cNvPicPr>
            <a:picLocks noChangeAspect="1" noChangeArrowheads="1"/>
          </p:cNvPicPr>
          <p:nvPr/>
        </p:nvPicPr>
        <p:blipFill>
          <a:blip r:embed="rId14" cstate="print"/>
          <a:srcRect/>
          <a:stretch>
            <a:fillRect/>
          </a:stretch>
        </p:blipFill>
        <p:spPr bwMode="auto">
          <a:xfrm rot="1135736">
            <a:off x="10112252" y="3018709"/>
            <a:ext cx="1587759" cy="1891941"/>
          </a:xfrm>
          <a:prstGeom prst="rect">
            <a:avLst/>
          </a:prstGeom>
          <a:noFill/>
          <a:ln w="9525">
            <a:noFill/>
            <a:miter lim="800000"/>
            <a:headEnd/>
            <a:tailEnd/>
          </a:ln>
          <a:effectLst/>
        </p:spPr>
      </p:pic>
      <p:pic>
        <p:nvPicPr>
          <p:cNvPr id="32777" name="Picture 9"/>
          <p:cNvPicPr>
            <a:picLocks noChangeAspect="1" noChangeArrowheads="1"/>
          </p:cNvPicPr>
          <p:nvPr/>
        </p:nvPicPr>
        <p:blipFill>
          <a:blip r:embed="rId15" cstate="print"/>
          <a:srcRect/>
          <a:stretch>
            <a:fillRect/>
          </a:stretch>
        </p:blipFill>
        <p:spPr bwMode="auto">
          <a:xfrm rot="21201270">
            <a:off x="9745142" y="4624387"/>
            <a:ext cx="2286220" cy="2233613"/>
          </a:xfrm>
          <a:prstGeom prst="rect">
            <a:avLst/>
          </a:prstGeom>
          <a:noFill/>
          <a:ln w="9525">
            <a:noFill/>
            <a:miter lim="800000"/>
            <a:headEnd/>
            <a:tailEnd/>
          </a:ln>
          <a:effec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Bottom)">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5">
            <a:extLst>
              <a:ext uri="{FF2B5EF4-FFF2-40B4-BE49-F238E27FC236}">
                <a16:creationId xmlns:a16="http://schemas.microsoft.com/office/drawing/2014/main" id="{7EEBB7FA-450A-4D8E-9EFC-0384C3911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Заголовок 1">
            <a:extLst>
              <a:ext uri="{FF2B5EF4-FFF2-40B4-BE49-F238E27FC236}">
                <a16:creationId xmlns:a16="http://schemas.microsoft.com/office/drawing/2014/main" id="{E8ED3ED7-E9EC-4010-B40A-77EC07F9522F}"/>
              </a:ext>
            </a:extLst>
          </p:cNvPr>
          <p:cNvSpPr txBox="1">
            <a:spLocks/>
          </p:cNvSpPr>
          <p:nvPr/>
        </p:nvSpPr>
        <p:spPr>
          <a:xfrm>
            <a:off x="1498061" y="16712"/>
            <a:ext cx="10025422" cy="758871"/>
          </a:xfrm>
          <a:prstGeom prst="rect">
            <a:avLst/>
          </a:prstGeo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800" b="1" i="0" u="none" strike="noStrike" kern="1200" cap="none" spc="0" normalizeH="0" baseline="0" noProof="0">
                <a:ln>
                  <a:noFill/>
                </a:ln>
                <a:solidFill>
                  <a:schemeClr val="accent2">
                    <a:lumMod val="75000"/>
                  </a:schemeClr>
                </a:solidFill>
                <a:effectLst/>
                <a:uLnTx/>
                <a:uFillTx/>
                <a:latin typeface="Gabriola" panose="04040605051002020D02" pitchFamily="82" charset="0"/>
                <a:ea typeface="Yu Gothic UI Semibold" panose="020B0700000000000000" pitchFamily="34" charset="-128"/>
                <a:cs typeface="+mj-cs"/>
              </a:rPr>
              <a:t>ИСТОРИЯ ВОЗНИКНОВЕНИЯ ПРАЗДНИКА</a:t>
            </a:r>
            <a:endParaRPr kumimoji="0" lang="ru-RU" sz="4800" b="1" i="0" u="none" strike="noStrike" kern="1200" cap="none" spc="0" normalizeH="0" baseline="0" noProof="0" dirty="0">
              <a:ln>
                <a:noFill/>
              </a:ln>
              <a:solidFill>
                <a:schemeClr val="accent2">
                  <a:lumMod val="75000"/>
                </a:schemeClr>
              </a:solidFill>
              <a:effectLst/>
              <a:uLnTx/>
              <a:uFillTx/>
              <a:latin typeface="Gabriola" panose="04040605051002020D02" pitchFamily="82" charset="0"/>
              <a:ea typeface="Yu Gothic UI Semibold" panose="020B0700000000000000" pitchFamily="34" charset="-128"/>
              <a:cs typeface="+mj-cs"/>
            </a:endParaRPr>
          </a:p>
        </p:txBody>
      </p:sp>
      <p:sp>
        <p:nvSpPr>
          <p:cNvPr id="6" name="Прямоугольник 5">
            <a:extLst>
              <a:ext uri="{FF2B5EF4-FFF2-40B4-BE49-F238E27FC236}">
                <a16:creationId xmlns:a16="http://schemas.microsoft.com/office/drawing/2014/main" id="{B6525386-64F4-4433-8F7B-0B5A389B19CC}"/>
              </a:ext>
            </a:extLst>
          </p:cNvPr>
          <p:cNvSpPr/>
          <p:nvPr/>
        </p:nvSpPr>
        <p:spPr>
          <a:xfrm>
            <a:off x="290659" y="775583"/>
            <a:ext cx="11610681" cy="4431983"/>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Зарождение </a:t>
            </a:r>
            <a:r>
              <a:rPr lang="ru-RU" sz="2400" b="1" dirty="0">
                <a:latin typeface="Times New Roman" panose="02020603050405020304" pitchFamily="18" charset="0"/>
                <a:cs typeface="Times New Roman" panose="02020603050405020304" pitchFamily="18" charset="0"/>
              </a:rPr>
              <a:t>Международного Дня семьи </a:t>
            </a:r>
            <a:r>
              <a:rPr lang="ru-RU" sz="2400" dirty="0">
                <a:latin typeface="Times New Roman" panose="02020603050405020304" pitchFamily="18" charset="0"/>
                <a:cs typeface="Times New Roman" panose="02020603050405020304" pitchFamily="18" charset="0"/>
              </a:rPr>
              <a:t>началось еще в 1989 году, когда в ООН появилось желание создать единый день, который будет посвящен рассмотрению проблем семьи в разных странах. В 1993 году в ООН была принята резолюция, согласно которой был официально утвержден день семьи 15 мая 1994 года.</a:t>
            </a:r>
          </a:p>
          <a:p>
            <a:r>
              <a:rPr lang="ru-RU" sz="2400" dirty="0">
                <a:latin typeface="Times New Roman" panose="02020603050405020304" pitchFamily="18" charset="0"/>
                <a:cs typeface="Times New Roman" panose="02020603050405020304" pitchFamily="18" charset="0"/>
              </a:rPr>
              <a:t>     Каждый год по решению ООН осуществляется освещение наиболее актуальных проблем в семье. Правительство осуществляло колоссальную работу по поддержке детей из детских домов, а также помощь пожилым людям, не имеющим  родстве. В России ежегодно 14 мая накануне праздника семьи, происходит торжественное награждение                   «Семья России». В сам праздничный день в разных городах страны                              проходят специальные программы, праздничные  фестивали и     </a:t>
            </a:r>
          </a:p>
          <a:p>
            <a:r>
              <a:rPr lang="ru-RU" sz="2400" dirty="0">
                <a:latin typeface="Times New Roman" panose="02020603050405020304" pitchFamily="18" charset="0"/>
                <a:cs typeface="Times New Roman" panose="02020603050405020304" pitchFamily="18" charset="0"/>
              </a:rPr>
              <a:t>                                            мероприятия для семей.</a:t>
            </a:r>
          </a:p>
          <a:p>
            <a:endParaRPr lang="ru-RU" dirty="0">
              <a:solidFill>
                <a:srgbClr val="000000"/>
              </a:solidFill>
              <a:latin typeface="Georgia" panose="02040502050405020303" pitchFamily="18" charset="0"/>
            </a:endParaRPr>
          </a:p>
        </p:txBody>
      </p:sp>
      <p:pic>
        <p:nvPicPr>
          <p:cNvPr id="3074" name="Picture 2" descr="C:\Users\power\Desktop\Новый точечный рисунок (2).bmp"/>
          <p:cNvPicPr>
            <a:picLocks noChangeAspect="1" noChangeArrowheads="1"/>
          </p:cNvPicPr>
          <p:nvPr/>
        </p:nvPicPr>
        <p:blipFill>
          <a:blip r:embed="rId3"/>
          <a:srcRect/>
          <a:stretch>
            <a:fillRect/>
          </a:stretch>
        </p:blipFill>
        <p:spPr bwMode="auto">
          <a:xfrm>
            <a:off x="8372863" y="4572000"/>
            <a:ext cx="3819137" cy="2286000"/>
          </a:xfrm>
          <a:prstGeom prst="rect">
            <a:avLst/>
          </a:prstGeom>
          <a:noFill/>
        </p:spPr>
      </p:pic>
      <p:pic>
        <p:nvPicPr>
          <p:cNvPr id="3075" name="Picture 3" descr="C:\Users\power\Desktop\Новый точечный рисунок (3).bmp"/>
          <p:cNvPicPr>
            <a:picLocks noChangeAspect="1" noChangeArrowheads="1"/>
          </p:cNvPicPr>
          <p:nvPr/>
        </p:nvPicPr>
        <p:blipFill>
          <a:blip r:embed="rId4"/>
          <a:srcRect/>
          <a:stretch>
            <a:fillRect/>
          </a:stretch>
        </p:blipFill>
        <p:spPr bwMode="auto">
          <a:xfrm>
            <a:off x="6590580" y="5039592"/>
            <a:ext cx="2012561" cy="1818408"/>
          </a:xfrm>
          <a:prstGeom prst="rect">
            <a:avLst/>
          </a:prstGeom>
          <a:noFill/>
        </p:spPr>
      </p:pic>
      <p:pic>
        <p:nvPicPr>
          <p:cNvPr id="3076" name="Picture 4" descr="C:\Users\power\Desktop\Новый точечный рисунок (4).bmp"/>
          <p:cNvPicPr>
            <a:picLocks noChangeAspect="1" noChangeArrowheads="1"/>
          </p:cNvPicPr>
          <p:nvPr/>
        </p:nvPicPr>
        <p:blipFill>
          <a:blip r:embed="rId5"/>
          <a:srcRect/>
          <a:stretch>
            <a:fillRect/>
          </a:stretch>
        </p:blipFill>
        <p:spPr bwMode="auto">
          <a:xfrm>
            <a:off x="3640347" y="4972711"/>
            <a:ext cx="3305625" cy="1885289"/>
          </a:xfrm>
          <a:prstGeom prst="rect">
            <a:avLst/>
          </a:prstGeom>
          <a:noFill/>
        </p:spPr>
      </p:pic>
    </p:spTree>
  </p:cSld>
  <p:clrMapOvr>
    <a:masterClrMapping/>
  </p:clrMapOvr>
  <p:transition>
    <p:cover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5">
            <a:extLst>
              <a:ext uri="{FF2B5EF4-FFF2-40B4-BE49-F238E27FC236}">
                <a16:creationId xmlns:a16="http://schemas.microsoft.com/office/drawing/2014/main" id="{7EEBB7FA-450A-4D8E-9EFC-0384C3911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3015522" y="0"/>
            <a:ext cx="5684569" cy="830997"/>
          </a:xfrm>
          <a:prstGeom prst="rect">
            <a:avLst/>
          </a:prstGeom>
        </p:spPr>
        <p:txBody>
          <a:bodyPr wrap="none">
            <a:spAutoFit/>
          </a:bodyPr>
          <a:lstStyle/>
          <a:p>
            <a:pPr algn="ctr"/>
            <a:r>
              <a:rPr lang="en-US" sz="4800" b="1" dirty="0">
                <a:solidFill>
                  <a:schemeClr val="accent2">
                    <a:lumMod val="75000"/>
                  </a:schemeClr>
                </a:solidFill>
                <a:latin typeface="Gabriola" pitchFamily="82" charset="0"/>
              </a:rPr>
              <a:t>HISTORY OF THE HOLIDAY</a:t>
            </a:r>
            <a:endParaRPr lang="ru-RU" sz="4800" b="1" dirty="0">
              <a:solidFill>
                <a:schemeClr val="accent2">
                  <a:lumMod val="75000"/>
                </a:schemeClr>
              </a:solidFill>
              <a:latin typeface="Gabriola" pitchFamily="82" charset="0"/>
            </a:endParaRPr>
          </a:p>
        </p:txBody>
      </p:sp>
      <p:sp>
        <p:nvSpPr>
          <p:cNvPr id="4" name="TextBox 3"/>
          <p:cNvSpPr txBox="1"/>
          <p:nvPr/>
        </p:nvSpPr>
        <p:spPr>
          <a:xfrm>
            <a:off x="450166" y="1026942"/>
            <a:ext cx="11268222" cy="2677656"/>
          </a:xfrm>
          <a:prstGeom prst="rect">
            <a:avLst/>
          </a:prstGeom>
          <a:noFill/>
        </p:spPr>
        <p:txBody>
          <a:bodyPr wrap="square" rtlCol="0">
            <a:spAutoFit/>
          </a:bodyPr>
          <a:lstStyle/>
          <a:p>
            <a:pPr indent="457200"/>
            <a:r>
              <a:rPr lang="en-US" sz="2400" dirty="0">
                <a:latin typeface="Times New Roman" pitchFamily="18" charset="0"/>
                <a:cs typeface="Times New Roman" pitchFamily="18" charset="0"/>
              </a:rPr>
              <a:t>The origin of the International Day of the Family began in 1989, when the UN wanted to create a single day that would be dedicated to the consideration of family problems in different countries. Every year, by decision of the UN, the most pressing problems in the family are covered. The government has done a work to support children from orphanages, as well as help elderly people. In Russia, annually on May 14 on the eve of the family holiday, the awarding of the "Family of Russia" takes place. On this holiday, special programs, activities for families and festivals are held in different cities of the country.                                            </a:t>
            </a:r>
            <a:endParaRPr lang="ru-RU" sz="2400" dirty="0">
              <a:latin typeface="Times New Roman" pitchFamily="18" charset="0"/>
              <a:cs typeface="Times New Roman" pitchFamily="18" charset="0"/>
            </a:endParaRPr>
          </a:p>
        </p:txBody>
      </p:sp>
      <p:pic>
        <p:nvPicPr>
          <p:cNvPr id="31748" name="Picture 4" descr="World Family Day 2022 Images 16"/>
          <p:cNvPicPr>
            <a:picLocks noChangeAspect="1" noChangeArrowheads="1"/>
          </p:cNvPicPr>
          <p:nvPr/>
        </p:nvPicPr>
        <p:blipFill>
          <a:blip r:embed="rId3"/>
          <a:srcRect/>
          <a:stretch>
            <a:fillRect/>
          </a:stretch>
        </p:blipFill>
        <p:spPr bwMode="auto">
          <a:xfrm>
            <a:off x="3788228" y="3776995"/>
            <a:ext cx="2931886" cy="2224663"/>
          </a:xfrm>
          <a:prstGeom prst="rect">
            <a:avLst/>
          </a:prstGeom>
          <a:noFill/>
        </p:spPr>
      </p:pic>
      <p:pic>
        <p:nvPicPr>
          <p:cNvPr id="31749" name="Picture 5"/>
          <p:cNvPicPr>
            <a:picLocks noChangeAspect="1" noChangeArrowheads="1"/>
          </p:cNvPicPr>
          <p:nvPr/>
        </p:nvPicPr>
        <p:blipFill>
          <a:blip r:embed="rId4"/>
          <a:srcRect/>
          <a:stretch>
            <a:fillRect/>
          </a:stretch>
        </p:blipFill>
        <p:spPr bwMode="auto">
          <a:xfrm>
            <a:off x="8515307" y="3817257"/>
            <a:ext cx="3676693" cy="2271486"/>
          </a:xfrm>
          <a:prstGeom prst="rect">
            <a:avLst/>
          </a:prstGeom>
          <a:noFill/>
          <a:ln w="9525">
            <a:noFill/>
            <a:miter lim="800000"/>
            <a:headEnd/>
            <a:tailEnd/>
          </a:ln>
          <a:effectLst/>
        </p:spPr>
      </p:pic>
      <p:pic>
        <p:nvPicPr>
          <p:cNvPr id="31750" name="Picture 6"/>
          <p:cNvPicPr>
            <a:picLocks noChangeAspect="1" noChangeArrowheads="1"/>
          </p:cNvPicPr>
          <p:nvPr/>
        </p:nvPicPr>
        <p:blipFill>
          <a:blip r:embed="rId5"/>
          <a:srcRect/>
          <a:stretch>
            <a:fillRect/>
          </a:stretch>
        </p:blipFill>
        <p:spPr bwMode="auto">
          <a:xfrm>
            <a:off x="6386286" y="4193722"/>
            <a:ext cx="3453946" cy="2476500"/>
          </a:xfrm>
          <a:prstGeom prst="rect">
            <a:avLst/>
          </a:prstGeom>
          <a:noFill/>
          <a:ln w="9525">
            <a:noFill/>
            <a:miter lim="800000"/>
            <a:headEnd/>
            <a:tailEnd/>
          </a:ln>
          <a:effectLst/>
        </p:spPr>
      </p:pic>
    </p:spTree>
  </p:cSld>
  <p:clrMapOvr>
    <a:masterClrMapping/>
  </p:clrMapOvr>
  <p:transition>
    <p:push/>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1764</TotalTime>
  <Words>2389</Words>
  <Application>Microsoft Office PowerPoint</Application>
  <PresentationFormat>Широкоэкранный</PresentationFormat>
  <Paragraphs>111</Paragraphs>
  <Slides>23</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23</vt:i4>
      </vt:variant>
    </vt:vector>
  </HeadingPairs>
  <TitlesOfParts>
    <vt:vector size="31" baseType="lpstr">
      <vt:lpstr>Arial</vt:lpstr>
      <vt:lpstr>Calibri</vt:lpstr>
      <vt:lpstr>Calibri Light</vt:lpstr>
      <vt:lpstr>Gabriola</vt:lpstr>
      <vt:lpstr>Georgia</vt:lpstr>
      <vt:lpstr>Mistral</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Виктория Левтерова</dc:creator>
  <cp:lastModifiedBy>Виктория Левтерова</cp:lastModifiedBy>
  <cp:revision>123</cp:revision>
  <dcterms:created xsi:type="dcterms:W3CDTF">2022-06-03T12:49:51Z</dcterms:created>
  <dcterms:modified xsi:type="dcterms:W3CDTF">2022-12-21T20:57:19Z</dcterms:modified>
</cp:coreProperties>
</file>