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B0972E-E0F2-419E-8934-F60259BD4EB3}">
  <a:tblStyle styleId="{ABB0972E-E0F2-419E-8934-F60259BD4EB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4435C8B-ED06-4695-BE7C-FAACEA417D0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43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460b78984_6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460b78984_6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f460b78984_6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f460b78984_6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f460b78984_6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f460b78984_6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f460b78984_6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f460b78984_6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460b78984_7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f460b78984_7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f460b78984_7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f460b78984_7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f460b78984_7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f460b78984_7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f460b78984_7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f460b78984_7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f460b7898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f460b7898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f460b789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f460b789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460b7898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f460b7898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f460b7898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f460b7898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460b7898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f460b7898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460b7898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460b7898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f460b78984_6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f460b78984_6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460b78984_6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460b78984_6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watch?v=pd68xujdc2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414725" y="1601175"/>
            <a:ext cx="4946100" cy="137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55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955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4755"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300" y="428625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239275" y="2834125"/>
            <a:ext cx="4507800" cy="19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ru" sz="1955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Долгожданный дан звонок,</a:t>
            </a:r>
            <a:endParaRPr sz="1955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ru" sz="1955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Начинается урок…</a:t>
            </a:r>
            <a:endParaRPr sz="1955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55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Посмотрите друг на друга,</a:t>
            </a:r>
            <a:endParaRPr sz="1955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ru" sz="1955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улыбнитесь!</a:t>
            </a:r>
            <a:endParaRPr sz="1955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56249"/>
              <a:buFont typeface="Arial"/>
              <a:buNone/>
            </a:pPr>
            <a:r>
              <a:rPr lang="ru" sz="1955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 места тихонечко садитесь.</a:t>
            </a:r>
            <a:endParaRPr/>
          </a:p>
        </p:txBody>
      </p:sp>
      <p:graphicFrame>
        <p:nvGraphicFramePr>
          <p:cNvPr id="57" name="Google Shape;57;p13"/>
          <p:cNvGraphicFramePr/>
          <p:nvPr/>
        </p:nvGraphicFramePr>
        <p:xfrm>
          <a:off x="4077650" y="575775"/>
          <a:ext cx="4781175" cy="2151685"/>
        </p:xfrm>
        <a:graphic>
          <a:graphicData uri="http://schemas.openxmlformats.org/drawingml/2006/table">
            <a:tbl>
              <a:tblPr>
                <a:noFill/>
                <a:tableStyleId>{ABB0972E-E0F2-419E-8934-F60259BD4EB3}</a:tableStyleId>
              </a:tblPr>
              <a:tblGrid>
                <a:gridCol w="63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8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472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Этап урока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Вид деятельности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Пределоцени</a:t>
                      </a:r>
                      <a:endParaRPr/>
                    </a:p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вания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Личная оценка 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275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1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Готовность к уроку</a:t>
                      </a:r>
                      <a:endParaRPr/>
                    </a:p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1-5 баллов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 </a:t>
                      </a:r>
                      <a:endParaRPr/>
                    </a:p>
                  </a:txBody>
                  <a:tcPr marL="68575" marR="68575" marT="91425" marB="91425">
                    <a:lnL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8350" y="3077850"/>
            <a:ext cx="2247900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1165625" y="186275"/>
            <a:ext cx="7734600" cy="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F00FF"/>
                </a:solidFill>
              </a:rPr>
              <a:t>ФИЗМИНУТКА</a:t>
            </a:r>
            <a:endParaRPr b="1">
              <a:solidFill>
                <a:srgbClr val="FF00FF"/>
              </a:solidFill>
            </a:endParaRPr>
          </a:p>
        </p:txBody>
      </p:sp>
      <p:sp>
        <p:nvSpPr>
          <p:cNvPr id="125" name="Google Shape;125;p22"/>
          <p:cNvSpPr txBox="1">
            <a:spLocks noGrp="1"/>
          </p:cNvSpPr>
          <p:nvPr>
            <p:ph type="body" idx="1"/>
          </p:nvPr>
        </p:nvSpPr>
        <p:spPr>
          <a:xfrm>
            <a:off x="848775" y="462100"/>
            <a:ext cx="3247800" cy="7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Очень физику мы любим!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/>
              <a:t>Шеей вправо, влево крутим.</a:t>
            </a:r>
            <a:endParaRPr/>
          </a:p>
        </p:txBody>
      </p:sp>
      <p:sp>
        <p:nvSpPr>
          <p:cNvPr id="126" name="Google Shape;126;p22"/>
          <p:cNvSpPr txBox="1"/>
          <p:nvPr/>
        </p:nvSpPr>
        <p:spPr>
          <a:xfrm>
            <a:off x="3066825" y="3642775"/>
            <a:ext cx="324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Облачко вдруг появилось над крышей</a:t>
            </a:r>
            <a:endParaRPr/>
          </a:p>
        </p:txBody>
      </p:sp>
      <p:sp>
        <p:nvSpPr>
          <p:cNvPr id="127" name="Google Shape;127;p22"/>
          <p:cNvSpPr txBox="1"/>
          <p:nvPr/>
        </p:nvSpPr>
        <p:spPr>
          <a:xfrm>
            <a:off x="1883125" y="2382475"/>
            <a:ext cx="3000000" cy="8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Солнышко греет землю лучами, Воду из лужицы в пар превращая.</a:t>
            </a:r>
            <a:endParaRPr/>
          </a:p>
        </p:txBody>
      </p:sp>
      <p:sp>
        <p:nvSpPr>
          <p:cNvPr id="128" name="Google Shape;128;p22"/>
          <p:cNvSpPr txBox="1"/>
          <p:nvPr/>
        </p:nvSpPr>
        <p:spPr>
          <a:xfrm>
            <a:off x="1324075" y="1120375"/>
            <a:ext cx="2580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Когда чайник наш кипит,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Пар из носика бежит.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Если правда, то глазами поморгайте…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Мышцы глаз вы укрепляйте</a:t>
            </a:r>
            <a:endParaRPr/>
          </a:p>
        </p:txBody>
      </p:sp>
      <p:sp>
        <p:nvSpPr>
          <p:cNvPr id="129" name="Google Shape;129;p22"/>
          <p:cNvSpPr txBox="1"/>
          <p:nvPr/>
        </p:nvSpPr>
        <p:spPr>
          <a:xfrm>
            <a:off x="5567875" y="12109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 txBox="1"/>
          <p:nvPr/>
        </p:nvSpPr>
        <p:spPr>
          <a:xfrm>
            <a:off x="2387875" y="32425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Пар поднимается выше и выше…</a:t>
            </a:r>
            <a:endParaRPr/>
          </a:p>
        </p:txBody>
      </p:sp>
      <p:sp>
        <p:nvSpPr>
          <p:cNvPr id="131" name="Google Shape;131;p22"/>
          <p:cNvSpPr txBox="1"/>
          <p:nvPr/>
        </p:nvSpPr>
        <p:spPr>
          <a:xfrm>
            <a:off x="3481925" y="4208625"/>
            <a:ext cx="310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Ветер игриво подул над землею…</a:t>
            </a:r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5873425" y="4608825"/>
            <a:ext cx="231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Все успокоилось…</a:t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700" y="704050"/>
            <a:ext cx="3768000" cy="28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>
            <a:spLocks noGrp="1"/>
          </p:cNvSpPr>
          <p:nvPr>
            <p:ph type="title"/>
          </p:nvPr>
        </p:nvSpPr>
        <p:spPr>
          <a:xfrm>
            <a:off x="1016975" y="445025"/>
            <a:ext cx="781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Темы опытов для групп</a:t>
            </a:r>
            <a:endParaRPr sz="4300">
              <a:solidFill>
                <a:srgbClr val="FF0000"/>
              </a:solidFill>
            </a:endParaRPr>
          </a:p>
        </p:txBody>
      </p:sp>
      <p:sp>
        <p:nvSpPr>
          <p:cNvPr id="139" name="Google Shape;139;p23"/>
          <p:cNvSpPr txBox="1">
            <a:spLocks noGrp="1"/>
          </p:cNvSpPr>
          <p:nvPr>
            <p:ph type="body" idx="1"/>
          </p:nvPr>
        </p:nvSpPr>
        <p:spPr>
          <a:xfrm>
            <a:off x="1016975" y="1152475"/>
            <a:ext cx="5016300" cy="8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ru" sz="1795" b="1">
                <a:solidFill>
                  <a:srgbClr val="FF0000"/>
                </a:solidFill>
              </a:rPr>
              <a:t>1 группа</a:t>
            </a:r>
            <a:r>
              <a:rPr lang="ru" sz="1795" b="1">
                <a:solidFill>
                  <a:srgbClr val="0000FF"/>
                </a:solidFill>
              </a:rPr>
              <a:t> - </a:t>
            </a:r>
            <a:r>
              <a:rPr lang="ru" sz="1795">
                <a:solidFill>
                  <a:srgbClr val="0000FF"/>
                </a:solidFill>
              </a:rPr>
              <a:t>зависимость скорости испарения от температуры</a:t>
            </a:r>
            <a:endParaRPr sz="1795">
              <a:solidFill>
                <a:srgbClr val="0000FF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endParaRPr sz="2365"/>
          </a:p>
        </p:txBody>
      </p:sp>
      <p:sp>
        <p:nvSpPr>
          <p:cNvPr id="140" name="Google Shape;140;p23"/>
          <p:cNvSpPr txBox="1"/>
          <p:nvPr/>
        </p:nvSpPr>
        <p:spPr>
          <a:xfrm>
            <a:off x="1733375" y="1893750"/>
            <a:ext cx="3583500" cy="13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FF0000"/>
                </a:solidFill>
              </a:rPr>
              <a:t>2 группа</a:t>
            </a:r>
            <a:r>
              <a:rPr lang="ru" sz="1800">
                <a:solidFill>
                  <a:srgbClr val="0000FF"/>
                </a:solidFill>
              </a:rPr>
              <a:t> -  зависимость скорости испарения от площади поверхности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3"/>
          <p:cNvSpPr txBox="1"/>
          <p:nvPr/>
        </p:nvSpPr>
        <p:spPr>
          <a:xfrm>
            <a:off x="2962900" y="2914000"/>
            <a:ext cx="44295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rgbClr val="FF0000"/>
                </a:solidFill>
              </a:rPr>
              <a:t>3 группа</a:t>
            </a:r>
            <a:r>
              <a:rPr lang="ru" sz="1800">
                <a:solidFill>
                  <a:srgbClr val="FF0000"/>
                </a:solidFill>
              </a:rPr>
              <a:t> </a:t>
            </a:r>
            <a:r>
              <a:rPr lang="ru" sz="1800">
                <a:solidFill>
                  <a:srgbClr val="0000FF"/>
                </a:solidFill>
              </a:rPr>
              <a:t>- зависимость скорости испарения от рода жидкости</a:t>
            </a:r>
            <a:endParaRPr sz="1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"/>
          <p:cNvSpPr txBox="1"/>
          <p:nvPr/>
        </p:nvSpPr>
        <p:spPr>
          <a:xfrm>
            <a:off x="3882075" y="3833175"/>
            <a:ext cx="4732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 b="1">
                <a:solidFill>
                  <a:srgbClr val="FF0000"/>
                </a:solidFill>
              </a:rPr>
              <a:t>4 группа</a:t>
            </a:r>
            <a:r>
              <a:rPr lang="ru" sz="1800">
                <a:solidFill>
                  <a:srgbClr val="0000FF"/>
                </a:solidFill>
              </a:rPr>
              <a:t> -  зависимость  скорости испарения от наличия ветра</a:t>
            </a:r>
            <a:endParaRPr sz="18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955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Скорость испарения жидкости зависит:</a:t>
            </a:r>
            <a:endParaRPr sz="2955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1114750" y="1457000"/>
            <a:ext cx="7717500" cy="31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ru" sz="2600" b="1">
                <a:solidFill>
                  <a:srgbClr val="0000FF"/>
                </a:solidFill>
              </a:rPr>
              <a:t>) </a:t>
            </a:r>
            <a:r>
              <a:rPr lang="ru" sz="2600" b="1" i="1">
                <a:solidFill>
                  <a:srgbClr val="0000FF"/>
                </a:solidFill>
              </a:rPr>
              <a:t>От рода жидкости;</a:t>
            </a:r>
            <a:endParaRPr sz="2600" b="1" i="1">
              <a:solidFill>
                <a:srgbClr val="0000FF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0000FF"/>
                </a:solidFill>
              </a:rPr>
              <a:t>2)</a:t>
            </a:r>
            <a:r>
              <a:rPr lang="ru" sz="2600" b="1" i="1">
                <a:solidFill>
                  <a:srgbClr val="0000FF"/>
                </a:solidFill>
              </a:rPr>
              <a:t> От температуры жидкости;</a:t>
            </a:r>
            <a:endParaRPr sz="2600" b="1" i="1">
              <a:solidFill>
                <a:srgbClr val="0000FF"/>
              </a:solidFill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0000FF"/>
                </a:solidFill>
              </a:rPr>
              <a:t>3) </a:t>
            </a:r>
            <a:r>
              <a:rPr lang="ru" sz="2600" b="1" i="1">
                <a:solidFill>
                  <a:srgbClr val="0000FF"/>
                </a:solidFill>
              </a:rPr>
              <a:t>От площади поверхности жидкости</a:t>
            </a:r>
            <a:r>
              <a:rPr lang="ru" sz="2600" b="1">
                <a:solidFill>
                  <a:srgbClr val="0000FF"/>
                </a:solidFill>
              </a:rPr>
              <a:t> ;</a:t>
            </a:r>
            <a:endParaRPr sz="2600" b="1">
              <a:solidFill>
                <a:srgbClr val="0000FF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b="1">
                <a:solidFill>
                  <a:srgbClr val="0000FF"/>
                </a:solidFill>
              </a:rPr>
              <a:t>4) </a:t>
            </a:r>
            <a:r>
              <a:rPr lang="ru" sz="2600" b="1" i="1">
                <a:solidFill>
                  <a:srgbClr val="0000FF"/>
                </a:solidFill>
              </a:rPr>
              <a:t>От наличия ветра.</a:t>
            </a:r>
            <a:endParaRPr sz="2600" b="1" i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3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>
            <a:spLocks noGrp="1"/>
          </p:cNvSpPr>
          <p:nvPr>
            <p:ph type="title"/>
          </p:nvPr>
        </p:nvSpPr>
        <p:spPr>
          <a:xfrm>
            <a:off x="987625" y="185800"/>
            <a:ext cx="78447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57558"/>
              <a:buNone/>
            </a:pPr>
            <a:endParaRPr sz="1720"/>
          </a:p>
        </p:txBody>
      </p:sp>
      <p:sp>
        <p:nvSpPr>
          <p:cNvPr id="154" name="Google Shape;154;p25"/>
          <p:cNvSpPr txBox="1">
            <a:spLocks noGrp="1"/>
          </p:cNvSpPr>
          <p:nvPr>
            <p:ph type="body" idx="1"/>
          </p:nvPr>
        </p:nvSpPr>
        <p:spPr>
          <a:xfrm>
            <a:off x="987600" y="1152475"/>
            <a:ext cx="784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aphicFrame>
        <p:nvGraphicFramePr>
          <p:cNvPr id="155" name="Google Shape;155;p25"/>
          <p:cNvGraphicFramePr/>
          <p:nvPr/>
        </p:nvGraphicFramePr>
        <p:xfrm>
          <a:off x="923600" y="103870"/>
          <a:ext cx="8095175" cy="4935750"/>
        </p:xfrm>
        <a:graphic>
          <a:graphicData uri="http://schemas.openxmlformats.org/drawingml/2006/table">
            <a:tbl>
              <a:tblPr>
                <a:noFill/>
                <a:tableStyleId>{C4435C8B-ED06-4695-BE7C-FAACEA417D00}</a:tableStyleId>
              </a:tblPr>
              <a:tblGrid>
                <a:gridCol w="613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3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9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№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/>
                        <a:t>№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Определение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Плавление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Пар, не находящийся в динамическом равновесии со своей жидкостью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Парообразование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 перехода вещества из жидкого состояния в твердое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Конденсация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Пар, находящийся в динамическом равновесии со своей жидкостью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Насыщенный пар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 перехода вещества из жидкого состояния в газообразное 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Ненасыщенный пар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 перехода вещества из газообразного состояния в жидкое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Испарение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 перехода вещества из твёрдого состояния в жидкое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5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Кристаллизация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/>
                        <a:t>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Процесс парообразования, происходящий с поверхности жидкости.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6"/>
          <p:cNvSpPr txBox="1">
            <a:spLocks noGrp="1"/>
          </p:cNvSpPr>
          <p:nvPr>
            <p:ph type="title"/>
          </p:nvPr>
        </p:nvSpPr>
        <p:spPr>
          <a:xfrm>
            <a:off x="1647075" y="445025"/>
            <a:ext cx="718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Проверим ответы друг у друга: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body" idx="1"/>
          </p:nvPr>
        </p:nvSpPr>
        <p:spPr>
          <a:xfrm>
            <a:off x="822200" y="1191000"/>
            <a:ext cx="783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aphicFrame>
        <p:nvGraphicFramePr>
          <p:cNvPr id="162" name="Google Shape;162;p26"/>
          <p:cNvGraphicFramePr/>
          <p:nvPr/>
        </p:nvGraphicFramePr>
        <p:xfrm>
          <a:off x="1193300" y="1076650"/>
          <a:ext cx="7239000" cy="3931680"/>
        </p:xfrm>
        <a:graphic>
          <a:graphicData uri="http://schemas.openxmlformats.org/drawingml/2006/table">
            <a:tbl>
              <a:tblPr>
                <a:noFill/>
                <a:tableStyleId>{C4435C8B-ED06-4695-BE7C-FAACEA417D00}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Понятие</a:t>
                      </a:r>
                      <a:endParaRPr sz="22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200" b="1"/>
                        <a:t>Определение</a:t>
                      </a:r>
                      <a:endParaRPr sz="22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1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6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2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4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3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5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4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3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5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dirty="0"/>
                        <a:t>1</a:t>
                      </a:r>
                      <a:endParaRPr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6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7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/>
                        <a:t>7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2000" dirty="0"/>
                        <a:t>2</a:t>
                      </a:r>
                      <a:endParaRPr sz="2000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  </a:t>
            </a:r>
            <a:r>
              <a:rPr lang="ru">
                <a:solidFill>
                  <a:srgbClr val="FF0000"/>
                </a:solidFill>
              </a:rPr>
              <a:t>Домашнее задание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"/>
          </p:nvPr>
        </p:nvSpPr>
        <p:spPr>
          <a:xfrm>
            <a:off x="895775" y="1152475"/>
            <a:ext cx="7936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Изучить</a:t>
            </a:r>
            <a:r>
              <a:rPr lang="ru" sz="210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§ 12. Выучить определения изученных процессов, понимать их механизм, объяснять суть.</a:t>
            </a:r>
            <a:endParaRPr sz="2100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accent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Задания по выбору:</a:t>
            </a:r>
            <a:endParaRPr sz="2300">
              <a:solidFill>
                <a:schemeClr val="accent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551" algn="just" rtl="0">
              <a:spcBef>
                <a:spcPts val="120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/>
              <a:buChar char="-"/>
            </a:pPr>
            <a:r>
              <a:rPr lang="ru" sz="2008">
                <a:solidFill>
                  <a:srgbClr val="0000FF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Составить кроссворд, используя термины, изученные в теме “Тепловые явления”;</a:t>
            </a:r>
            <a:endParaRPr sz="2008">
              <a:solidFill>
                <a:srgbClr val="0000FF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551" algn="just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/>
              <a:buChar char="-"/>
            </a:pPr>
            <a:r>
              <a:rPr lang="ru" sz="2008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Составить презентацию (4-5 слайдов), в которую включить картины художников, где изображены явления испарения или конденсации;</a:t>
            </a:r>
            <a:endParaRPr sz="2008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6551" algn="just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Font typeface="Times New Roman"/>
              <a:buChar char="-"/>
            </a:pPr>
            <a:r>
              <a:rPr lang="ru" sz="2008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произведений поэтов, писателей выбрать отрывки, в которых описаны явления парообразования или конденсации (4-5 отрывков).</a:t>
            </a:r>
            <a:endParaRPr sz="2008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1200"/>
              </a:spcAft>
              <a:buNone/>
            </a:pPr>
            <a:endParaRPr sz="2408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1107675" y="445025"/>
            <a:ext cx="772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FF"/>
                </a:solidFill>
              </a:rPr>
              <a:t>Подведем итог</a:t>
            </a:r>
            <a:endParaRPr>
              <a:solidFill>
                <a:srgbClr val="0000FF"/>
              </a:solidFill>
            </a:endParaRPr>
          </a:p>
        </p:txBody>
      </p:sp>
      <p:pic>
        <p:nvPicPr>
          <p:cNvPr id="174" name="Google Shape;17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8475" y="927574"/>
            <a:ext cx="4653900" cy="291907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1107675" y="1017725"/>
            <a:ext cx="2918400" cy="35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Наша цель:</a:t>
            </a:r>
            <a:endParaRPr sz="14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Times New Roman"/>
              <a:buChar char="-"/>
            </a:pPr>
            <a:r>
              <a:rPr lang="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изучить процессы испарения и конденсации;</a:t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Times New Roman"/>
              <a:buChar char="-"/>
            </a:pPr>
            <a:r>
              <a:rPr lang="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уметь объяснять процессы испарения и конденсации;</a:t>
            </a: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4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274E13"/>
              </a:buClr>
              <a:buSzPts val="1400"/>
              <a:buFont typeface="Times New Roman"/>
              <a:buChar char="-"/>
            </a:pPr>
            <a:r>
              <a:rPr lang="ru" sz="14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выяснить, как изменяется внутренняя энергия при испарении и конденсации</a:t>
            </a:r>
            <a:r>
              <a:rPr lang="ru" sz="1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400">
              <a:solidFill>
                <a:srgbClr val="274E1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1117325" y="445025"/>
            <a:ext cx="771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520" b="1">
                <a:solidFill>
                  <a:srgbClr val="0000FF"/>
                </a:solidFill>
              </a:rPr>
              <a:t>СПАСИБО ЗА РАБОТУ НА УРОКЕ!</a:t>
            </a:r>
            <a:endParaRPr sz="3520" b="1">
              <a:solidFill>
                <a:srgbClr val="0000FF"/>
              </a:solidFill>
            </a:endParaRPr>
          </a:p>
        </p:txBody>
      </p:sp>
      <p:sp>
        <p:nvSpPr>
          <p:cNvPr id="181" name="Google Shape;181;p29"/>
          <p:cNvSpPr txBox="1">
            <a:spLocks noGrp="1"/>
          </p:cNvSpPr>
          <p:nvPr>
            <p:ph type="body" idx="1"/>
          </p:nvPr>
        </p:nvSpPr>
        <p:spPr>
          <a:xfrm>
            <a:off x="3612000" y="1152475"/>
            <a:ext cx="522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100" y="1862100"/>
            <a:ext cx="4758200" cy="27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7325" y="1789113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30050" y="4560675"/>
            <a:ext cx="27159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chemeClr val="lt1"/>
                </a:solidFill>
              </a:rPr>
              <a:t>Левитан. Туман. Осень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0"/>
            <a:ext cx="8832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5812475" y="2401750"/>
            <a:ext cx="631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/>
          <p:nvPr/>
        </p:nvSpPr>
        <p:spPr>
          <a:xfrm>
            <a:off x="2778600" y="1844075"/>
            <a:ext cx="6053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Облака упираются в горы… туманов.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Я стою на хребте. Заблудился в сети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Этих диких, как космы чукотских шаманов,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Серо-синих отрогов.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И путь не найти.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                                                             Сергей Видакас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1239275" y="197400"/>
            <a:ext cx="7593000" cy="8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Разгадайте кроссворд </a:t>
            </a:r>
            <a:r>
              <a:rPr lang="ru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https://learningapps.org/watch?v=pd68xujdc22</a:t>
            </a:r>
            <a:r>
              <a:rPr lang="ru" sz="14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endParaRPr sz="1400" u="sng">
              <a:solidFill>
                <a:schemeClr val="hlin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01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525" y="1017600"/>
            <a:ext cx="6355313" cy="40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275" y="974825"/>
            <a:ext cx="5986037" cy="41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1162500" y="1152475"/>
            <a:ext cx="766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300" y="238150"/>
            <a:ext cx="8129624" cy="466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1131675" y="154700"/>
            <a:ext cx="7700700" cy="11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320" b="1">
                <a:solidFill>
                  <a:srgbClr val="FF0000"/>
                </a:solidFill>
              </a:rPr>
              <a:t>Парообразование и конденсация. Испарение </a:t>
            </a:r>
            <a:endParaRPr sz="3320" b="1">
              <a:solidFill>
                <a:srgbClr val="FF0000"/>
              </a:solidFill>
            </a:endParaRPr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1131600" y="1517925"/>
            <a:ext cx="7700700" cy="30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221"/>
              <a:buFont typeface="Arial"/>
              <a:buNone/>
            </a:pPr>
            <a:r>
              <a:rPr lang="ru" sz="3036" b="1">
                <a:solidFill>
                  <a:srgbClr val="0070C0"/>
                </a:solidFill>
              </a:rPr>
              <a:t>Цель:</a:t>
            </a:r>
            <a:endParaRPr sz="3036" b="1">
              <a:solidFill>
                <a:srgbClr val="0070C0"/>
              </a:solidFill>
            </a:endParaRPr>
          </a:p>
          <a:p>
            <a:pPr marL="457200" lvl="0" indent="-381793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-"/>
            </a:pPr>
            <a:r>
              <a:rPr lang="ru" sz="260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изучить процессы испарения и конденсации;</a:t>
            </a:r>
            <a:endParaRPr sz="260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2176"/>
              <a:buFont typeface="Arial"/>
              <a:buNone/>
            </a:pPr>
            <a:r>
              <a:rPr lang="ru" sz="260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-  уметь объяснять процессы испарения и конденсации;</a:t>
            </a:r>
            <a:endParaRPr sz="260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2176"/>
              <a:buFont typeface="Arial"/>
              <a:buNone/>
            </a:pPr>
            <a:r>
              <a:rPr lang="ru" sz="2608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- выяснить, как изменяется внутренняя энергия при испарении и конденсации.</a:t>
            </a:r>
            <a:endParaRPr sz="2608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1199575" y="445025"/>
            <a:ext cx="7632600" cy="119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4000"/>
              <a:buFont typeface="Arial"/>
              <a:buNone/>
            </a:pPr>
            <a:r>
              <a:rPr lang="ru" sz="25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 перехода вещества из жидкого состояния в газообразное называется</a:t>
            </a:r>
            <a:r>
              <a:rPr lang="ru" sz="2500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парообразованием</a:t>
            </a:r>
            <a:endParaRPr sz="25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1199700" y="1210900"/>
            <a:ext cx="7632600" cy="335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ru" sz="8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 перехода вещества из газообразного состояния в жидкое называется </a:t>
            </a:r>
            <a:r>
              <a:rPr lang="ru" sz="8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конденсацией</a:t>
            </a:r>
            <a:r>
              <a:rPr lang="ru" sz="83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830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650" y="1850000"/>
            <a:ext cx="5692375" cy="129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300" y="238150"/>
            <a:ext cx="8129624" cy="466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314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1120375" y="1152475"/>
            <a:ext cx="771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                                                                          </a:t>
            </a:r>
            <a:r>
              <a:rPr lang="ru" sz="2500">
                <a:solidFill>
                  <a:srgbClr val="E06666"/>
                </a:solidFill>
              </a:rPr>
              <a:t>Испарение</a:t>
            </a:r>
            <a:endParaRPr sz="2500">
              <a:solidFill>
                <a:srgbClr val="E06666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3300">
                <a:solidFill>
                  <a:srgbClr val="0000FF"/>
                </a:solidFill>
              </a:rPr>
              <a:t>Парообразование </a:t>
            </a:r>
            <a:endParaRPr sz="33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                                                   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/>
              <a:t>                                                                          </a:t>
            </a:r>
            <a:r>
              <a:rPr lang="ru" sz="2800">
                <a:solidFill>
                  <a:srgbClr val="0000FF"/>
                </a:solidFill>
              </a:rPr>
              <a:t>Кипение</a:t>
            </a:r>
            <a:endParaRPr sz="28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09" name="Google Shape;109;p20"/>
          <p:cNvSpPr/>
          <p:nvPr/>
        </p:nvSpPr>
        <p:spPr>
          <a:xfrm rot="-1973454">
            <a:off x="4927448" y="2333311"/>
            <a:ext cx="769555" cy="2243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/>
          <p:nvPr/>
        </p:nvSpPr>
        <p:spPr>
          <a:xfrm rot="1712490">
            <a:off x="5013253" y="3089510"/>
            <a:ext cx="696323" cy="21519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225" y="362150"/>
            <a:ext cx="1551046" cy="22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5075" y="3254250"/>
            <a:ext cx="2529876" cy="16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1"/>
          </p:nvPr>
        </p:nvSpPr>
        <p:spPr>
          <a:xfrm>
            <a:off x="947700" y="1152475"/>
            <a:ext cx="7836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" name="Физика 8 класс (Урок№8 - Испарение и конденсация. Насыщенный пар. Кипение.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495</Words>
  <Application>Microsoft Office PowerPoint</Application>
  <PresentationFormat>Экран (16:9)</PresentationFormat>
  <Paragraphs>148</Paragraphs>
  <Slides>17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Times New Roman</vt:lpstr>
      <vt:lpstr>Simple Light</vt:lpstr>
      <vt:lpstr>            . </vt:lpstr>
      <vt:lpstr>Презентация PowerPoint</vt:lpstr>
      <vt:lpstr>Разгадайте кроссворд https://learningapps.org/watch?v=pd68xujdc22   </vt:lpstr>
      <vt:lpstr>Презентация PowerPoint</vt:lpstr>
      <vt:lpstr>Парообразование и конденсация. Испарение </vt:lpstr>
      <vt:lpstr>Процесс перехода вещества из жидкого состояния в газообразное называется парообразованием </vt:lpstr>
      <vt:lpstr>Презентация PowerPoint</vt:lpstr>
      <vt:lpstr>Презентация PowerPoint</vt:lpstr>
      <vt:lpstr>Презентация PowerPoint</vt:lpstr>
      <vt:lpstr>ФИЗМИНУТКА</vt:lpstr>
      <vt:lpstr>Темы опытов для групп</vt:lpstr>
      <vt:lpstr>Скорость испарения жидкости зависит: </vt:lpstr>
      <vt:lpstr>Презентация PowerPoint</vt:lpstr>
      <vt:lpstr>Проверим ответы друг у друга:</vt:lpstr>
      <vt:lpstr>         Домашнее задание</vt:lpstr>
      <vt:lpstr>Подведем итог</vt:lpstr>
      <vt:lpstr>СПАСИБО ЗА РАБОТУ НА УРОКЕ!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. </dc:title>
  <cp:lastModifiedBy>Наталья</cp:lastModifiedBy>
  <cp:revision>2</cp:revision>
  <dcterms:modified xsi:type="dcterms:W3CDTF">2024-02-02T13:39:32Z</dcterms:modified>
</cp:coreProperties>
</file>