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0" autoAdjust="0"/>
  </p:normalViewPr>
  <p:slideViewPr>
    <p:cSldViewPr>
      <p:cViewPr>
        <p:scale>
          <a:sx n="96" d="100"/>
          <a:sy n="96" d="100"/>
        </p:scale>
        <p:origin x="-1242" y="-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C93C-347B-4C9C-B299-8C39FE63235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10F8-5518-449B-BB5C-EF24E12CE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C93C-347B-4C9C-B299-8C39FE63235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10F8-5518-449B-BB5C-EF24E12CE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8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C93C-347B-4C9C-B299-8C39FE63235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10F8-5518-449B-BB5C-EF24E12CE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14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C93C-347B-4C9C-B299-8C39FE63235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10F8-5518-449B-BB5C-EF24E12CE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76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C93C-347B-4C9C-B299-8C39FE63235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10F8-5518-449B-BB5C-EF24E12CE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1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C93C-347B-4C9C-B299-8C39FE63235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10F8-5518-449B-BB5C-EF24E12CE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087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C93C-347B-4C9C-B299-8C39FE63235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10F8-5518-449B-BB5C-EF24E12CE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23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C93C-347B-4C9C-B299-8C39FE63235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10F8-5518-449B-BB5C-EF24E12CE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44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C93C-347B-4C9C-B299-8C39FE63235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10F8-5518-449B-BB5C-EF24E12CE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90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C93C-347B-4C9C-B299-8C39FE63235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10F8-5518-449B-BB5C-EF24E12CE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062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C93C-347B-4C9C-B299-8C39FE63235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710F8-5518-449B-BB5C-EF24E12CE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91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1C93C-347B-4C9C-B299-8C39FE632352}" type="datetimeFigureOut">
              <a:rPr lang="ru-RU" smtClean="0"/>
              <a:t>06.10.2022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710F8-5518-449B-BB5C-EF24E12CE6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52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43000" y="1143000"/>
            <a:ext cx="9144000" cy="685800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softEdge rad="127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343796">
            <a:off x="24078" y="239803"/>
            <a:ext cx="5829300" cy="864096"/>
          </a:xfrm>
          <a:solidFill>
            <a:srgbClr val="00B050"/>
          </a:solidFill>
        </p:spPr>
        <p:txBody>
          <a:bodyPr/>
          <a:lstStyle/>
          <a:p>
            <a:r>
              <a:rPr lang="ru-RU" b="1" dirty="0" err="1" smtClean="0">
                <a:ln>
                  <a:solidFill>
                    <a:schemeClr val="accent1"/>
                  </a:solidFill>
                </a:ln>
                <a:pattFill prst="pct5">
                  <a:fgClr>
                    <a:schemeClr val="accent1"/>
                  </a:fgClr>
                  <a:bgClr>
                    <a:schemeClr val="bg1"/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48000" endPos="0" dir="5400000" sy="-100000" algn="bl" rotWithShape="0"/>
                </a:effectLst>
              </a:rPr>
              <a:t>СоветЫ</a:t>
            </a:r>
            <a:r>
              <a:rPr lang="ru-RU" dirty="0" smtClean="0">
                <a:ln>
                  <a:solidFill>
                    <a:schemeClr val="accent1"/>
                  </a:solidFill>
                </a:ln>
                <a:pattFill prst="pct5">
                  <a:fgClr>
                    <a:schemeClr val="accent1"/>
                  </a:fgClr>
                  <a:bgClr>
                    <a:schemeClr val="bg1"/>
                  </a:bgClr>
                </a:pattFill>
                <a:effectLst>
                  <a:reflection stA="48000" endPos="0" dir="5400000" sy="-100000" algn="bl" rotWithShape="0"/>
                </a:effectLst>
              </a:rPr>
              <a:t> </a:t>
            </a:r>
            <a:r>
              <a:rPr lang="ru-RU" b="1" dirty="0" err="1" smtClean="0">
                <a:ln>
                  <a:solidFill>
                    <a:schemeClr val="accent1"/>
                  </a:solidFill>
                </a:ln>
                <a:pattFill prst="pct5">
                  <a:fgClr>
                    <a:schemeClr val="accent1"/>
                  </a:fgClr>
                  <a:bgClr>
                    <a:schemeClr val="bg1"/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stA="48000" endPos="0" dir="5400000" sy="-100000" algn="bl" rotWithShape="0"/>
                </a:effectLst>
              </a:rPr>
              <a:t>РодителяМ</a:t>
            </a:r>
            <a:endParaRPr lang="ru-RU" b="1" dirty="0">
              <a:ln>
                <a:solidFill>
                  <a:schemeClr val="accent1"/>
                </a:solidFill>
              </a:ln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stA="48000" endPos="0" dir="5400000" sy="-10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3285">
            <a:off x="4715205" y="1277533"/>
            <a:ext cx="1726643" cy="12393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6229">
            <a:off x="5041188" y="2652054"/>
            <a:ext cx="1753980" cy="17539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4198">
            <a:off x="4088255" y="4216767"/>
            <a:ext cx="1674724" cy="12941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60389">
            <a:off x="5216254" y="5282339"/>
            <a:ext cx="1637168" cy="10910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5757">
            <a:off x="4290333" y="6756516"/>
            <a:ext cx="2440921" cy="16282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6632" y="1763688"/>
            <a:ext cx="4851920" cy="6480720"/>
          </a:xfrm>
          <a:noFill/>
        </p:spPr>
        <p:txBody>
          <a:bodyPr>
            <a:noAutofit/>
          </a:bodyPr>
          <a:lstStyle/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100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По </a:t>
            </a:r>
            <a:r>
              <a:rPr lang="ru-RU" sz="1100" b="1" dirty="0">
                <a:solidFill>
                  <a:srgbClr val="0070C0"/>
                </a:solidFill>
                <a:latin typeface="Consolas" panose="020B0609020204030204" pitchFamily="49" charset="0"/>
              </a:rPr>
              <a:t>возможности продолжать грудное вскармливание не менее года и как минимум полгода кормить только </a:t>
            </a:r>
            <a:r>
              <a:rPr lang="ru-RU" sz="1100" b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грудью.</a:t>
            </a:r>
            <a:endParaRPr lang="ru-RU" sz="1100" b="1" dirty="0">
              <a:solidFill>
                <a:srgbClr val="0070C0"/>
              </a:solidFill>
              <a:latin typeface="Consolas" panose="020B0609020204030204" pitchFamily="49" charset="0"/>
            </a:endParaRP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200" b="1" dirty="0">
                <a:solidFill>
                  <a:srgbClr val="00B050"/>
                </a:solidFill>
                <a:latin typeface="Bahnschrift" panose="020B0502040204020203" pitchFamily="34" charset="0"/>
              </a:rPr>
              <a:t>По возможности избегать искусственное вскармливание в течение этого периода- даже кормление грудным молоком из бутылочки.</a:t>
            </a:r>
            <a:endParaRPr lang="ru-RU" sz="1000" b="1" dirty="0">
              <a:solidFill>
                <a:srgbClr val="00B050"/>
              </a:solidFill>
              <a:latin typeface="Bahnschrift" panose="020B0502040204020203" pitchFamily="34" charset="0"/>
            </a:endParaRP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100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Не использовать пустышки, пока не отлучите ребенка от груди.</a:t>
            </a: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Учить детей держать рот закрытым, когда они не едят и не говорят</a:t>
            </a:r>
            <a:r>
              <a:rPr lang="ru-RU" sz="1200" b="1" dirty="0">
                <a:solidFill>
                  <a:srgbClr val="00B050"/>
                </a:solidFill>
                <a:latin typeface="Bahnschrift" panose="020B0502040204020203" pitchFamily="34" charset="0"/>
              </a:rPr>
              <a:t>.</a:t>
            </a: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100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Прикармливать ребенка пищей, требующей усердной работы челюстью - следить, чтобы он не подавился.</a:t>
            </a: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200" b="1" dirty="0">
                <a:solidFill>
                  <a:srgbClr val="00B050"/>
                </a:solidFill>
                <a:latin typeface="Bahnschrift" panose="020B0502040204020203" pitchFamily="34" charset="0"/>
              </a:rPr>
              <a:t>Обращать внимания на грубость </a:t>
            </a:r>
            <a:r>
              <a:rPr lang="ru-RU" sz="1200" b="1" dirty="0" smtClean="0">
                <a:solidFill>
                  <a:srgbClr val="00B050"/>
                </a:solidFill>
                <a:latin typeface="Bahnschrift" panose="020B0502040204020203" pitchFamily="34" charset="0"/>
              </a:rPr>
              <a:t>пищи. Приучать </a:t>
            </a:r>
            <a:r>
              <a:rPr lang="ru-RU" sz="1200" b="1" dirty="0">
                <a:solidFill>
                  <a:srgbClr val="00B050"/>
                </a:solidFill>
                <a:latin typeface="Bahnschrift" panose="020B0502040204020203" pitchFamily="34" charset="0"/>
              </a:rPr>
              <a:t>ребенка тщательно ее пережевывать.</a:t>
            </a: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100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Давать ребенку  плотную, тягучую жвачку, чтобы он тренировал свои мышцы.</a:t>
            </a: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200" b="1" dirty="0">
                <a:solidFill>
                  <a:srgbClr val="00B050"/>
                </a:solidFill>
                <a:latin typeface="Bahnschrift" panose="020B0502040204020203" pitchFamily="34" charset="0"/>
              </a:rPr>
              <a:t>Избегать готового детского </a:t>
            </a:r>
            <a:r>
              <a:rPr lang="ru-RU" sz="1200" b="1" dirty="0" smtClean="0">
                <a:solidFill>
                  <a:srgbClr val="00B050"/>
                </a:solidFill>
                <a:latin typeface="Bahnschrift" panose="020B0502040204020203" pitchFamily="34" charset="0"/>
              </a:rPr>
              <a:t>питания.</a:t>
            </a:r>
            <a:endParaRPr lang="ru-RU" sz="1200" b="1" dirty="0">
              <a:solidFill>
                <a:srgbClr val="00B050"/>
              </a:solidFill>
              <a:latin typeface="Bahnschrift" panose="020B0502040204020203" pitchFamily="34" charset="0"/>
            </a:endParaRP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100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Обращать внимание, как дети спят: дышат ли они ртом, не просыпаются ли они.</a:t>
            </a: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При появлении первых симптомов заложенности носа </a:t>
            </a:r>
            <a:r>
              <a:rPr lang="ru-RU" sz="1200" b="1" dirty="0" smtClean="0">
                <a:solidFill>
                  <a:srgbClr val="00B050"/>
                </a:solidFill>
                <a:latin typeface="Consolas" panose="020B0609020204030204" pitchFamily="49" charset="0"/>
              </a:rPr>
              <a:t>заниматься </a:t>
            </a:r>
            <a:r>
              <a:rPr lang="ru-RU" sz="1200" b="1" dirty="0">
                <a:solidFill>
                  <a:srgbClr val="00B050"/>
                </a:solidFill>
                <a:latin typeface="Consolas" panose="020B0609020204030204" pitchFamily="49" charset="0"/>
              </a:rPr>
              <a:t>лечением. Если симптомы не проходят, проверить ребенка на аллергию</a:t>
            </a:r>
            <a:r>
              <a:rPr lang="ru-RU" sz="1200" b="1" dirty="0">
                <a:solidFill>
                  <a:srgbClr val="00B050"/>
                </a:solidFill>
                <a:latin typeface="Bahnschrift" panose="020B0502040204020203" pitchFamily="34" charset="0"/>
              </a:rPr>
              <a:t>. </a:t>
            </a: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100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Приучать  ребенка к мерам профилактики простудных заболеваний, таким как тщательное мытье рук.</a:t>
            </a: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200" b="1" dirty="0">
                <a:solidFill>
                  <a:srgbClr val="00B050"/>
                </a:solidFill>
                <a:latin typeface="Arial Black" panose="020B0A04020102020204" pitchFamily="34" charset="0"/>
              </a:rPr>
              <a:t>Обращать внимание на осанку </a:t>
            </a:r>
            <a:r>
              <a:rPr lang="ru-RU" sz="12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ребенка. </a:t>
            </a:r>
            <a:endParaRPr lang="ru-RU" sz="1200" b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100" b="1" i="1" dirty="0">
                <a:solidFill>
                  <a:srgbClr val="0070C0"/>
                </a:solidFill>
                <a:latin typeface="Bahnschrift" panose="020B0502040204020203" pitchFamily="34" charset="0"/>
              </a:rPr>
              <a:t>Следить за тем, чтобы дети не сутулились за компьютером, телефоном и т.д.</a:t>
            </a: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ru-RU" sz="1200" b="1" dirty="0">
                <a:solidFill>
                  <a:srgbClr val="00B050"/>
                </a:solidFill>
                <a:latin typeface="Bahnschrift" panose="020B0502040204020203" pitchFamily="34" charset="0"/>
              </a:rPr>
              <a:t>При обнаружении каких-либо проблем со здоровьем челюсти и лица незамедлительно обратиться  за профессиональной </a:t>
            </a:r>
            <a:r>
              <a:rPr lang="ru-RU" sz="1200" b="1" dirty="0" smtClean="0">
                <a:solidFill>
                  <a:srgbClr val="00B050"/>
                </a:solidFill>
                <a:latin typeface="Bahnschrift" panose="020B0502040204020203" pitchFamily="34" charset="0"/>
              </a:rPr>
              <a:t>помощью.</a:t>
            </a:r>
          </a:p>
          <a:p>
            <a:pPr marL="457200" indent="-457200" algn="l">
              <a:lnSpc>
                <a:spcPct val="120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ru-RU" sz="1200" b="1" dirty="0">
              <a:solidFill>
                <a:srgbClr val="00B050"/>
              </a:solidFill>
              <a:latin typeface="Bahnschrift" panose="020B0502040204020203" pitchFamily="34" charset="0"/>
            </a:endParaRPr>
          </a:p>
          <a:p>
            <a:pPr>
              <a:lnSpc>
                <a:spcPct val="170000"/>
              </a:lnSpc>
            </a:pPr>
            <a:endParaRPr lang="ru-RU" sz="9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6968">
            <a:off x="5605300" y="45721"/>
            <a:ext cx="1204883" cy="12048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076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191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СоветЫ РодителяМ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6</cp:revision>
  <dcterms:created xsi:type="dcterms:W3CDTF">2022-10-06T08:13:44Z</dcterms:created>
  <dcterms:modified xsi:type="dcterms:W3CDTF">2022-10-06T09:33:51Z</dcterms:modified>
</cp:coreProperties>
</file>