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57" r:id="rId5"/>
    <p:sldId id="277" r:id="rId6"/>
    <p:sldId id="278" r:id="rId7"/>
    <p:sldId id="273" r:id="rId8"/>
    <p:sldId id="265" r:id="rId9"/>
    <p:sldId id="262" r:id="rId10"/>
    <p:sldId id="264" r:id="rId11"/>
    <p:sldId id="266" r:id="rId12"/>
    <p:sldId id="274" r:id="rId13"/>
    <p:sldId id="258" r:id="rId14"/>
    <p:sldId id="259" r:id="rId15"/>
    <p:sldId id="260" r:id="rId16"/>
    <p:sldId id="267" r:id="rId17"/>
    <p:sldId id="276" r:id="rId18"/>
    <p:sldId id="268" r:id="rId19"/>
    <p:sldId id="269" r:id="rId20"/>
    <p:sldId id="271" r:id="rId21"/>
    <p:sldId id="272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06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9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4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43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12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99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17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3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88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4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13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8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70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9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769D2D-4BD1-4E2B-B41B-CDE5AD9DB0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D12B80-A2F0-4B1D-BFA3-716A41472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2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61B9D-608E-4C75-B0CD-8DC8FDC05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029750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Как без ошибок выбрать</a:t>
            </a:r>
            <a:r>
              <a:rPr lang="en-US" dirty="0"/>
              <a:t> </a:t>
            </a:r>
            <a:r>
              <a:rPr lang="ru-RU" dirty="0"/>
              <a:t>написание</a:t>
            </a:r>
            <a:br>
              <a:rPr lang="ru-RU" dirty="0"/>
            </a:br>
            <a:r>
              <a:rPr lang="ru-RU" dirty="0"/>
              <a:t> Н и НН?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1FCB6A-61C7-4DCF-AA42-456655946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825379"/>
            <a:ext cx="6815669" cy="153518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Презентацию подготовила:</a:t>
            </a:r>
          </a:p>
          <a:p>
            <a:r>
              <a:rPr lang="ru-RU" dirty="0"/>
              <a:t> учитель русского языка и литературы</a:t>
            </a:r>
          </a:p>
          <a:p>
            <a:r>
              <a:rPr lang="ru-RU" dirty="0"/>
              <a:t>МАОУ СОШ № 12 </a:t>
            </a:r>
          </a:p>
          <a:p>
            <a:r>
              <a:rPr lang="ru-RU" dirty="0" err="1"/>
              <a:t>Дугарцыренова</a:t>
            </a:r>
            <a:r>
              <a:rPr lang="ru-RU" dirty="0"/>
              <a:t> Наталья Владимировна</a:t>
            </a:r>
          </a:p>
          <a:p>
            <a:r>
              <a:rPr lang="ru-RU" dirty="0"/>
              <a:t>г. Мирный </a:t>
            </a:r>
          </a:p>
        </p:txBody>
      </p:sp>
    </p:spTree>
    <p:extLst>
      <p:ext uri="{BB962C8B-B14F-4D97-AF65-F5344CB8AC3E}">
        <p14:creationId xmlns:p14="http://schemas.microsoft.com/office/powerpoint/2010/main" val="225720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40A47-97F5-439F-9686-766CB2EA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15735"/>
            <a:ext cx="9601196" cy="562063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Формы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7FBE2-8AF3-4476-A89F-EFA43E1D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Диктант на замену: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Плавник (кого?) дельфина- плавник (чей?) 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Взлёт (кого?)селезня – взлёт (чей?) селезений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Подберите эпитеты к  прилагательным: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 взгляд – ледяной взгляд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Жестокое сердце – каменное сердце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89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F5238-FE33-499C-AEA5-2A98D4D3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3694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диктант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D3A1A-6F9F-462A-9922-47DAB09D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19076"/>
            <a:ext cx="9601195" cy="4454554"/>
          </a:xfrm>
        </p:spPr>
        <p:txBody>
          <a:bodyPr anchor="ctr">
            <a:normAutofit fontScale="47500" lnSpcReduction="20000"/>
          </a:bodyPr>
          <a:lstStyle/>
          <a:p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Подбирается связный текст, дающий возможность закрепить изученное. На уроке учитель называет вид работы и ее цель и проводит вступительную беседу. Затем сообщается задание: что нужно вставить (или заменить), по каким признакам подбирать конструкции для вставки (или замены) и какие пометки нужно сделать в тетради. После этого читается текст. Цель учащихся – внимательно слушать, осознать задание и предварительно подобрать хотя бы часть слов или конструкций для вставки в текст (или замены).</a:t>
            </a:r>
          </a:p>
          <a:p>
            <a:b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прочитать текст без прилагательных, данных в скобках, о чем учащиеся предупреждаются заранее,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учащимся предлагается определить </a:t>
            </a:r>
            <a:r>
              <a:rPr lang="ru-RU" sz="25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и стиль текста и придумать свое заглавие. Но перед этим важно повторить теорию «Н и НН в отымённых прилагательных».</a:t>
            </a:r>
          </a:p>
          <a:p>
            <a:pPr>
              <a:lnSpc>
                <a:spcPct val="170000"/>
              </a:lnSpc>
            </a:pPr>
            <a:b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(ОСЕННЕЕ)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УТРО</a:t>
            </a:r>
            <a:b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вокруг застыло в крепком (осеннем) сне. Сквозь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(туманную)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мглу виднеются в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(серебряной)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дали широкие луга.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(Румяное)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греет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(пустынную)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землю. Солнечный луч упал на (сонную) воду сквозь заросли (зеленых) трав. Надо мною звенит (лиственный) лес, отряхивает с (зеленых) лап (стеклянные) капли росы. На узорчатых (бархатных) листьях папоротника тоже сверкает (утренняя) роса. (Сонная) трава немного примята вчерашним (ночным) дождем. Просыпаются (лесные) птицы. (Чинные) синицы перескакивают с ветки на ветку. (Огненные) клесты крошат крепкими носами (длинные) еловые шишки. Скоро весь лес огласится (неугомонными) криками и песнями.</a:t>
            </a:r>
            <a:b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20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AF32-7018-4561-AED1-00C9FCCF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Запоминалки</a:t>
            </a:r>
            <a:r>
              <a:rPr lang="ru-RU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3679C-6601-406C-B8DF-1B199F200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ts val="2025"/>
              </a:lnSpc>
              <a:buNone/>
            </a:pPr>
            <a:r>
              <a:rPr lang="ru-RU" sz="2000" b="0" i="0" dirty="0" err="1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Онн</a:t>
            </a:r>
            <a:r>
              <a:rPr lang="ru-RU" sz="2000" b="0" i="0" dirty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sz="2000" b="0" i="0" dirty="0" err="1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енн</a:t>
            </a:r>
            <a:r>
              <a:rPr lang="ru-RU" sz="2000" b="0" i="0" dirty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 – пиши два Н; ан, </a:t>
            </a:r>
            <a:r>
              <a:rPr lang="ru-RU" sz="2000" b="0" i="0" dirty="0" err="1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ян</a:t>
            </a:r>
            <a:r>
              <a:rPr lang="ru-RU" sz="2000" b="0" i="0" dirty="0">
                <a:solidFill>
                  <a:srgbClr val="0C0E0D"/>
                </a:solidFill>
                <a:effectLst/>
                <a:latin typeface="Tahoma" panose="020B0604030504040204" pitchFamily="34" charset="0"/>
              </a:rPr>
              <a:t>, ин  – пиши одну Н!</a:t>
            </a:r>
            <a:endParaRPr lang="ru-RU" sz="2000" dirty="0">
              <a:solidFill>
                <a:srgbClr val="000000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</a:endParaRPr>
          </a:p>
          <a:p>
            <a:pPr marL="0" indent="0" fontAlgn="base">
              <a:lnSpc>
                <a:spcPts val="2025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Посмотрите на окно: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lnSpc>
                <a:spcPts val="2025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Там </a:t>
            </a:r>
            <a:r>
              <a:rPr lang="ru-RU" sz="2000" dirty="0" err="1">
                <a:solidFill>
                  <a:srgbClr val="000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стекляННое</a:t>
            </a:r>
            <a:r>
              <a:rPr lang="ru-RU" sz="2000" dirty="0">
                <a:solidFill>
                  <a:srgbClr val="000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 стекло,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lnSpc>
                <a:spcPts val="2025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Рамы </a:t>
            </a:r>
            <a:r>
              <a:rPr lang="ru-RU" sz="2000" dirty="0" err="1">
                <a:solidFill>
                  <a:srgbClr val="000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деревяННые</a:t>
            </a:r>
            <a:r>
              <a:rPr lang="ru-RU" sz="2000" dirty="0">
                <a:solidFill>
                  <a:srgbClr val="000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lnSpc>
                <a:spcPts val="2025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Ручки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оловяННые</a:t>
            </a:r>
            <a:r>
              <a:rPr lang="ru-RU" sz="2000" dirty="0">
                <a:solidFill>
                  <a:srgbClr val="000000"/>
                </a:solidFill>
                <a:effectLst/>
                <a:latin typeface="Fira Sans" panose="020B05030500000200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ts val="2025"/>
              </a:lnSpc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51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AD42D-FB22-4B9C-816C-0BA96194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7B4069C-774E-4283-99AC-C1EF5616A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49" t="33812" r="30099" b="19831"/>
          <a:stretch/>
        </p:blipFill>
        <p:spPr bwMode="auto">
          <a:xfrm>
            <a:off x="788566" y="528506"/>
            <a:ext cx="10628851" cy="577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46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E3023-AD79-427A-979E-FDAF6EB76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2689"/>
            <a:ext cx="9601196" cy="410711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Схемы и таблицы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58E5D68-62AA-4035-90A2-BD1DBEB6B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66" t="23505" r="37161" b="15326"/>
          <a:stretch/>
        </p:blipFill>
        <p:spPr bwMode="auto">
          <a:xfrm>
            <a:off x="901702" y="888185"/>
            <a:ext cx="4736282" cy="5487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65AC69-60EE-4204-8A18-3EA08F71F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62" t="27378" r="39679" b="17580"/>
          <a:stretch/>
        </p:blipFill>
        <p:spPr bwMode="auto">
          <a:xfrm>
            <a:off x="6096000" y="888185"/>
            <a:ext cx="4511651" cy="5487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575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37DC5-1C74-42CB-830B-0A5733FF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"/>
            <a:ext cx="9601196" cy="787400"/>
          </a:xfrm>
        </p:spPr>
        <p:txBody>
          <a:bodyPr>
            <a:normAutofit/>
          </a:bodyPr>
          <a:lstStyle/>
          <a:p>
            <a:r>
              <a:rPr lang="ru-RU" sz="4400" b="1" dirty="0"/>
              <a:t>Схемы и таблицы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60C886B-BB92-454E-A2B7-959A4D5F6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49" t="31563" r="31710" b="22075"/>
          <a:stretch/>
        </p:blipFill>
        <p:spPr bwMode="auto">
          <a:xfrm>
            <a:off x="1233182" y="939801"/>
            <a:ext cx="10033234" cy="5435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008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CB36B-63A9-4762-96F3-BFDDAC67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1601"/>
            <a:ext cx="9601196" cy="38100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Схемы и таблицы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B9A78B-A5C0-4E24-8A59-80B1523F4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22" t="29871" r="48957" b="12986"/>
          <a:stretch/>
        </p:blipFill>
        <p:spPr>
          <a:xfrm>
            <a:off x="1066465" y="748407"/>
            <a:ext cx="4220356" cy="533626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46C338-44DB-4F6C-9391-E11226767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37" t="14312" r="22592" b="8012"/>
          <a:stretch/>
        </p:blipFill>
        <p:spPr>
          <a:xfrm>
            <a:off x="5286821" y="748407"/>
            <a:ext cx="5897461" cy="53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48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CB36B-63A9-4762-96F3-BFDDAC67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1601"/>
            <a:ext cx="9601196" cy="38100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Схемы и таблицы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E4AC6C-8F37-4ADF-8DD1-E9D41CE63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5ADDA7-EE65-4FE9-BB4B-D61F2B975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4" t="18960" r="38692" b="13150"/>
          <a:stretch/>
        </p:blipFill>
        <p:spPr>
          <a:xfrm>
            <a:off x="1295401" y="805344"/>
            <a:ext cx="9706756" cy="51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1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22746-A8B6-43B0-B100-91824FE5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982132"/>
            <a:ext cx="10217090" cy="1303867"/>
          </a:xfrm>
        </p:spPr>
        <p:txBody>
          <a:bodyPr/>
          <a:lstStyle/>
          <a:p>
            <a:r>
              <a:rPr lang="ru-RU" dirty="0"/>
              <a:t>Слова с одной Н            Слова с НН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9B1C2E-2B75-4D5E-BCE9-102C9D646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69" y="2359668"/>
            <a:ext cx="4752556" cy="392906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981D43-7750-40C6-AA6B-0F3BE840B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99" y="2304936"/>
            <a:ext cx="4979740" cy="39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09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4603D-E1C8-4864-A676-17EAC621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09725"/>
            <a:ext cx="9601196" cy="46978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Солдатская баллада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64A75BE-739A-42BD-B0DA-B8FEEB041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48109"/>
              </p:ext>
            </p:extLst>
          </p:nvPr>
        </p:nvGraphicFramePr>
        <p:xfrm>
          <a:off x="1317072" y="947956"/>
          <a:ext cx="9638950" cy="534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370">
                  <a:extLst>
                    <a:ext uri="{9D8B030D-6E8A-4147-A177-3AD203B41FA5}">
                      <a16:colId xmlns:a16="http://schemas.microsoft.com/office/drawing/2014/main" val="2410577319"/>
                    </a:ext>
                  </a:extLst>
                </a:gridCol>
                <a:gridCol w="4910580">
                  <a:extLst>
                    <a:ext uri="{9D8B030D-6E8A-4147-A177-3AD203B41FA5}">
                      <a16:colId xmlns:a16="http://schemas.microsoft.com/office/drawing/2014/main" val="2272128759"/>
                    </a:ext>
                  </a:extLst>
                </a:gridCol>
              </a:tblGrid>
              <a:tr h="5343787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Солдат – боец отчаянный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чванный, не жеманный,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Пойдет на бой нечаянный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Хоть с саблей деревянной.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завтрак – хлеб пеклёванный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Чай в кружке оловянной.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Несет дозор недреманный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Враг, бойся окаянный.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Оружие – нож купленный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автомат казенный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Но, силой не обиженный,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будет побежденный!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Невиданный, неслыханный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Негаданный, нежданный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священный выполнит,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Ему начальством данный.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поле боя брошенный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Оружия лишенный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Герой наш доморощенный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подвигов ….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Снаряд из пушки пущенный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Враз обезвредит смело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Пришел боец обученный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…. дело.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Враг, против наших медленный,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Плененный и казненный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Желанный орден надо бы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Уже вопрос решенный.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по стеклянной </a:t>
                      </a:r>
                      <a:r>
                        <a:rPr lang="ru-RU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досточке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Смущенный, безымянный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Идет герой по площади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держит шаг чеканный.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14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72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9BE2F-1933-4A79-8947-8D98083F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FBA441-B331-405C-8064-157C2BAE4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«Правописание Н и НН в разных частях речи» ставит в тупик многих учащихся. Материал изучается в средних классах. Нужно отметить, что из-за малого количества уроков русского языка в старших классах не так много времени отводится правописанию Н и НН в разных частях речи. И как следствие – большое количество ошибок.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6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4603D-E1C8-4864-A676-17EAC621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09725"/>
            <a:ext cx="9601196" cy="46978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Солдатская баллада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64A75BE-739A-42BD-B0DA-B8FEEB041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708231"/>
              </p:ext>
            </p:extLst>
          </p:nvPr>
        </p:nvGraphicFramePr>
        <p:xfrm>
          <a:off x="1317072" y="947956"/>
          <a:ext cx="9638950" cy="534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370">
                  <a:extLst>
                    <a:ext uri="{9D8B030D-6E8A-4147-A177-3AD203B41FA5}">
                      <a16:colId xmlns:a16="http://schemas.microsoft.com/office/drawing/2014/main" val="2410577319"/>
                    </a:ext>
                  </a:extLst>
                </a:gridCol>
                <a:gridCol w="4910580">
                  <a:extLst>
                    <a:ext uri="{9D8B030D-6E8A-4147-A177-3AD203B41FA5}">
                      <a16:colId xmlns:a16="http://schemas.microsoft.com/office/drawing/2014/main" val="2272128759"/>
                    </a:ext>
                  </a:extLst>
                </a:gridCol>
              </a:tblGrid>
              <a:tr h="5343787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Солдат – боец ….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чванный, не жеманный,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Пойдет на бой ….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Хоть с саблей ….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завтрак – хлеб пеклёванный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Чай в кружке ….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Несет дозор недреманный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Враг, бойся окаянный.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Оружие – нож купленный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автомат казенный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Но, силой не обиженный,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будет побежденный!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Невиданный, ….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Негаданный, нежданный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…. выполнит,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Ему начальством данный.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поле боя брошенный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Оружия лишенный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Герой наш доморощенный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подвигов рожденный.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Снаряд из пушки пущенный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Враз обезвредит смело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Пришел боец обученный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конченное дело.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Враг, против наших медленный,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Плененный и казненный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Желанный орден надо бы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Уже вопрос решенный.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по стеклянной </a:t>
                      </a:r>
                      <a:r>
                        <a:rPr lang="ru-RU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досточке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Смущенный, безымянный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Идет герой по площади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держит шаг чеканный.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14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63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4603D-E1C8-4864-A676-17EAC621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09725"/>
            <a:ext cx="9601196" cy="469783"/>
          </a:xfrm>
        </p:spPr>
        <p:txBody>
          <a:bodyPr>
            <a:normAutofit fontScale="90000"/>
          </a:bodyPr>
          <a:lstStyle/>
          <a:p>
            <a:r>
              <a:rPr lang="ru-RU" sz="4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Свадьба</a:t>
            </a:r>
            <a:br>
              <a:rPr lang="ru-RU" sz="4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64A75BE-739A-42BD-B0DA-B8FEEB041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246968"/>
              </p:ext>
            </p:extLst>
          </p:nvPr>
        </p:nvGraphicFramePr>
        <p:xfrm>
          <a:off x="838898" y="679508"/>
          <a:ext cx="10452682" cy="5595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780">
                  <a:extLst>
                    <a:ext uri="{9D8B030D-6E8A-4147-A177-3AD203B41FA5}">
                      <a16:colId xmlns:a16="http://schemas.microsoft.com/office/drawing/2014/main" val="2410577319"/>
                    </a:ext>
                  </a:extLst>
                </a:gridCol>
                <a:gridCol w="3915663">
                  <a:extLst>
                    <a:ext uri="{9D8B030D-6E8A-4147-A177-3AD203B41FA5}">
                      <a16:colId xmlns:a16="http://schemas.microsoft.com/office/drawing/2014/main" val="2272128759"/>
                    </a:ext>
                  </a:extLst>
                </a:gridCol>
                <a:gridCol w="2786239">
                  <a:extLst>
                    <a:ext uri="{9D8B030D-6E8A-4147-A177-3AD203B41FA5}">
                      <a16:colId xmlns:a16="http://schemas.microsoft.com/office/drawing/2014/main" val="1253808548"/>
                    </a:ext>
                  </a:extLst>
                </a:gridCol>
              </a:tblGrid>
              <a:tr h="5595457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Прощеным воскресеньем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Масленица отгудит.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 гостиной вновь веселье –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Свадьба за столом сидит.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мудреных угощений –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Драник, окорок свиной,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Сало, клеваный вареник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Пряный квас да хлеб ржаной.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Муж – серебряник богатый –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Труженицу взял к венцу.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Жаль ее с названым братом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Посаженому отцу.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жеваном костюме, пьяный,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Бешеный и злой на всех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Мордой рдяный, в драке рьяный,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Конченый муж человек.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Ей бы труженика нужно,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Чтоб не мученицей жить,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 с таким приданым мужа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Нелегко заполучить.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Ведь за ней дают ольшаник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Метров сто всего длиной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костянике весь торфяник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Лучше так, чем быть одной.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бессребреника-братца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торфяник глаз горит.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 истиной бы разобраться,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Путаница, - говорит.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Я б гостиницу поставил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гостиный двор завел.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об этом </a:t>
                      </a:r>
                      <a:r>
                        <a:rPr lang="ru-RU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погутарить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Ряженый сюда пришел.</a:t>
                      </a:r>
                    </a:p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Златокованым колечком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Одарить хочу сестру.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Пудреницей, как сердечко.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Вдруг придусь ей ко двору?»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Брат – непрошеный, незваный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Гость и мученик к тому ж.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Юный, ветреный, румяный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смышленый. Что же муж?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Взял гостинец для невесты,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Спрятал в кованый сундук.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Знай-ка, братец, свое место!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этих пор ты нам не друг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14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396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EE30A-4E8B-441C-A0AA-637E1F16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833C65-E1B1-493F-A5CD-56E703DCF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marL="0" indent="0" algn="ctr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duganata79@gmail.com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1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DA5CB-5C3A-4255-AD78-B3B277AE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учителя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C05A70-DAE0-45E9-9439-2E85588E9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320"/>
              </a:spcBef>
              <a:spcAft>
                <a:spcPts val="132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Вооружить обучающихся прочными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орфографическими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навыками – одно из важнейших программных требований, выполнение которого при обучении русскому языку требует от учителя немалых усилий.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Первое, что должен учитывать учитель, желающий добиться успеха при работе над орфографией - это «систематичность упражнений».</a:t>
            </a: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Второе,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из важнейших задач  учителя  - приучить к последовательности действий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используя при этом различные алгоритмы и схемы.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2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C3009-6E25-40BE-A5FE-FABFE9F2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Шаги решения проблемы: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495B2-6F0A-46AC-9D0C-3AC4F1073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88859"/>
            <a:ext cx="9601196" cy="378700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шаг.  </a:t>
            </a:r>
            <a:endParaRPr lang="en-US" sz="2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от какой части речи данное слово образовано.</a:t>
            </a:r>
            <a:endParaRPr lang="ru-RU" sz="29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важно, так как слова, образованные от имени существительного, имеют одни правила, от глагола- другие.</a:t>
            </a:r>
          </a:p>
          <a:p>
            <a:pPr marL="0" indent="0" algn="l" fontAlgn="base">
              <a:buNone/>
            </a:pPr>
            <a:r>
              <a:rPr lang="ru-RU" sz="29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шаг.</a:t>
            </a:r>
            <a:endParaRPr lang="ru-RU" sz="29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29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слово образовано от имени существительног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о, то </a:t>
            </a:r>
            <a:r>
              <a:rPr lang="ru-RU" sz="29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-Н-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пишется только в трёх суффиксах: </a:t>
            </a:r>
            <a:r>
              <a:rPr lang="ru-RU" sz="29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-АН-, -ЯН-, -ИН-.</a:t>
            </a:r>
            <a:endParaRPr lang="ru-RU" sz="29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29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9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серебр</a:t>
            </a:r>
            <a:r>
              <a:rPr lang="ru-RU" sz="29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</a:t>
            </a:r>
            <a:r>
              <a:rPr lang="ru-RU" sz="29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песч</a:t>
            </a:r>
            <a:r>
              <a:rPr lang="ru-RU" sz="29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29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29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</a:t>
            </a:r>
            <a:r>
              <a:rPr lang="ru-RU" sz="2900" b="1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z="29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/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остальных случаях- пишется </a:t>
            </a:r>
            <a:r>
              <a:rPr lang="ru-RU" sz="29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-НН-.</a:t>
            </a:r>
            <a:endParaRPr lang="ru-RU" sz="29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29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случаи это:</a:t>
            </a:r>
            <a:endParaRPr lang="ru-RU" sz="29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суффиксы </a:t>
            </a:r>
            <a:r>
              <a:rPr lang="ru-RU" sz="29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-ОНН-, -ЕНН-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(кроме ветреный, НО безветренный), например: </a:t>
            </a:r>
            <a:r>
              <a:rPr lang="ru-RU" sz="29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клюквЕННый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революциОННый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стыке двух морфем (корня и суффикса, суффикса и суффикса); например, </a:t>
            </a:r>
            <a:r>
              <a:rPr lang="ru-RU" sz="29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кармаННый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стариННый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fontAlgn="base"/>
            <a:r>
              <a:rPr lang="ru-RU" sz="29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ИСКЛЮЧЕНИЯ:</a:t>
            </a:r>
            <a:r>
              <a:rPr lang="en-US" sz="29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ловянный</a:t>
            </a:r>
            <a:r>
              <a:rPr lang="en-US" sz="29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еревянный</a:t>
            </a:r>
            <a:r>
              <a:rPr lang="en-US" sz="29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9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теклянный</a:t>
            </a:r>
          </a:p>
          <a:p>
            <a:pPr algn="l" fontAlgn="base"/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Ветреный      юный  </a:t>
            </a:r>
            <a:r>
              <a:rPr lang="ru-RU" sz="29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елёны</a:t>
            </a:r>
            <a:r>
              <a:rPr lang="ru-RU" sz="29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  р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умяный  </a:t>
            </a:r>
            <a:r>
              <a:rPr lang="ru-RU" sz="29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иний </a:t>
            </a:r>
            <a:r>
              <a:rPr lang="ru-RU" sz="29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ряный</a:t>
            </a:r>
            <a:r>
              <a:rPr lang="ru-RU" sz="29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 fontAlgn="base"/>
            <a:r>
              <a:rPr lang="ru-RU" sz="29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</a:t>
            </a:r>
            <a:r>
              <a:rPr lang="ru-RU" sz="29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ритяжательные прилагательные типа: свиной, вороний, фазаний, дельфиний и др.</a:t>
            </a:r>
          </a:p>
          <a:p>
            <a:pPr algn="l" fontAlgn="base"/>
            <a:endParaRPr lang="ru-RU" sz="2400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9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9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22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154C6-637D-40A2-875B-43196D0B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Шаги решения проблемы: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BF8EF8-2298-4567-8150-EE1AD3CC2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 fontAlgn="base">
              <a:buNone/>
            </a:pPr>
            <a:r>
              <a:rPr lang="ru-RU" b="1" i="1" dirty="0">
                <a:solidFill>
                  <a:srgbClr val="111111"/>
                </a:solidFill>
                <a:latin typeface="inherit"/>
              </a:rPr>
              <a:t>Т</a:t>
            </a:r>
            <a:r>
              <a:rPr lang="ru-RU" b="1" i="1" dirty="0">
                <a:solidFill>
                  <a:srgbClr val="111111"/>
                </a:solidFill>
                <a:effectLst/>
                <a:latin typeface="inherit"/>
              </a:rPr>
              <a:t>ретий шаг:</a:t>
            </a:r>
            <a:endParaRPr lang="ru-RU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Если слово </a:t>
            </a:r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образовано от глагола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, то запоминаем цепочку правил. </a:t>
            </a:r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Если подходит хотя бы одно из них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, то пишется </a:t>
            </a:r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-НН-.</a:t>
            </a:r>
            <a:endParaRPr lang="ru-RU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Есть приставка, кроме НЕ-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 ( </a:t>
            </a:r>
            <a:r>
              <a:rPr lang="ru-RU" b="1" i="0" u="sng" dirty="0" err="1">
                <a:solidFill>
                  <a:srgbClr val="111111"/>
                </a:solidFill>
                <a:effectLst/>
                <a:latin typeface="inherit"/>
              </a:rPr>
              <a:t>с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вязанННый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ru-RU" b="1" i="0" u="sng" dirty="0" err="1">
                <a:solidFill>
                  <a:srgbClr val="111111"/>
                </a:solidFill>
                <a:effectLst/>
                <a:latin typeface="inherit"/>
              </a:rPr>
              <a:t>пере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писаННЫй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,!!! но </a:t>
            </a:r>
            <a:r>
              <a:rPr lang="ru-RU" b="1" i="0" dirty="0" err="1">
                <a:solidFill>
                  <a:srgbClr val="111111"/>
                </a:solidFill>
                <a:effectLst/>
                <a:latin typeface="inherit"/>
              </a:rPr>
              <a:t>не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кошеНый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Есть суффиксы </a:t>
            </a:r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-ОВА-, -ЕВА-,- ЁВА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-, </a:t>
            </a:r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-ИРОВА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— (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организ</a:t>
            </a:r>
            <a:r>
              <a:rPr lang="ru-RU" b="1" i="0" u="sng" dirty="0" err="1">
                <a:solidFill>
                  <a:srgbClr val="111111"/>
                </a:solidFill>
                <a:effectLst/>
                <a:latin typeface="inherit"/>
              </a:rPr>
              <a:t>ова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ННый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раскорч</a:t>
            </a:r>
            <a:r>
              <a:rPr lang="ru-RU" b="1" i="0" u="sng" dirty="0" err="1">
                <a:solidFill>
                  <a:srgbClr val="111111"/>
                </a:solidFill>
                <a:effectLst/>
                <a:latin typeface="inherit"/>
              </a:rPr>
              <a:t>ёва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ННый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газ</a:t>
            </a:r>
            <a:r>
              <a:rPr lang="ru-RU" b="1" i="0" u="sng" dirty="0" err="1">
                <a:solidFill>
                  <a:srgbClr val="111111"/>
                </a:solidFill>
                <a:effectLst/>
                <a:latin typeface="inherit"/>
              </a:rPr>
              <a:t>ирова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ННЫй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). НО !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коваНый,жёваНый,клёваНый</a:t>
            </a:r>
            <a:endParaRPr lang="ru-RU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Если есть зависимые слова (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вязаННый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кем? мамой)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Если слово образовано </a:t>
            </a:r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от глагола совершенного вида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 (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решёННая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– решить, что сделать ?)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68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BB7EB-8D52-46FE-BF7C-384D3846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Шаги решения проблемы: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E7FF2-1D0D-4FA6-8ACF-41844D0B4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 fontAlgn="base">
              <a:buNone/>
            </a:pPr>
            <a:r>
              <a:rPr lang="ru-RU" b="1" i="1" dirty="0">
                <a:solidFill>
                  <a:srgbClr val="111111"/>
                </a:solidFill>
                <a:effectLst/>
                <a:latin typeface="inherit"/>
              </a:rPr>
              <a:t>Шаг четвёртый.</a:t>
            </a:r>
            <a:endParaRPr lang="ru-RU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Запоминаем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l" fontAlgn="base"/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в кратких причастиях пишем -Н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—  (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решеНа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переписаНа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);</a:t>
            </a:r>
          </a:p>
          <a:p>
            <a:pPr algn="l" fontAlgn="base"/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в кратких прилагательных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 – столько Н , сколько в полных (воспита</a:t>
            </a:r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нн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ая девочка- она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воспита</a:t>
            </a:r>
            <a:r>
              <a:rPr lang="ru-RU" b="1" i="0" dirty="0" err="1">
                <a:solidFill>
                  <a:srgbClr val="111111"/>
                </a:solidFill>
                <a:effectLst/>
                <a:latin typeface="inherit"/>
              </a:rPr>
              <a:t>нн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а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. Но! Она воспита</a:t>
            </a:r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н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а бабушкой (это каткое причастие, бабушка её воспитала- легко можно заменить глаголом).</a:t>
            </a:r>
          </a:p>
          <a:p>
            <a:pPr marL="0" indent="0" algn="l" fontAlgn="base">
              <a:buNone/>
            </a:pPr>
            <a:r>
              <a:rPr lang="ru-RU" b="1" i="1" dirty="0">
                <a:solidFill>
                  <a:srgbClr val="111111"/>
                </a:solidFill>
                <a:effectLst/>
                <a:latin typeface="inherit"/>
              </a:rPr>
              <a:t>Шаг пятый.</a:t>
            </a:r>
            <a:endParaRPr lang="ru-RU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В </a:t>
            </a:r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наречиях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 пишем столько </a:t>
            </a:r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Н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, сколько с в слове, от которого оно образовано.</a:t>
            </a:r>
          </a:p>
          <a:p>
            <a:pPr algn="l" fontAlgn="base"/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Собрание прошло (как?)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организоваННо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(от слова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организоваННый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pPr algn="l" fontAlgn="base"/>
            <a:r>
              <a:rPr lang="ru-RU" b="1" i="0" dirty="0">
                <a:solidFill>
                  <a:srgbClr val="111111"/>
                </a:solidFill>
                <a:effectLst/>
                <a:latin typeface="inherit"/>
              </a:rPr>
              <a:t>Запомните слова- исключения.</a:t>
            </a:r>
            <a:endParaRPr lang="ru-RU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78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FAFC6-B681-4FD9-A9D1-5F6F493E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94998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Методы и приёмы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3FC968-9AFA-4CDD-8B77-C3982366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Творческие диктанты</a:t>
            </a:r>
          </a:p>
          <a:p>
            <a:r>
              <a:rPr lang="ru-RU" dirty="0"/>
              <a:t>Схемы и рисунки</a:t>
            </a:r>
          </a:p>
          <a:p>
            <a:r>
              <a:rPr lang="ru-RU" dirty="0"/>
              <a:t>Стихи и «</a:t>
            </a:r>
            <a:r>
              <a:rPr lang="ru-RU" dirty="0" err="1"/>
              <a:t>запоминалки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7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04831-192D-4FE9-96B2-7EF1F9C2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C8200-0668-49C5-AA26-D668A3659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907" y="2155971"/>
            <a:ext cx="8841997" cy="3719897"/>
          </a:xfrm>
        </p:spPr>
        <p:txBody>
          <a:bodyPr>
            <a:norm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диктанты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хорошего знания теоретического материала, заставляют ученика задуматься над выбором слов и выражений, т.е. проводится работа с синонимами, чрезвычайно полезная для школьников.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Текст для диктанта должен быть понятен учащимся по форме изложения, интересен по содержанию и должен давать детям новую информацию об окружающем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мире.Понимание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 обеспечивается не только его содержанием, но и соблюдением норм литературного произношения при диктовке.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8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58779-9F29-4FB9-B3A1-98A94B34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4342"/>
            <a:ext cx="9601196" cy="83889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Формы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0B6FB3-F493-42E7-BB6A-AF85A7A91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39800"/>
            <a:ext cx="9601196" cy="49360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диктант:</a:t>
            </a:r>
          </a:p>
          <a:p>
            <a:pPr marL="0" indent="0">
              <a:buNone/>
            </a:pP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Спишите, вставляя н или </a:t>
            </a:r>
            <a:r>
              <a:rPr lang="ru-RU" sz="7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7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голуби…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гнездо, оси..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жало,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тесто,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магнитофо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запись,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очестве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война, клюкве..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морс,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песча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буря, водя…ой столб,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деревя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стол,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лекцио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курс, багря…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закат, си..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носок, тополи…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пух)</a:t>
            </a:r>
          </a:p>
          <a:p>
            <a:pPr marL="0" indent="0" algn="l">
              <a:buNone/>
            </a:pPr>
            <a:endParaRPr lang="ru-RU" sz="7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новых слов: </a:t>
            </a:r>
          </a:p>
          <a:p>
            <a:pPr marL="0" indent="0" algn="l">
              <a:buNone/>
            </a:pP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кожа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кож</a:t>
            </a: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ый: песок, рожь;</a:t>
            </a:r>
          </a:p>
          <a:p>
            <a:pPr marL="0" indent="0" algn="l">
              <a:buNone/>
            </a:pP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барабан</a:t>
            </a: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ый: брань, ураган, карман;</a:t>
            </a:r>
          </a:p>
          <a:p>
            <a:pPr marL="0" indent="0" algn="l">
              <a:buNone/>
            </a:pP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глина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глин</a:t>
            </a: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ый: береста, вода, жесть;</a:t>
            </a:r>
          </a:p>
          <a:p>
            <a:pPr marL="0" indent="0" algn="l">
              <a:buNone/>
            </a:pP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вязать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вяза</a:t>
            </a: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ый: драть, звать, путать, тесать;</a:t>
            </a:r>
          </a:p>
          <a:p>
            <a:pPr marL="0" indent="0" algn="l">
              <a:buNone/>
            </a:pP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валять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валя</a:t>
            </a: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ый: веять, паять, сеять.</a:t>
            </a:r>
          </a:p>
          <a:p>
            <a:pPr marL="0" indent="0" algn="l">
              <a:buNone/>
            </a:pPr>
            <a:endParaRPr lang="ru-RU" sz="7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диктант:</a:t>
            </a:r>
          </a:p>
          <a:p>
            <a:pPr marL="0" indent="0" algn="l">
              <a:buNone/>
            </a:pPr>
            <a:r>
              <a:rPr lang="ru-RU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Поза неестественна, была ранена, расположена вблизи деревни, вещь ценна,  девочка румяна, стены выкрашены, дети воспитаны, походка медленна, даль туманна, ответ запутан, вина доказана.</a:t>
            </a: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5364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512</TotalTime>
  <Words>1638</Words>
  <Application>Microsoft Office PowerPoint</Application>
  <PresentationFormat>Широкоэкранный</PresentationFormat>
  <Paragraphs>225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Fira Sans</vt:lpstr>
      <vt:lpstr>Garamond</vt:lpstr>
      <vt:lpstr>inherit</vt:lpstr>
      <vt:lpstr>Open Sans</vt:lpstr>
      <vt:lpstr>PT Sans</vt:lpstr>
      <vt:lpstr>Tahoma</vt:lpstr>
      <vt:lpstr>Times New Roman</vt:lpstr>
      <vt:lpstr>Натуральные материалы</vt:lpstr>
      <vt:lpstr>  Как без ошибок выбрать написание  Н и НН?</vt:lpstr>
      <vt:lpstr>Актуальность проблемы</vt:lpstr>
      <vt:lpstr>Задачи учителя</vt:lpstr>
      <vt:lpstr>Шаги решения проблемы:</vt:lpstr>
      <vt:lpstr>Шаги решения проблемы:</vt:lpstr>
      <vt:lpstr>Шаги решения проблемы:</vt:lpstr>
      <vt:lpstr>Методы и приёмы</vt:lpstr>
      <vt:lpstr>Формы работы</vt:lpstr>
      <vt:lpstr>Формы работы</vt:lpstr>
      <vt:lpstr>Формы работы</vt:lpstr>
      <vt:lpstr>Творческий диктант</vt:lpstr>
      <vt:lpstr>«Запоминалки»</vt:lpstr>
      <vt:lpstr>Презентация PowerPoint</vt:lpstr>
      <vt:lpstr>Схемы и таблицы</vt:lpstr>
      <vt:lpstr>Схемы и таблицы</vt:lpstr>
      <vt:lpstr>Схемы и таблицы</vt:lpstr>
      <vt:lpstr>Схемы и таблицы</vt:lpstr>
      <vt:lpstr>Слова с одной Н            Слова с НН </vt:lpstr>
      <vt:lpstr>Солдатская баллада</vt:lpstr>
      <vt:lpstr>Солдатская баллада</vt:lpstr>
      <vt:lpstr>Свадьба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Как без ошибок выбрать написание  Н и НН?</dc:title>
  <dc:creator>User</dc:creator>
  <cp:lastModifiedBy>User</cp:lastModifiedBy>
  <cp:revision>20</cp:revision>
  <dcterms:created xsi:type="dcterms:W3CDTF">2022-02-14T10:46:19Z</dcterms:created>
  <dcterms:modified xsi:type="dcterms:W3CDTF">2022-02-15T04:44:43Z</dcterms:modified>
</cp:coreProperties>
</file>