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20A563-8EE4-4FC2-AC1E-15E97AC0B9E1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24099C-A684-452A-994A-5645A8D9D7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wikipedia.org/wiki/%D0%A2%D0%BB%D0%B5%D0%BD%D0%B8%D0%B5" TargetMode="External"/><Relationship Id="rId7" Type="http://schemas.openxmlformats.org/officeDocument/2006/relationships/hyperlink" Target="http://ru.wikipedia.org/wiki/%D0%9B%D1%91%D0%B3%D0%BA%D0%B8%D0%B5" TargetMode="External"/><Relationship Id="rId2" Type="http://schemas.openxmlformats.org/officeDocument/2006/relationships/hyperlink" Target="http://ru.wikipedia.org/wiki/%D0%94%D1%8B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E%D0%B7%D0%B3%D0%BE%D0%BD%D0%BA%D0%B0" TargetMode="External"/><Relationship Id="rId5" Type="http://schemas.openxmlformats.org/officeDocument/2006/relationships/hyperlink" Target="http://ru.wikipedia.org/wiki/%D0%9E%D1%80%D0%B3%D0%B0%D0%BD%D0%B8%D0%B7%D0%BC" TargetMode="External"/><Relationship Id="rId4" Type="http://schemas.openxmlformats.org/officeDocument/2006/relationships/hyperlink" Target="http://ru.wikipedia.org/wiki/%D0%92%D0%BE%D0%B7%D0%B4%D1%83%D1%8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0%B2%D0%B8%D1%8F" TargetMode="External"/><Relationship Id="rId2" Type="http://schemas.openxmlformats.org/officeDocument/2006/relationships/hyperlink" Target="http://ru.wikipedia.org/wiki/%D0%92%D1%81%D0%B5%D0%BC%D0%B8%D1%80%D0%BD%D0%B0%D1%8F_%D0%BE%D1%80%D0%B3%D0%B0%D0%BD%D0%B8%D0%B7%D0%B0%D1%86%D0%B8%D1%8F_%D0%B7%D0%B4%D1%80%D0%B0%D0%B2%D0%BE%D0%BE%D1%85%D1%80%D0%B0%D0%BD%D0%B5%D0%BD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D%D0%B0%D1%83%D1%80%D1%8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A%F3%F0%E5%ED%E8%E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5%D0%9E%D0%91%D0%9B" TargetMode="External"/><Relationship Id="rId3" Type="http://schemas.openxmlformats.org/officeDocument/2006/relationships/hyperlink" Target="http://ru.wikipedia.org/wiki/%D0%9D%D0%B8%D1%82%D1%80%D0%BE%D0%B7%D0%BE%D1%81%D0%BE%D0%B5%D0%B4%D0%B8%D0%BD%D0%B5%D0%BD%D0%B8%D1%8F" TargetMode="External"/><Relationship Id="rId7" Type="http://schemas.openxmlformats.org/officeDocument/2006/relationships/hyperlink" Target="http://ru.wikipedia.org/wiki/%D0%A0%D0%BE%D1%82" TargetMode="External"/><Relationship Id="rId2" Type="http://schemas.openxmlformats.org/officeDocument/2006/relationships/hyperlink" Target="http://ru.wikipedia.org/wiki/%D0%91%D0%B5%D0%BD%D0%B7%D0%BF%D0%B8%D1%80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0%D1%80%D1%86%D0%B8%D0%BD%D0%BE%D0%BC%D0%B0" TargetMode="External"/><Relationship Id="rId5" Type="http://schemas.openxmlformats.org/officeDocument/2006/relationships/hyperlink" Target="http://ru.wikipedia.org/wiki/%D0%A1%D0%B0%D0%B6%D0%B0" TargetMode="External"/><Relationship Id="rId4" Type="http://schemas.openxmlformats.org/officeDocument/2006/relationships/hyperlink" Target="http://ru.wikipedia.org/wiki/%D0%9C%D0%BE%D0%BD%D0%BE%D0%BE%D0%BA%D1%81%D0%B8%D0%B4_%D1%83%D0%B3%D0%BB%D0%B5%D1%80%D0%BE%D0%B4%D0%B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1%81%D1%82%D1%80%D0%BE%D0%B3%D0%B5%D0%BD" TargetMode="External"/><Relationship Id="rId2" Type="http://schemas.openxmlformats.org/officeDocument/2006/relationships/hyperlink" Target="http://ru.wikipedia.org/wiki/%CA%F3%F0%E5%ED%E8%E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Курение Яд!!!!!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C:\Documents and Settings\олег\Рабочий стол\КУрение\1290602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3214678" cy="321467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олег\Рабочий стол\КУрение\kurenie-kartinki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064024" cy="6048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715404" cy="5214950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Куре́ние</a:t>
            </a:r>
            <a:r>
              <a:rPr lang="ru-RU" sz="2400" dirty="0"/>
              <a:t> — вдыхание </a:t>
            </a:r>
            <a:r>
              <a:rPr lang="ru-RU" sz="2400" dirty="0">
                <a:hlinkClick r:id="rId2" tooltip="Дым"/>
              </a:rPr>
              <a:t>дыма</a:t>
            </a:r>
            <a:r>
              <a:rPr lang="ru-RU" sz="2400" dirty="0"/>
              <a:t> препаратов, преимущественно растительного происхождения, </a:t>
            </a:r>
            <a:r>
              <a:rPr lang="ru-RU" sz="2400" dirty="0">
                <a:hlinkClick r:id="rId3" tooltip="Тление"/>
              </a:rPr>
              <a:t>тлеющих</a:t>
            </a:r>
            <a:r>
              <a:rPr lang="ru-RU" sz="2400" dirty="0"/>
              <a:t> в потоке вдыхаемого </a:t>
            </a:r>
            <a:r>
              <a:rPr lang="ru-RU" sz="2400" dirty="0">
                <a:hlinkClick r:id="rId4" tooltip="Воздух"/>
              </a:rPr>
              <a:t>воздуха</a:t>
            </a:r>
            <a:r>
              <a:rPr lang="ru-RU" sz="2400" dirty="0"/>
              <a:t>, с целью насыщения </a:t>
            </a:r>
            <a:r>
              <a:rPr lang="ru-RU" sz="2400" dirty="0">
                <a:hlinkClick r:id="rId5" tooltip="Организм"/>
              </a:rPr>
              <a:t>организма</a:t>
            </a:r>
            <a:r>
              <a:rPr lang="ru-RU" sz="2400" dirty="0"/>
              <a:t> содержащимися в них активными веществами путём их </a:t>
            </a:r>
            <a:r>
              <a:rPr lang="ru-RU" sz="2400" dirty="0">
                <a:hlinkClick r:id="rId6" tooltip="Возгонка"/>
              </a:rPr>
              <a:t>возгонки</a:t>
            </a:r>
            <a:r>
              <a:rPr lang="ru-RU" sz="2400" dirty="0"/>
              <a:t> и последующего всасывания в </a:t>
            </a:r>
            <a:r>
              <a:rPr lang="ru-RU" sz="2400" dirty="0">
                <a:hlinkClick r:id="rId7" tooltip="Лёгкие"/>
              </a:rPr>
              <a:t>лёгких</a:t>
            </a:r>
            <a:r>
              <a:rPr lang="ru-RU" sz="2400" dirty="0"/>
              <a:t> и дыхательных путях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Курение!!</a:t>
            </a:r>
            <a:endParaRPr lang="ru-RU" dirty="0"/>
          </a:p>
        </p:txBody>
      </p:sp>
      <p:pic>
        <p:nvPicPr>
          <p:cNvPr id="1026" name="Picture 2" descr="C:\Documents and Settings\олег\Рабочий стол\КУрение\tabletka_10735_1582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30" y="428604"/>
            <a:ext cx="1500198" cy="225696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 странам и территориям мира, представляющим соответствующие сведения в </a:t>
            </a:r>
            <a:r>
              <a:rPr lang="ru-RU" sz="2400" dirty="0">
                <a:hlinkClick r:id="rId2" tooltip="Всемирная организация здравоохранения"/>
              </a:rPr>
              <a:t>ВОЗ</a:t>
            </a:r>
            <a:r>
              <a:rPr lang="ru-RU" sz="2400" dirty="0"/>
              <a:t>, распространённость курения табака среди взрослого населения варьируется от 4% в </a:t>
            </a:r>
            <a:r>
              <a:rPr lang="ru-RU" sz="2400" dirty="0">
                <a:hlinkClick r:id="rId3" tooltip="Ливия"/>
              </a:rPr>
              <a:t>Ливии</a:t>
            </a:r>
            <a:r>
              <a:rPr lang="ru-RU" sz="2400" dirty="0"/>
              <a:t> до 54% в </a:t>
            </a:r>
            <a:r>
              <a:rPr lang="ru-RU" sz="2400" dirty="0">
                <a:hlinkClick r:id="rId4" tooltip="Науру"/>
              </a:rPr>
              <a:t>Науру</a:t>
            </a:r>
            <a:r>
              <a:rPr lang="ru-RU" sz="2400" dirty="0"/>
              <a:t>. В первую десятку стран, в которых наиболее широко распространено курение табака, входят, помимо Науру, Гвинея, Намибия, Кения, Босния и Герцеговина, Монголия, Йемен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распространен табак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Россия в этом ряду из 153 стран занимает 33-е место (37% курящих среди взрослого населения). Однако, несмотря на то, что, например, США в этом ряду стоят на 98-м месте (24%), потребление сигарет здесь в среднем на душу населения выше, чем во многих странах мира с более высокой распространенностью курения среди взрослого населения. Если в США ежедневно потребляется в среднем около 6 сигарет на душу населения (то есть включая детей и всех некурящих), то в России - менее 5. А наиболее высок уровень душевого потребления сигарет в Греции - почти 12 штук в день на человека</a:t>
            </a:r>
            <a:r>
              <a:rPr lang="ru-RU" baseline="30000" dirty="0">
                <a:hlinkClick r:id="rId2"/>
              </a:rPr>
              <a:t>[3]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Россия занимает 33-е место!!!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Поскольку вдыхаемый дым обжигает слизистые и в нём содержится большое количество вредных веществ (</a:t>
            </a:r>
            <a:r>
              <a:rPr lang="ru-RU" dirty="0" err="1">
                <a:hlinkClick r:id="rId2" tooltip="Бензпирен"/>
              </a:rPr>
              <a:t>бензпирен</a:t>
            </a:r>
            <a:r>
              <a:rPr lang="ru-RU" dirty="0" err="1"/>
              <a:t>,</a:t>
            </a:r>
            <a:r>
              <a:rPr lang="ru-RU" dirty="0" err="1">
                <a:hlinkClick r:id="rId3" tooltip="Нитрозосоединения"/>
              </a:rPr>
              <a:t>нитрозамины</a:t>
            </a:r>
            <a:r>
              <a:rPr lang="ru-RU" dirty="0"/>
              <a:t>, </a:t>
            </a:r>
            <a:r>
              <a:rPr lang="ru-RU" dirty="0">
                <a:hlinkClick r:id="rId4" tooltip="Монооксид углерода"/>
              </a:rPr>
              <a:t>угарный газ</a:t>
            </a:r>
            <a:r>
              <a:rPr lang="ru-RU" dirty="0"/>
              <a:t>, частицы </a:t>
            </a:r>
            <a:r>
              <a:rPr lang="ru-RU" dirty="0">
                <a:hlinkClick r:id="rId5" tooltip="Сажа"/>
              </a:rPr>
              <a:t>сажи</a:t>
            </a:r>
            <a:r>
              <a:rPr lang="ru-RU" dirty="0"/>
              <a:t> и т. д.), курение (независимо от используемого препарата) повышает риск развития </a:t>
            </a:r>
            <a:r>
              <a:rPr lang="ru-RU" dirty="0">
                <a:hlinkClick r:id="rId6" tooltip="Карцинома"/>
              </a:rPr>
              <a:t>рака</a:t>
            </a:r>
            <a:r>
              <a:rPr lang="ru-RU" dirty="0"/>
              <a:t> лёгких, </a:t>
            </a:r>
            <a:r>
              <a:rPr lang="ru-RU" dirty="0">
                <a:hlinkClick r:id="rId7" tooltip="Рот"/>
              </a:rPr>
              <a:t>рта</a:t>
            </a:r>
            <a:r>
              <a:rPr lang="ru-RU" dirty="0"/>
              <a:t> и дыхательных путей, </a:t>
            </a:r>
            <a:r>
              <a:rPr lang="ru-RU" dirty="0">
                <a:hlinkClick r:id="rId8" tooltip="ХОБЛ"/>
              </a:rPr>
              <a:t>хронической </a:t>
            </a:r>
            <a:r>
              <a:rPr lang="ru-RU" dirty="0" err="1">
                <a:hlinkClick r:id="rId8" tooltip="ХОБЛ"/>
              </a:rPr>
              <a:t>обструктивной</a:t>
            </a:r>
            <a:r>
              <a:rPr lang="ru-RU" dirty="0">
                <a:hlinkClick r:id="rId8" tooltip="ХОБЛ"/>
              </a:rPr>
              <a:t> болезни легких</a:t>
            </a:r>
            <a:r>
              <a:rPr lang="ru-RU" dirty="0"/>
              <a:t> (ХОБЛ), психических, </a:t>
            </a:r>
            <a:r>
              <a:rPr lang="ru-RU" dirty="0" err="1"/>
              <a:t>сердечно-сосудистых</a:t>
            </a:r>
            <a:r>
              <a:rPr lang="ru-RU" dirty="0"/>
              <a:t> и прочих </a:t>
            </a:r>
            <a:r>
              <a:rPr lang="ru-RU" dirty="0" smtClean="0"/>
              <a:t>заболеваний. В </a:t>
            </a:r>
            <a:r>
              <a:rPr lang="ru-RU" dirty="0"/>
              <a:t>настоящее время наиболее распространёнными последствиями длительного курения являются возникновение </a:t>
            </a:r>
            <a:r>
              <a:rPr lang="ru-RU" dirty="0">
                <a:hlinkClick r:id="rId8" tooltip="ХОБЛ"/>
              </a:rPr>
              <a:t>ХОБЛ</a:t>
            </a:r>
            <a:r>
              <a:rPr lang="ru-RU" dirty="0"/>
              <a:t> и развитие различных опухолей дыхательной системы, 90 % случаев рака легких связано с </a:t>
            </a:r>
            <a:r>
              <a:rPr lang="ru-RU" dirty="0" smtClean="0"/>
              <a:t>курением</a:t>
            </a:r>
            <a:r>
              <a:rPr lang="ru-RU" baseline="30000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курения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70" name="Picture 2" descr="C:\Documents and Settings\олег\Рабочий стол\КУрение\583468_5506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857232"/>
            <a:ext cx="6500858" cy="48756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Зависимость от </a:t>
            </a:r>
            <a:r>
              <a:rPr lang="ru-RU" dirty="0" err="1"/>
              <a:t>табакокурения</a:t>
            </a:r>
            <a:r>
              <a:rPr lang="ru-RU" dirty="0"/>
              <a:t> может быть как психологической, так и физической. При психологической зависимости человек тянется за сигаретой, когда находится в курящей компании, либо в состоянии стресса, нервного напряжения, для стимуляции умственной деятельности.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Зависимость!!!!</a:t>
            </a:r>
            <a:endParaRPr lang="ru-RU" dirty="0"/>
          </a:p>
        </p:txBody>
      </p:sp>
      <p:pic>
        <p:nvPicPr>
          <p:cNvPr id="8195" name="Picture 3" descr="C:\Documents and Settings\олег\Рабочий стол\КУрение\x_c0e1d1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357694"/>
            <a:ext cx="306210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Курящие женщины имеют на 60 % больше шансов стать бесплодными по сравнению с некурящими</a:t>
            </a:r>
            <a:r>
              <a:rPr lang="ru-RU" sz="1800" baseline="30000" dirty="0" smtClean="0">
                <a:hlinkClick r:id="rId2"/>
              </a:rPr>
              <a:t>[9]</a:t>
            </a:r>
            <a:r>
              <a:rPr lang="ru-RU" sz="1800" dirty="0" smtClean="0"/>
              <a:t>. В частности, никотин и другие вредные химикаты поступающие в организм с сигаретным дымом вмешиваются в способность тела </a:t>
            </a:r>
            <a:r>
              <a:rPr lang="ru-RU" sz="1800" dirty="0" err="1" smtClean="0"/>
              <a:t>создать</a:t>
            </a:r>
            <a:r>
              <a:rPr lang="ru-RU" sz="1800" dirty="0" err="1" smtClean="0">
                <a:hlinkClick r:id="rId3" tooltip="Эстроген"/>
              </a:rPr>
              <a:t>эстроген</a:t>
            </a:r>
            <a:r>
              <a:rPr lang="ru-RU" sz="1800" dirty="0" smtClean="0"/>
              <a:t>, гормон, который регулирует овуляцию. Курение также значительно ухудшает внутриутробное кровоснабжение. Некоторые повреждения детородной функции могут стать необратимыми, однако прекращение курения необходимо для предотвращения дальнейшего повреждения</a:t>
            </a:r>
            <a:r>
              <a:rPr lang="ru-RU" sz="1800" baseline="30000" dirty="0" smtClean="0">
                <a:hlinkClick r:id="rId2"/>
              </a:rPr>
              <a:t>[9]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Бесплодие у женщин</a:t>
            </a:r>
            <a:endParaRPr lang="ru-RU" dirty="0"/>
          </a:p>
        </p:txBody>
      </p:sp>
      <p:pic>
        <p:nvPicPr>
          <p:cNvPr id="9218" name="Picture 2" descr="C:\Documents and Settings\олег\Рабочий стол\КУрение\zozh-smoke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964776"/>
            <a:ext cx="3857632" cy="28932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3200" dirty="0" smtClean="0"/>
              <a:t>Красивая улыбка и здоровые легкие</a:t>
            </a:r>
            <a:endParaRPr lang="ru-RU" dirty="0"/>
          </a:p>
        </p:txBody>
      </p:sp>
      <p:pic>
        <p:nvPicPr>
          <p:cNvPr id="5122" name="Picture 2" descr="C:\Documents and Settings\олег\Рабочий стол\КУрение\c7c583e41ebddf0be5082ad2cacdb8c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28737"/>
            <a:ext cx="4038600" cy="3030763"/>
          </a:xfrm>
          <a:prstGeom prst="rect">
            <a:avLst/>
          </a:prstGeom>
          <a:noFill/>
        </p:spPr>
      </p:pic>
      <p:pic>
        <p:nvPicPr>
          <p:cNvPr id="5123" name="Picture 3" descr="C:\Documents and Settings\олег\Рабочий стол\КУрение\image_big_326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3116"/>
            <a:ext cx="4143404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211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Курение Яд!!!!!</vt:lpstr>
      <vt:lpstr>Что такое Курение!!</vt:lpstr>
      <vt:lpstr>Где распространен табак?</vt:lpstr>
      <vt:lpstr>Россия занимает 33-е место!!!</vt:lpstr>
      <vt:lpstr>Последствия курения</vt:lpstr>
      <vt:lpstr> </vt:lpstr>
      <vt:lpstr>Зависимость!!!!</vt:lpstr>
      <vt:lpstr>Бесплодие у женщин</vt:lpstr>
      <vt:lpstr>  Красивая улыбка и здоровые легкие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Курение Яд!!!!!</dc:title>
  <dc:creator>олег</dc:creator>
  <cp:lastModifiedBy>Admin</cp:lastModifiedBy>
  <cp:revision>6</cp:revision>
  <dcterms:created xsi:type="dcterms:W3CDTF">2006-05-27T09:05:51Z</dcterms:created>
  <dcterms:modified xsi:type="dcterms:W3CDTF">2019-11-20T02:04:50Z</dcterms:modified>
</cp:coreProperties>
</file>